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9" r:id="rId2"/>
  </p:sldMasterIdLst>
  <p:notesMasterIdLst>
    <p:notesMasterId r:id="rId29"/>
  </p:notesMasterIdLst>
  <p:sldIdLst>
    <p:sldId id="296" r:id="rId3"/>
    <p:sldId id="257" r:id="rId4"/>
    <p:sldId id="259" r:id="rId5"/>
    <p:sldId id="298" r:id="rId6"/>
    <p:sldId id="299" r:id="rId7"/>
    <p:sldId id="300" r:id="rId8"/>
    <p:sldId id="297" r:id="rId9"/>
    <p:sldId id="819" r:id="rId10"/>
    <p:sldId id="258" r:id="rId11"/>
    <p:sldId id="286" r:id="rId12"/>
    <p:sldId id="831" r:id="rId13"/>
    <p:sldId id="844" r:id="rId14"/>
    <p:sldId id="828" r:id="rId15"/>
    <p:sldId id="260" r:id="rId16"/>
    <p:sldId id="838" r:id="rId17"/>
    <p:sldId id="815" r:id="rId18"/>
    <p:sldId id="820" r:id="rId19"/>
    <p:sldId id="845" r:id="rId20"/>
    <p:sldId id="814" r:id="rId21"/>
    <p:sldId id="276" r:id="rId22"/>
    <p:sldId id="824" r:id="rId23"/>
    <p:sldId id="829" r:id="rId24"/>
    <p:sldId id="827" r:id="rId25"/>
    <p:sldId id="843" r:id="rId26"/>
    <p:sldId id="304" r:id="rId27"/>
    <p:sldId id="29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1" clrIdx="0">
    <p:extLst>
      <p:ext uri="{19B8F6BF-5375-455C-9EA6-DF929625EA0E}">
        <p15:presenceInfo xmlns:p15="http://schemas.microsoft.com/office/powerpoint/2012/main" userId="LENOV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49B"/>
    <a:srgbClr val="2AACE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53" autoAdjust="0"/>
    <p:restoredTop sz="60204" autoAdjust="0"/>
  </p:normalViewPr>
  <p:slideViewPr>
    <p:cSldViewPr snapToGrid="0">
      <p:cViewPr varScale="1">
        <p:scale>
          <a:sx n="74" d="100"/>
          <a:sy n="74" d="100"/>
        </p:scale>
        <p:origin x="2096" y="17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 Id="rId8" Type="http://schemas.openxmlformats.org/officeDocument/2006/relationships/slide" Target="slides/slide6.xml"/></Relationships>
</file>

<file path=ppt/diagrams/_rels/data1.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svg"/><Relationship Id="rId16" Type="http://schemas.openxmlformats.org/officeDocument/2006/relationships/image" Target="../media/image32.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svg"/><Relationship Id="rId16" Type="http://schemas.openxmlformats.org/officeDocument/2006/relationships/image" Target="../media/image32.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0F00A2-F5A9-4E06-8327-D00EA90A0474}" type="doc">
      <dgm:prSet loTypeId="urn:microsoft.com/office/officeart/2018/2/layout/IconLabelList" loCatId="icon" qsTypeId="urn:microsoft.com/office/officeart/2005/8/quickstyle/simple1" qsCatId="simple" csTypeId="urn:microsoft.com/office/officeart/2005/8/colors/accent0_1" csCatId="mainScheme" phldr="1"/>
      <dgm:spPr/>
      <dgm:t>
        <a:bodyPr/>
        <a:lstStyle/>
        <a:p>
          <a:endParaRPr lang="en-US"/>
        </a:p>
      </dgm:t>
    </dgm:pt>
    <dgm:pt modelId="{4358652F-B0E6-4904-8E3D-824B7A515631}">
      <dgm:prSet/>
      <dgm:spPr/>
      <dgm:t>
        <a:bodyPr/>
        <a:lstStyle/>
        <a:p>
          <a:pPr>
            <a:lnSpc>
              <a:spcPct val="100000"/>
            </a:lnSpc>
          </a:pPr>
          <a:r>
            <a:rPr lang="en-US" b="1" dirty="0">
              <a:solidFill>
                <a:schemeClr val="bg1"/>
              </a:solidFill>
              <a:latin typeface="Oxygen" panose="02000503000000000000" pitchFamily="2" charset="0"/>
            </a:rPr>
            <a:t>33 Standing Committees </a:t>
          </a:r>
          <a:endParaRPr lang="en-US" dirty="0">
            <a:solidFill>
              <a:schemeClr val="bg1"/>
            </a:solidFill>
            <a:latin typeface="Oxygen" panose="02000503000000000000" pitchFamily="2" charset="0"/>
          </a:endParaRPr>
        </a:p>
      </dgm:t>
    </dgm:pt>
    <dgm:pt modelId="{9FDA95B3-50A5-4E1E-A4F9-A4E4FC43C5E5}" type="parTrans" cxnId="{FCF8597F-80A0-4E9C-AA0D-F3092461600D}">
      <dgm:prSet/>
      <dgm:spPr/>
      <dgm:t>
        <a:bodyPr/>
        <a:lstStyle/>
        <a:p>
          <a:endParaRPr lang="en-US"/>
        </a:p>
      </dgm:t>
    </dgm:pt>
    <dgm:pt modelId="{D2FD2981-3CF2-4439-BBBD-21EE3E491C4C}" type="sibTrans" cxnId="{FCF8597F-80A0-4E9C-AA0D-F3092461600D}">
      <dgm:prSet/>
      <dgm:spPr/>
      <dgm:t>
        <a:bodyPr/>
        <a:lstStyle/>
        <a:p>
          <a:endParaRPr lang="en-US"/>
        </a:p>
      </dgm:t>
    </dgm:pt>
    <dgm:pt modelId="{951B62E2-AD12-482A-921E-28F9913139CA}">
      <dgm:prSet/>
      <dgm:spPr/>
      <dgm:t>
        <a:bodyPr/>
        <a:lstStyle/>
        <a:p>
          <a:pPr>
            <a:lnSpc>
              <a:spcPct val="100000"/>
            </a:lnSpc>
          </a:pPr>
          <a:r>
            <a:rPr lang="en-US" b="1" dirty="0">
              <a:solidFill>
                <a:schemeClr val="bg1"/>
              </a:solidFill>
              <a:latin typeface="Oxygen" panose="02000503000000000000" pitchFamily="2" charset="0"/>
            </a:rPr>
            <a:t>130+ Standards and </a:t>
          </a:r>
          <a:br>
            <a:rPr lang="en-US" b="1" dirty="0">
              <a:solidFill>
                <a:schemeClr val="bg1"/>
              </a:solidFill>
              <a:latin typeface="Oxygen" panose="02000503000000000000" pitchFamily="2" charset="0"/>
            </a:rPr>
          </a:br>
          <a:r>
            <a:rPr lang="en-US" b="1" dirty="0">
              <a:solidFill>
                <a:schemeClr val="bg1"/>
              </a:solidFill>
              <a:latin typeface="Oxygen" panose="02000503000000000000" pitchFamily="2" charset="0"/>
            </a:rPr>
            <a:t>Guidelines Committees</a:t>
          </a:r>
          <a:endParaRPr lang="en-US" dirty="0">
            <a:solidFill>
              <a:schemeClr val="bg1"/>
            </a:solidFill>
            <a:latin typeface="Oxygen" panose="02000503000000000000" pitchFamily="2" charset="0"/>
          </a:endParaRPr>
        </a:p>
      </dgm:t>
    </dgm:pt>
    <dgm:pt modelId="{9A93A9E7-9C2D-4F43-8447-69C2699449CE}" type="parTrans" cxnId="{4E10B01B-080B-487A-A882-08294F1F53BA}">
      <dgm:prSet/>
      <dgm:spPr/>
      <dgm:t>
        <a:bodyPr/>
        <a:lstStyle/>
        <a:p>
          <a:endParaRPr lang="en-US"/>
        </a:p>
      </dgm:t>
    </dgm:pt>
    <dgm:pt modelId="{F2580E63-A4CD-4B95-904C-80E04B335B86}" type="sibTrans" cxnId="{4E10B01B-080B-487A-A882-08294F1F53BA}">
      <dgm:prSet/>
      <dgm:spPr/>
      <dgm:t>
        <a:bodyPr/>
        <a:lstStyle/>
        <a:p>
          <a:endParaRPr lang="en-US"/>
        </a:p>
      </dgm:t>
    </dgm:pt>
    <dgm:pt modelId="{AC227095-4290-4B8D-8D7A-3824934C71EC}">
      <dgm:prSet/>
      <dgm:spPr/>
      <dgm:t>
        <a:bodyPr/>
        <a:lstStyle/>
        <a:p>
          <a:pPr>
            <a:lnSpc>
              <a:spcPct val="100000"/>
            </a:lnSpc>
          </a:pPr>
          <a:r>
            <a:rPr lang="en-US" b="1" dirty="0">
              <a:solidFill>
                <a:schemeClr val="bg1"/>
              </a:solidFill>
              <a:latin typeface="Oxygen" panose="02000503000000000000" pitchFamily="2" charset="0"/>
            </a:rPr>
            <a:t>100+ Technical Committees</a:t>
          </a:r>
          <a:endParaRPr lang="en-US" dirty="0">
            <a:solidFill>
              <a:schemeClr val="bg1"/>
            </a:solidFill>
            <a:latin typeface="Oxygen" panose="02000503000000000000" pitchFamily="2" charset="0"/>
          </a:endParaRPr>
        </a:p>
      </dgm:t>
    </dgm:pt>
    <dgm:pt modelId="{C82823C5-8C2A-4034-9956-7AB25C58AFE2}" type="parTrans" cxnId="{091C0ABF-45E3-4B9A-8F23-20A9C892E938}">
      <dgm:prSet/>
      <dgm:spPr/>
      <dgm:t>
        <a:bodyPr/>
        <a:lstStyle/>
        <a:p>
          <a:endParaRPr lang="en-US"/>
        </a:p>
      </dgm:t>
    </dgm:pt>
    <dgm:pt modelId="{4959A4CB-C98F-4302-A36B-0F46455AE42F}" type="sibTrans" cxnId="{091C0ABF-45E3-4B9A-8F23-20A9C892E938}">
      <dgm:prSet/>
      <dgm:spPr/>
      <dgm:t>
        <a:bodyPr/>
        <a:lstStyle/>
        <a:p>
          <a:endParaRPr lang="en-US"/>
        </a:p>
      </dgm:t>
    </dgm:pt>
    <dgm:pt modelId="{F9306FF4-19FC-4620-B0E0-4D2A812E6D78}">
      <dgm:prSet/>
      <dgm:spPr/>
      <dgm:t>
        <a:bodyPr/>
        <a:lstStyle/>
        <a:p>
          <a:pPr>
            <a:lnSpc>
              <a:spcPct val="100000"/>
            </a:lnSpc>
          </a:pPr>
          <a:r>
            <a:rPr lang="en-US" b="1" dirty="0">
              <a:solidFill>
                <a:schemeClr val="bg1"/>
              </a:solidFill>
              <a:latin typeface="Oxygen" panose="02000503000000000000" pitchFamily="2" charset="0"/>
            </a:rPr>
            <a:t>300+ Publications</a:t>
          </a:r>
          <a:endParaRPr lang="en-US" dirty="0">
            <a:solidFill>
              <a:schemeClr val="bg1"/>
            </a:solidFill>
            <a:latin typeface="Oxygen" panose="02000503000000000000" pitchFamily="2" charset="0"/>
          </a:endParaRPr>
        </a:p>
      </dgm:t>
    </dgm:pt>
    <dgm:pt modelId="{7683426F-8268-4EC0-9FC3-41AE18856E2E}" type="parTrans" cxnId="{FA681E18-5BCD-4FF3-AAD8-6D5D34CC04E8}">
      <dgm:prSet/>
      <dgm:spPr/>
      <dgm:t>
        <a:bodyPr/>
        <a:lstStyle/>
        <a:p>
          <a:endParaRPr lang="en-US"/>
        </a:p>
      </dgm:t>
    </dgm:pt>
    <dgm:pt modelId="{BF7F5786-71BC-47F7-B8E7-CCFD80EDC42F}" type="sibTrans" cxnId="{FA681E18-5BCD-4FF3-AAD8-6D5D34CC04E8}">
      <dgm:prSet/>
      <dgm:spPr/>
      <dgm:t>
        <a:bodyPr/>
        <a:lstStyle/>
        <a:p>
          <a:endParaRPr lang="en-US"/>
        </a:p>
      </dgm:t>
    </dgm:pt>
    <dgm:pt modelId="{6C2341A0-8799-413F-A65E-B9BBFAB440AA}">
      <dgm:prSet/>
      <dgm:spPr/>
      <dgm:t>
        <a:bodyPr/>
        <a:lstStyle/>
        <a:p>
          <a:pPr>
            <a:lnSpc>
              <a:spcPct val="100000"/>
            </a:lnSpc>
          </a:pPr>
          <a:r>
            <a:rPr lang="en-US" b="1" dirty="0">
              <a:solidFill>
                <a:schemeClr val="bg1"/>
              </a:solidFill>
              <a:latin typeface="Oxygen" panose="02000503000000000000" pitchFamily="2" charset="0"/>
            </a:rPr>
            <a:t>7 Certification Programs</a:t>
          </a:r>
          <a:endParaRPr lang="en-US" dirty="0">
            <a:solidFill>
              <a:schemeClr val="bg1"/>
            </a:solidFill>
            <a:latin typeface="Oxygen" panose="02000503000000000000" pitchFamily="2" charset="0"/>
          </a:endParaRPr>
        </a:p>
      </dgm:t>
    </dgm:pt>
    <dgm:pt modelId="{F7C1B3A4-338B-411D-833A-68A340CF3CE2}" type="parTrans" cxnId="{4FA499A5-B6A8-4936-95DF-976985641C92}">
      <dgm:prSet/>
      <dgm:spPr/>
      <dgm:t>
        <a:bodyPr/>
        <a:lstStyle/>
        <a:p>
          <a:endParaRPr lang="en-US"/>
        </a:p>
      </dgm:t>
    </dgm:pt>
    <dgm:pt modelId="{B65679DD-47B1-4BB2-899D-47108642A4CA}" type="sibTrans" cxnId="{4FA499A5-B6A8-4936-95DF-976985641C92}">
      <dgm:prSet/>
      <dgm:spPr/>
      <dgm:t>
        <a:bodyPr/>
        <a:lstStyle/>
        <a:p>
          <a:endParaRPr lang="en-US"/>
        </a:p>
      </dgm:t>
    </dgm:pt>
    <dgm:pt modelId="{B8E4C643-5346-4284-B5CF-5DC2ED20EA57}">
      <dgm:prSet/>
      <dgm:spPr/>
      <dgm:t>
        <a:bodyPr/>
        <a:lstStyle/>
        <a:p>
          <a:pPr>
            <a:lnSpc>
              <a:spcPct val="100000"/>
            </a:lnSpc>
          </a:pPr>
          <a:r>
            <a:rPr lang="en-US" b="1" dirty="0">
              <a:solidFill>
                <a:schemeClr val="bg1"/>
              </a:solidFill>
              <a:latin typeface="Oxygen" panose="02000503000000000000" pitchFamily="2" charset="0"/>
            </a:rPr>
            <a:t>200+ Educational Courses</a:t>
          </a:r>
          <a:endParaRPr lang="en-US" dirty="0">
            <a:solidFill>
              <a:schemeClr val="bg1"/>
            </a:solidFill>
            <a:latin typeface="Oxygen" panose="02000503000000000000" pitchFamily="2" charset="0"/>
          </a:endParaRPr>
        </a:p>
      </dgm:t>
    </dgm:pt>
    <dgm:pt modelId="{6E4CCDB3-8D07-4A04-AAA8-489EED171136}" type="parTrans" cxnId="{1AC39FE3-2BA2-48D8-9D95-327EC35AF68E}">
      <dgm:prSet/>
      <dgm:spPr/>
      <dgm:t>
        <a:bodyPr/>
        <a:lstStyle/>
        <a:p>
          <a:endParaRPr lang="en-US"/>
        </a:p>
      </dgm:t>
    </dgm:pt>
    <dgm:pt modelId="{35F60A8B-FC0B-4889-AA6B-1747C2D8F153}" type="sibTrans" cxnId="{1AC39FE3-2BA2-48D8-9D95-327EC35AF68E}">
      <dgm:prSet/>
      <dgm:spPr/>
      <dgm:t>
        <a:bodyPr/>
        <a:lstStyle/>
        <a:p>
          <a:endParaRPr lang="en-US"/>
        </a:p>
      </dgm:t>
    </dgm:pt>
    <dgm:pt modelId="{FF3A0C28-60C7-4ACF-B697-2FFECBB3DE5E}">
      <dgm:prSet/>
      <dgm:spPr/>
      <dgm:t>
        <a:bodyPr/>
        <a:lstStyle/>
        <a:p>
          <a:pPr>
            <a:lnSpc>
              <a:spcPct val="100000"/>
            </a:lnSpc>
          </a:pPr>
          <a:r>
            <a:rPr lang="en-US" b="1" dirty="0">
              <a:solidFill>
                <a:schemeClr val="bg1"/>
              </a:solidFill>
            </a:rPr>
            <a:t>Research</a:t>
          </a:r>
          <a:endParaRPr lang="en-US" dirty="0">
            <a:solidFill>
              <a:schemeClr val="bg1"/>
            </a:solidFill>
          </a:endParaRPr>
        </a:p>
      </dgm:t>
    </dgm:pt>
    <dgm:pt modelId="{40FC8684-7605-4903-8508-3DD36AE00184}" type="parTrans" cxnId="{AEF1A3AC-C643-491B-AA57-B0BAFA279718}">
      <dgm:prSet/>
      <dgm:spPr/>
      <dgm:t>
        <a:bodyPr/>
        <a:lstStyle/>
        <a:p>
          <a:endParaRPr lang="en-US"/>
        </a:p>
      </dgm:t>
    </dgm:pt>
    <dgm:pt modelId="{80B9666D-7725-41B6-BAD4-5B7D24422364}" type="sibTrans" cxnId="{AEF1A3AC-C643-491B-AA57-B0BAFA279718}">
      <dgm:prSet/>
      <dgm:spPr/>
      <dgm:t>
        <a:bodyPr/>
        <a:lstStyle/>
        <a:p>
          <a:endParaRPr lang="en-US"/>
        </a:p>
      </dgm:t>
    </dgm:pt>
    <dgm:pt modelId="{DF2FBAD4-194C-4EC6-9990-DCDD5357BA22}">
      <dgm:prSet/>
      <dgm:spPr/>
      <dgm:t>
        <a:bodyPr/>
        <a:lstStyle/>
        <a:p>
          <a:pPr>
            <a:lnSpc>
              <a:spcPct val="100000"/>
            </a:lnSpc>
          </a:pPr>
          <a:r>
            <a:rPr lang="en-US" b="1" dirty="0">
              <a:solidFill>
                <a:schemeClr val="bg1"/>
              </a:solidFill>
              <a:latin typeface="Oxygen" panose="02000503000000000000" pitchFamily="2" charset="0"/>
            </a:rPr>
            <a:t>Scholarships</a:t>
          </a:r>
          <a:endParaRPr lang="en-US" dirty="0">
            <a:solidFill>
              <a:schemeClr val="bg1"/>
            </a:solidFill>
            <a:latin typeface="Oxygen" panose="02000503000000000000" pitchFamily="2" charset="0"/>
          </a:endParaRPr>
        </a:p>
      </dgm:t>
    </dgm:pt>
    <dgm:pt modelId="{93699193-6018-47E6-983F-7E2E44EA9BC9}" type="parTrans" cxnId="{BB97AE72-1826-4E47-8CFB-3C53B010845C}">
      <dgm:prSet/>
      <dgm:spPr/>
      <dgm:t>
        <a:bodyPr/>
        <a:lstStyle/>
        <a:p>
          <a:endParaRPr lang="en-US"/>
        </a:p>
      </dgm:t>
    </dgm:pt>
    <dgm:pt modelId="{3BAC6FCC-8018-4A17-8AE1-A20F5A362238}" type="sibTrans" cxnId="{BB97AE72-1826-4E47-8CFB-3C53B010845C}">
      <dgm:prSet/>
      <dgm:spPr/>
      <dgm:t>
        <a:bodyPr/>
        <a:lstStyle/>
        <a:p>
          <a:endParaRPr lang="en-US"/>
        </a:p>
      </dgm:t>
    </dgm:pt>
    <dgm:pt modelId="{EAEE33CA-2E47-4B82-B80C-D2D79444109F}" type="pres">
      <dgm:prSet presAssocID="{720F00A2-F5A9-4E06-8327-D00EA90A0474}" presName="root" presStyleCnt="0">
        <dgm:presLayoutVars>
          <dgm:dir/>
          <dgm:resizeHandles val="exact"/>
        </dgm:presLayoutVars>
      </dgm:prSet>
      <dgm:spPr/>
    </dgm:pt>
    <dgm:pt modelId="{D88FDE8D-6355-4EAE-BDBF-EF04A64FE3DF}" type="pres">
      <dgm:prSet presAssocID="{4358652F-B0E6-4904-8E3D-824B7A515631}" presName="compNode" presStyleCnt="0"/>
      <dgm:spPr/>
    </dgm:pt>
    <dgm:pt modelId="{5A568455-1EB2-4C4C-96B1-185EDB0ED02B}" type="pres">
      <dgm:prSet presAssocID="{4358652F-B0E6-4904-8E3D-824B7A515631}"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eting"/>
        </a:ext>
      </dgm:extLst>
    </dgm:pt>
    <dgm:pt modelId="{B57C73FA-D776-45D3-80EA-25DEDB5C27E4}" type="pres">
      <dgm:prSet presAssocID="{4358652F-B0E6-4904-8E3D-824B7A515631}" presName="spaceRect" presStyleCnt="0"/>
      <dgm:spPr/>
    </dgm:pt>
    <dgm:pt modelId="{6B54C925-EB28-4B55-A1A9-50639C49C11C}" type="pres">
      <dgm:prSet presAssocID="{4358652F-B0E6-4904-8E3D-824B7A515631}" presName="textRect" presStyleLbl="revTx" presStyleIdx="0" presStyleCnt="8">
        <dgm:presLayoutVars>
          <dgm:chMax val="1"/>
          <dgm:chPref val="1"/>
        </dgm:presLayoutVars>
      </dgm:prSet>
      <dgm:spPr/>
    </dgm:pt>
    <dgm:pt modelId="{E55BC32F-04FF-4E74-A58D-289B2C1BD2E7}" type="pres">
      <dgm:prSet presAssocID="{D2FD2981-3CF2-4439-BBBD-21EE3E491C4C}" presName="sibTrans" presStyleCnt="0"/>
      <dgm:spPr/>
    </dgm:pt>
    <dgm:pt modelId="{22C9F38D-79F3-485E-9C26-13CC4EA418FB}" type="pres">
      <dgm:prSet presAssocID="{951B62E2-AD12-482A-921E-28F9913139CA}" presName="compNode" presStyleCnt="0"/>
      <dgm:spPr/>
    </dgm:pt>
    <dgm:pt modelId="{8A2BED3D-CF1C-408A-B634-0F7A57D9F7FB}" type="pres">
      <dgm:prSet presAssocID="{951B62E2-AD12-482A-921E-28F9913139CA}"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 List"/>
        </a:ext>
      </dgm:extLst>
    </dgm:pt>
    <dgm:pt modelId="{47F3F251-3387-4CE6-B8A6-E4467E6328D4}" type="pres">
      <dgm:prSet presAssocID="{951B62E2-AD12-482A-921E-28F9913139CA}" presName="spaceRect" presStyleCnt="0"/>
      <dgm:spPr/>
    </dgm:pt>
    <dgm:pt modelId="{3C56E6FD-A6D5-4E03-A0E6-50836AF7D45B}" type="pres">
      <dgm:prSet presAssocID="{951B62E2-AD12-482A-921E-28F9913139CA}" presName="textRect" presStyleLbl="revTx" presStyleIdx="1" presStyleCnt="8">
        <dgm:presLayoutVars>
          <dgm:chMax val="1"/>
          <dgm:chPref val="1"/>
        </dgm:presLayoutVars>
      </dgm:prSet>
      <dgm:spPr/>
    </dgm:pt>
    <dgm:pt modelId="{00B7B986-815F-4CFE-8DFC-F3BBB7980CC3}" type="pres">
      <dgm:prSet presAssocID="{F2580E63-A4CD-4B95-904C-80E04B335B86}" presName="sibTrans" presStyleCnt="0"/>
      <dgm:spPr/>
    </dgm:pt>
    <dgm:pt modelId="{17CD0162-09FE-41A4-B816-AC07D56FA546}" type="pres">
      <dgm:prSet presAssocID="{AC227095-4290-4B8D-8D7A-3824934C71EC}" presName="compNode" presStyleCnt="0"/>
      <dgm:spPr/>
    </dgm:pt>
    <dgm:pt modelId="{96C9E679-683C-4AE2-A2FB-30F8A356B49E}" type="pres">
      <dgm:prSet presAssocID="{AC227095-4290-4B8D-8D7A-3824934C71EC}"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User"/>
        </a:ext>
      </dgm:extLst>
    </dgm:pt>
    <dgm:pt modelId="{E15E9537-EABE-4142-9197-741C39788C46}" type="pres">
      <dgm:prSet presAssocID="{AC227095-4290-4B8D-8D7A-3824934C71EC}" presName="spaceRect" presStyleCnt="0"/>
      <dgm:spPr/>
    </dgm:pt>
    <dgm:pt modelId="{C1CF4229-6372-47FE-ADA1-694CD385FE81}" type="pres">
      <dgm:prSet presAssocID="{AC227095-4290-4B8D-8D7A-3824934C71EC}" presName="textRect" presStyleLbl="revTx" presStyleIdx="2" presStyleCnt="8">
        <dgm:presLayoutVars>
          <dgm:chMax val="1"/>
          <dgm:chPref val="1"/>
        </dgm:presLayoutVars>
      </dgm:prSet>
      <dgm:spPr/>
    </dgm:pt>
    <dgm:pt modelId="{E401C19D-85A6-4F8A-90E6-5311F7CC5899}" type="pres">
      <dgm:prSet presAssocID="{4959A4CB-C98F-4302-A36B-0F46455AE42F}" presName="sibTrans" presStyleCnt="0"/>
      <dgm:spPr/>
    </dgm:pt>
    <dgm:pt modelId="{B4456D4E-4310-4DC9-8797-34439F7A6E51}" type="pres">
      <dgm:prSet presAssocID="{F9306FF4-19FC-4620-B0E0-4D2A812E6D78}" presName="compNode" presStyleCnt="0"/>
      <dgm:spPr/>
    </dgm:pt>
    <dgm:pt modelId="{1AA36AB6-36FE-445D-805D-E449794EB638}" type="pres">
      <dgm:prSet presAssocID="{F9306FF4-19FC-4620-B0E0-4D2A812E6D78}"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ooks"/>
        </a:ext>
      </dgm:extLst>
    </dgm:pt>
    <dgm:pt modelId="{2C39F952-D3E0-435A-8C56-0890E11A7E2D}" type="pres">
      <dgm:prSet presAssocID="{F9306FF4-19FC-4620-B0E0-4D2A812E6D78}" presName="spaceRect" presStyleCnt="0"/>
      <dgm:spPr/>
    </dgm:pt>
    <dgm:pt modelId="{EA532A36-EDA8-47A5-B5CF-63AA7D5935FB}" type="pres">
      <dgm:prSet presAssocID="{F9306FF4-19FC-4620-B0E0-4D2A812E6D78}" presName="textRect" presStyleLbl="revTx" presStyleIdx="3" presStyleCnt="8">
        <dgm:presLayoutVars>
          <dgm:chMax val="1"/>
          <dgm:chPref val="1"/>
        </dgm:presLayoutVars>
      </dgm:prSet>
      <dgm:spPr/>
    </dgm:pt>
    <dgm:pt modelId="{192306AF-6B0C-4635-96DD-6A6722A68459}" type="pres">
      <dgm:prSet presAssocID="{BF7F5786-71BC-47F7-B8E7-CCFD80EDC42F}" presName="sibTrans" presStyleCnt="0"/>
      <dgm:spPr/>
    </dgm:pt>
    <dgm:pt modelId="{C406B08B-E7C4-4710-87A4-687F9E5EF9F7}" type="pres">
      <dgm:prSet presAssocID="{6C2341A0-8799-413F-A65E-B9BBFAB440AA}" presName="compNode" presStyleCnt="0"/>
      <dgm:spPr/>
    </dgm:pt>
    <dgm:pt modelId="{429A3FDA-FC80-4823-BB32-C3A2D19E51AD}" type="pres">
      <dgm:prSet presAssocID="{6C2341A0-8799-413F-A65E-B9BBFAB440AA}"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Ribbon"/>
        </a:ext>
      </dgm:extLst>
    </dgm:pt>
    <dgm:pt modelId="{FBA419F2-FBDD-4D5A-8810-32141B17E431}" type="pres">
      <dgm:prSet presAssocID="{6C2341A0-8799-413F-A65E-B9BBFAB440AA}" presName="spaceRect" presStyleCnt="0"/>
      <dgm:spPr/>
    </dgm:pt>
    <dgm:pt modelId="{9AC6402D-C702-46F4-ABA3-54FBB2BB61C8}" type="pres">
      <dgm:prSet presAssocID="{6C2341A0-8799-413F-A65E-B9BBFAB440AA}" presName="textRect" presStyleLbl="revTx" presStyleIdx="4" presStyleCnt="8">
        <dgm:presLayoutVars>
          <dgm:chMax val="1"/>
          <dgm:chPref val="1"/>
        </dgm:presLayoutVars>
      </dgm:prSet>
      <dgm:spPr/>
    </dgm:pt>
    <dgm:pt modelId="{A46072C0-57CF-486F-84C2-8DDE3F687CE7}" type="pres">
      <dgm:prSet presAssocID="{B65679DD-47B1-4BB2-899D-47108642A4CA}" presName="sibTrans" presStyleCnt="0"/>
      <dgm:spPr/>
    </dgm:pt>
    <dgm:pt modelId="{50B2D890-3E18-4423-9D1F-F0DB89690FAD}" type="pres">
      <dgm:prSet presAssocID="{B8E4C643-5346-4284-B5CF-5DC2ED20EA57}" presName="compNode" presStyleCnt="0"/>
      <dgm:spPr/>
    </dgm:pt>
    <dgm:pt modelId="{350942CA-F70A-40BC-A5C5-D059FB022011}" type="pres">
      <dgm:prSet presAssocID="{B8E4C643-5346-4284-B5CF-5DC2ED20EA57}"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Open Book"/>
        </a:ext>
      </dgm:extLst>
    </dgm:pt>
    <dgm:pt modelId="{B1A755C0-AD7D-44E1-B449-C7ECA47BED0A}" type="pres">
      <dgm:prSet presAssocID="{B8E4C643-5346-4284-B5CF-5DC2ED20EA57}" presName="spaceRect" presStyleCnt="0"/>
      <dgm:spPr/>
    </dgm:pt>
    <dgm:pt modelId="{C93D666C-D999-4356-B8B7-79E11B1E4FC2}" type="pres">
      <dgm:prSet presAssocID="{B8E4C643-5346-4284-B5CF-5DC2ED20EA57}" presName="textRect" presStyleLbl="revTx" presStyleIdx="5" presStyleCnt="8">
        <dgm:presLayoutVars>
          <dgm:chMax val="1"/>
          <dgm:chPref val="1"/>
        </dgm:presLayoutVars>
      </dgm:prSet>
      <dgm:spPr/>
    </dgm:pt>
    <dgm:pt modelId="{BA7C28D6-E028-41EC-964F-35EE66D1D2E6}" type="pres">
      <dgm:prSet presAssocID="{35F60A8B-FC0B-4889-AA6B-1747C2D8F153}" presName="sibTrans" presStyleCnt="0"/>
      <dgm:spPr/>
    </dgm:pt>
    <dgm:pt modelId="{A027D0DC-4CFE-46D4-AE26-BE5B0C7831B3}" type="pres">
      <dgm:prSet presAssocID="{FF3A0C28-60C7-4ACF-B697-2FFECBB3DE5E}" presName="compNode" presStyleCnt="0"/>
      <dgm:spPr/>
    </dgm:pt>
    <dgm:pt modelId="{5092368E-9236-4D89-92E0-6715BE1185D9}" type="pres">
      <dgm:prSet presAssocID="{FF3A0C28-60C7-4ACF-B697-2FFECBB3DE5E}"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Research"/>
        </a:ext>
      </dgm:extLst>
    </dgm:pt>
    <dgm:pt modelId="{6ED727D1-B736-418B-A051-200E4EBBB59A}" type="pres">
      <dgm:prSet presAssocID="{FF3A0C28-60C7-4ACF-B697-2FFECBB3DE5E}" presName="spaceRect" presStyleCnt="0"/>
      <dgm:spPr/>
    </dgm:pt>
    <dgm:pt modelId="{8A72BD1D-6384-448B-85FB-E5659904DD5A}" type="pres">
      <dgm:prSet presAssocID="{FF3A0C28-60C7-4ACF-B697-2FFECBB3DE5E}" presName="textRect" presStyleLbl="revTx" presStyleIdx="6" presStyleCnt="8">
        <dgm:presLayoutVars>
          <dgm:chMax val="1"/>
          <dgm:chPref val="1"/>
        </dgm:presLayoutVars>
      </dgm:prSet>
      <dgm:spPr/>
    </dgm:pt>
    <dgm:pt modelId="{067060AB-1FFC-49F7-A040-7807F8121901}" type="pres">
      <dgm:prSet presAssocID="{80B9666D-7725-41B6-BAD4-5B7D24422364}" presName="sibTrans" presStyleCnt="0"/>
      <dgm:spPr/>
    </dgm:pt>
    <dgm:pt modelId="{7159F44C-A60E-401B-93B1-5D1EFCBDB8BE}" type="pres">
      <dgm:prSet presAssocID="{DF2FBAD4-194C-4EC6-9990-DCDD5357BA22}" presName="compNode" presStyleCnt="0"/>
      <dgm:spPr/>
    </dgm:pt>
    <dgm:pt modelId="{48565C3F-8C5F-4136-BB78-757E82347802}" type="pres">
      <dgm:prSet presAssocID="{DF2FBAD4-194C-4EC6-9990-DCDD5357BA22}"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dgm:spPr>
      <dgm:extLst>
        <a:ext uri="{E40237B7-FDA0-4F09-8148-C483321AD2D9}">
          <dgm14:cNvPr xmlns:dgm14="http://schemas.microsoft.com/office/drawing/2010/diagram" id="0" name="" descr="Money"/>
        </a:ext>
      </dgm:extLst>
    </dgm:pt>
    <dgm:pt modelId="{B29CD1B6-0C41-48E3-A482-73875079BE18}" type="pres">
      <dgm:prSet presAssocID="{DF2FBAD4-194C-4EC6-9990-DCDD5357BA22}" presName="spaceRect" presStyleCnt="0"/>
      <dgm:spPr/>
    </dgm:pt>
    <dgm:pt modelId="{080ACF93-1D72-45C1-B57A-D42FA0CEF4C0}" type="pres">
      <dgm:prSet presAssocID="{DF2FBAD4-194C-4EC6-9990-DCDD5357BA22}" presName="textRect" presStyleLbl="revTx" presStyleIdx="7" presStyleCnt="8">
        <dgm:presLayoutVars>
          <dgm:chMax val="1"/>
          <dgm:chPref val="1"/>
        </dgm:presLayoutVars>
      </dgm:prSet>
      <dgm:spPr/>
    </dgm:pt>
  </dgm:ptLst>
  <dgm:cxnLst>
    <dgm:cxn modelId="{FA681E18-5BCD-4FF3-AAD8-6D5D34CC04E8}" srcId="{720F00A2-F5A9-4E06-8327-D00EA90A0474}" destId="{F9306FF4-19FC-4620-B0E0-4D2A812E6D78}" srcOrd="3" destOrd="0" parTransId="{7683426F-8268-4EC0-9FC3-41AE18856E2E}" sibTransId="{BF7F5786-71BC-47F7-B8E7-CCFD80EDC42F}"/>
    <dgm:cxn modelId="{4E10B01B-080B-487A-A882-08294F1F53BA}" srcId="{720F00A2-F5A9-4E06-8327-D00EA90A0474}" destId="{951B62E2-AD12-482A-921E-28F9913139CA}" srcOrd="1" destOrd="0" parTransId="{9A93A9E7-9C2D-4F43-8447-69C2699449CE}" sibTransId="{F2580E63-A4CD-4B95-904C-80E04B335B86}"/>
    <dgm:cxn modelId="{7E52F635-CAB9-4B53-B459-ECDC4232F033}" type="presOf" srcId="{4358652F-B0E6-4904-8E3D-824B7A515631}" destId="{6B54C925-EB28-4B55-A1A9-50639C49C11C}" srcOrd="0" destOrd="0" presId="urn:microsoft.com/office/officeart/2018/2/layout/IconLabelList"/>
    <dgm:cxn modelId="{55CA583B-5E25-4B78-A46B-0E8432319D70}" type="presOf" srcId="{951B62E2-AD12-482A-921E-28F9913139CA}" destId="{3C56E6FD-A6D5-4E03-A0E6-50836AF7D45B}" srcOrd="0" destOrd="0" presId="urn:microsoft.com/office/officeart/2018/2/layout/IconLabelList"/>
    <dgm:cxn modelId="{24525D3B-CCC6-4A88-858F-EC018C4D3D16}" type="presOf" srcId="{DF2FBAD4-194C-4EC6-9990-DCDD5357BA22}" destId="{080ACF93-1D72-45C1-B57A-D42FA0CEF4C0}" srcOrd="0" destOrd="0" presId="urn:microsoft.com/office/officeart/2018/2/layout/IconLabelList"/>
    <dgm:cxn modelId="{B578E13D-906F-447A-8843-95A34F9C8CEF}" type="presOf" srcId="{6C2341A0-8799-413F-A65E-B9BBFAB440AA}" destId="{9AC6402D-C702-46F4-ABA3-54FBB2BB61C8}" srcOrd="0" destOrd="0" presId="urn:microsoft.com/office/officeart/2018/2/layout/IconLabelList"/>
    <dgm:cxn modelId="{4F6D454C-2DA3-445F-B9D6-A072A8714E20}" type="presOf" srcId="{FF3A0C28-60C7-4ACF-B697-2FFECBB3DE5E}" destId="{8A72BD1D-6384-448B-85FB-E5659904DD5A}" srcOrd="0" destOrd="0" presId="urn:microsoft.com/office/officeart/2018/2/layout/IconLabelList"/>
    <dgm:cxn modelId="{BB97AE72-1826-4E47-8CFB-3C53B010845C}" srcId="{720F00A2-F5A9-4E06-8327-D00EA90A0474}" destId="{DF2FBAD4-194C-4EC6-9990-DCDD5357BA22}" srcOrd="7" destOrd="0" parTransId="{93699193-6018-47E6-983F-7E2E44EA9BC9}" sibTransId="{3BAC6FCC-8018-4A17-8AE1-A20F5A362238}"/>
    <dgm:cxn modelId="{FCF8597F-80A0-4E9C-AA0D-F3092461600D}" srcId="{720F00A2-F5A9-4E06-8327-D00EA90A0474}" destId="{4358652F-B0E6-4904-8E3D-824B7A515631}" srcOrd="0" destOrd="0" parTransId="{9FDA95B3-50A5-4E1E-A4F9-A4E4FC43C5E5}" sibTransId="{D2FD2981-3CF2-4439-BBBD-21EE3E491C4C}"/>
    <dgm:cxn modelId="{4FA499A5-B6A8-4936-95DF-976985641C92}" srcId="{720F00A2-F5A9-4E06-8327-D00EA90A0474}" destId="{6C2341A0-8799-413F-A65E-B9BBFAB440AA}" srcOrd="4" destOrd="0" parTransId="{F7C1B3A4-338B-411D-833A-68A340CF3CE2}" sibTransId="{B65679DD-47B1-4BB2-899D-47108642A4CA}"/>
    <dgm:cxn modelId="{5CF791AA-074D-445E-A53C-C80847B0A6B5}" type="presOf" srcId="{F9306FF4-19FC-4620-B0E0-4D2A812E6D78}" destId="{EA532A36-EDA8-47A5-B5CF-63AA7D5935FB}" srcOrd="0" destOrd="0" presId="urn:microsoft.com/office/officeart/2018/2/layout/IconLabelList"/>
    <dgm:cxn modelId="{AEF1A3AC-C643-491B-AA57-B0BAFA279718}" srcId="{720F00A2-F5A9-4E06-8327-D00EA90A0474}" destId="{FF3A0C28-60C7-4ACF-B697-2FFECBB3DE5E}" srcOrd="6" destOrd="0" parTransId="{40FC8684-7605-4903-8508-3DD36AE00184}" sibTransId="{80B9666D-7725-41B6-BAD4-5B7D24422364}"/>
    <dgm:cxn modelId="{091C0ABF-45E3-4B9A-8F23-20A9C892E938}" srcId="{720F00A2-F5A9-4E06-8327-D00EA90A0474}" destId="{AC227095-4290-4B8D-8D7A-3824934C71EC}" srcOrd="2" destOrd="0" parTransId="{C82823C5-8C2A-4034-9956-7AB25C58AFE2}" sibTransId="{4959A4CB-C98F-4302-A36B-0F46455AE42F}"/>
    <dgm:cxn modelId="{C93928CF-36AA-4302-BB65-C727AEF8B374}" type="presOf" srcId="{B8E4C643-5346-4284-B5CF-5DC2ED20EA57}" destId="{C93D666C-D999-4356-B8B7-79E11B1E4FC2}" srcOrd="0" destOrd="0" presId="urn:microsoft.com/office/officeart/2018/2/layout/IconLabelList"/>
    <dgm:cxn modelId="{7BE0DAD5-809C-4D59-A8F6-DEF387B41BF6}" type="presOf" srcId="{720F00A2-F5A9-4E06-8327-D00EA90A0474}" destId="{EAEE33CA-2E47-4B82-B80C-D2D79444109F}" srcOrd="0" destOrd="0" presId="urn:microsoft.com/office/officeart/2018/2/layout/IconLabelList"/>
    <dgm:cxn modelId="{1AC39FE3-2BA2-48D8-9D95-327EC35AF68E}" srcId="{720F00A2-F5A9-4E06-8327-D00EA90A0474}" destId="{B8E4C643-5346-4284-B5CF-5DC2ED20EA57}" srcOrd="5" destOrd="0" parTransId="{6E4CCDB3-8D07-4A04-AAA8-489EED171136}" sibTransId="{35F60A8B-FC0B-4889-AA6B-1747C2D8F153}"/>
    <dgm:cxn modelId="{A633B9E6-14C2-45B3-B307-3DAA98AA2E15}" type="presOf" srcId="{AC227095-4290-4B8D-8D7A-3824934C71EC}" destId="{C1CF4229-6372-47FE-ADA1-694CD385FE81}" srcOrd="0" destOrd="0" presId="urn:microsoft.com/office/officeart/2018/2/layout/IconLabelList"/>
    <dgm:cxn modelId="{19E8FC1F-24CE-44F9-A224-03AEDD821063}" type="presParOf" srcId="{EAEE33CA-2E47-4B82-B80C-D2D79444109F}" destId="{D88FDE8D-6355-4EAE-BDBF-EF04A64FE3DF}" srcOrd="0" destOrd="0" presId="urn:microsoft.com/office/officeart/2018/2/layout/IconLabelList"/>
    <dgm:cxn modelId="{D216A643-399B-441E-8C9E-34AEBB4C7697}" type="presParOf" srcId="{D88FDE8D-6355-4EAE-BDBF-EF04A64FE3DF}" destId="{5A568455-1EB2-4C4C-96B1-185EDB0ED02B}" srcOrd="0" destOrd="0" presId="urn:microsoft.com/office/officeart/2018/2/layout/IconLabelList"/>
    <dgm:cxn modelId="{EB42E993-A8C2-4865-86C3-78220497A594}" type="presParOf" srcId="{D88FDE8D-6355-4EAE-BDBF-EF04A64FE3DF}" destId="{B57C73FA-D776-45D3-80EA-25DEDB5C27E4}" srcOrd="1" destOrd="0" presId="urn:microsoft.com/office/officeart/2018/2/layout/IconLabelList"/>
    <dgm:cxn modelId="{0782ED94-4A6A-40D2-88EE-75CD3BF6350A}" type="presParOf" srcId="{D88FDE8D-6355-4EAE-BDBF-EF04A64FE3DF}" destId="{6B54C925-EB28-4B55-A1A9-50639C49C11C}" srcOrd="2" destOrd="0" presId="urn:microsoft.com/office/officeart/2018/2/layout/IconLabelList"/>
    <dgm:cxn modelId="{92A70BB3-9F0C-4E50-95C0-7594ACDA60AB}" type="presParOf" srcId="{EAEE33CA-2E47-4B82-B80C-D2D79444109F}" destId="{E55BC32F-04FF-4E74-A58D-289B2C1BD2E7}" srcOrd="1" destOrd="0" presId="urn:microsoft.com/office/officeart/2018/2/layout/IconLabelList"/>
    <dgm:cxn modelId="{442BD1C1-23C2-40B1-9918-0B903ABBACAE}" type="presParOf" srcId="{EAEE33CA-2E47-4B82-B80C-D2D79444109F}" destId="{22C9F38D-79F3-485E-9C26-13CC4EA418FB}" srcOrd="2" destOrd="0" presId="urn:microsoft.com/office/officeart/2018/2/layout/IconLabelList"/>
    <dgm:cxn modelId="{8D777D99-0EC3-4C07-AE7A-39DE9EB62ADC}" type="presParOf" srcId="{22C9F38D-79F3-485E-9C26-13CC4EA418FB}" destId="{8A2BED3D-CF1C-408A-B634-0F7A57D9F7FB}" srcOrd="0" destOrd="0" presId="urn:microsoft.com/office/officeart/2018/2/layout/IconLabelList"/>
    <dgm:cxn modelId="{EA8DF7BC-0F92-4311-85C3-6FC28C8DF883}" type="presParOf" srcId="{22C9F38D-79F3-485E-9C26-13CC4EA418FB}" destId="{47F3F251-3387-4CE6-B8A6-E4467E6328D4}" srcOrd="1" destOrd="0" presId="urn:microsoft.com/office/officeart/2018/2/layout/IconLabelList"/>
    <dgm:cxn modelId="{689EC4D0-C8A6-4E5D-8070-D62795FB7428}" type="presParOf" srcId="{22C9F38D-79F3-485E-9C26-13CC4EA418FB}" destId="{3C56E6FD-A6D5-4E03-A0E6-50836AF7D45B}" srcOrd="2" destOrd="0" presId="urn:microsoft.com/office/officeart/2018/2/layout/IconLabelList"/>
    <dgm:cxn modelId="{A38A4117-FEDE-434E-AA34-BC9EDC5055AC}" type="presParOf" srcId="{EAEE33CA-2E47-4B82-B80C-D2D79444109F}" destId="{00B7B986-815F-4CFE-8DFC-F3BBB7980CC3}" srcOrd="3" destOrd="0" presId="urn:microsoft.com/office/officeart/2018/2/layout/IconLabelList"/>
    <dgm:cxn modelId="{49CF8C6D-0BDA-4504-95AB-DD37AD0DC402}" type="presParOf" srcId="{EAEE33CA-2E47-4B82-B80C-D2D79444109F}" destId="{17CD0162-09FE-41A4-B816-AC07D56FA546}" srcOrd="4" destOrd="0" presId="urn:microsoft.com/office/officeart/2018/2/layout/IconLabelList"/>
    <dgm:cxn modelId="{9741F501-016B-450F-82B1-131A5BC1A0D9}" type="presParOf" srcId="{17CD0162-09FE-41A4-B816-AC07D56FA546}" destId="{96C9E679-683C-4AE2-A2FB-30F8A356B49E}" srcOrd="0" destOrd="0" presId="urn:microsoft.com/office/officeart/2018/2/layout/IconLabelList"/>
    <dgm:cxn modelId="{0BAFC556-4C1B-4821-9C49-F408C8911F25}" type="presParOf" srcId="{17CD0162-09FE-41A4-B816-AC07D56FA546}" destId="{E15E9537-EABE-4142-9197-741C39788C46}" srcOrd="1" destOrd="0" presId="urn:microsoft.com/office/officeart/2018/2/layout/IconLabelList"/>
    <dgm:cxn modelId="{4D63B284-9D0E-425C-9197-C1FA34EE1C11}" type="presParOf" srcId="{17CD0162-09FE-41A4-B816-AC07D56FA546}" destId="{C1CF4229-6372-47FE-ADA1-694CD385FE81}" srcOrd="2" destOrd="0" presId="urn:microsoft.com/office/officeart/2018/2/layout/IconLabelList"/>
    <dgm:cxn modelId="{FE18A376-BB2B-4140-AAEC-2A786EC0F5FF}" type="presParOf" srcId="{EAEE33CA-2E47-4B82-B80C-D2D79444109F}" destId="{E401C19D-85A6-4F8A-90E6-5311F7CC5899}" srcOrd="5" destOrd="0" presId="urn:microsoft.com/office/officeart/2018/2/layout/IconLabelList"/>
    <dgm:cxn modelId="{BE17D31A-F217-42CA-9DCE-815D10D78994}" type="presParOf" srcId="{EAEE33CA-2E47-4B82-B80C-D2D79444109F}" destId="{B4456D4E-4310-4DC9-8797-34439F7A6E51}" srcOrd="6" destOrd="0" presId="urn:microsoft.com/office/officeart/2018/2/layout/IconLabelList"/>
    <dgm:cxn modelId="{826EC808-E19F-4306-9874-DA1F56A18873}" type="presParOf" srcId="{B4456D4E-4310-4DC9-8797-34439F7A6E51}" destId="{1AA36AB6-36FE-445D-805D-E449794EB638}" srcOrd="0" destOrd="0" presId="urn:microsoft.com/office/officeart/2018/2/layout/IconLabelList"/>
    <dgm:cxn modelId="{0C547902-F922-4C95-8792-54D82986E74B}" type="presParOf" srcId="{B4456D4E-4310-4DC9-8797-34439F7A6E51}" destId="{2C39F952-D3E0-435A-8C56-0890E11A7E2D}" srcOrd="1" destOrd="0" presId="urn:microsoft.com/office/officeart/2018/2/layout/IconLabelList"/>
    <dgm:cxn modelId="{3E0773C2-42FB-4BF9-9178-5D912E358A0D}" type="presParOf" srcId="{B4456D4E-4310-4DC9-8797-34439F7A6E51}" destId="{EA532A36-EDA8-47A5-B5CF-63AA7D5935FB}" srcOrd="2" destOrd="0" presId="urn:microsoft.com/office/officeart/2018/2/layout/IconLabelList"/>
    <dgm:cxn modelId="{EF3D064F-CF27-4810-8008-91DB5E0B41D1}" type="presParOf" srcId="{EAEE33CA-2E47-4B82-B80C-D2D79444109F}" destId="{192306AF-6B0C-4635-96DD-6A6722A68459}" srcOrd="7" destOrd="0" presId="urn:microsoft.com/office/officeart/2018/2/layout/IconLabelList"/>
    <dgm:cxn modelId="{F6CB2FA9-BA15-4A10-8692-FE0ABD7860B4}" type="presParOf" srcId="{EAEE33CA-2E47-4B82-B80C-D2D79444109F}" destId="{C406B08B-E7C4-4710-87A4-687F9E5EF9F7}" srcOrd="8" destOrd="0" presId="urn:microsoft.com/office/officeart/2018/2/layout/IconLabelList"/>
    <dgm:cxn modelId="{A103FB69-6555-4566-86BC-3817733956B0}" type="presParOf" srcId="{C406B08B-E7C4-4710-87A4-687F9E5EF9F7}" destId="{429A3FDA-FC80-4823-BB32-C3A2D19E51AD}" srcOrd="0" destOrd="0" presId="urn:microsoft.com/office/officeart/2018/2/layout/IconLabelList"/>
    <dgm:cxn modelId="{E5727767-4916-458D-A42D-1A5F4855CFE3}" type="presParOf" srcId="{C406B08B-E7C4-4710-87A4-687F9E5EF9F7}" destId="{FBA419F2-FBDD-4D5A-8810-32141B17E431}" srcOrd="1" destOrd="0" presId="urn:microsoft.com/office/officeart/2018/2/layout/IconLabelList"/>
    <dgm:cxn modelId="{A9ADABCD-2CC8-4087-9C9C-B35BFFFB6164}" type="presParOf" srcId="{C406B08B-E7C4-4710-87A4-687F9E5EF9F7}" destId="{9AC6402D-C702-46F4-ABA3-54FBB2BB61C8}" srcOrd="2" destOrd="0" presId="urn:microsoft.com/office/officeart/2018/2/layout/IconLabelList"/>
    <dgm:cxn modelId="{C3D5F234-68EE-4F8F-B4FD-F64121807F3E}" type="presParOf" srcId="{EAEE33CA-2E47-4B82-B80C-D2D79444109F}" destId="{A46072C0-57CF-486F-84C2-8DDE3F687CE7}" srcOrd="9" destOrd="0" presId="urn:microsoft.com/office/officeart/2018/2/layout/IconLabelList"/>
    <dgm:cxn modelId="{8ED7AD60-7DD9-474D-83BF-DFC06489D3F7}" type="presParOf" srcId="{EAEE33CA-2E47-4B82-B80C-D2D79444109F}" destId="{50B2D890-3E18-4423-9D1F-F0DB89690FAD}" srcOrd="10" destOrd="0" presId="urn:microsoft.com/office/officeart/2018/2/layout/IconLabelList"/>
    <dgm:cxn modelId="{B553E37A-AB83-43EC-BC38-8D615D742FBB}" type="presParOf" srcId="{50B2D890-3E18-4423-9D1F-F0DB89690FAD}" destId="{350942CA-F70A-40BC-A5C5-D059FB022011}" srcOrd="0" destOrd="0" presId="urn:microsoft.com/office/officeart/2018/2/layout/IconLabelList"/>
    <dgm:cxn modelId="{83BEA242-0AEE-4373-92DA-274687051CB2}" type="presParOf" srcId="{50B2D890-3E18-4423-9D1F-F0DB89690FAD}" destId="{B1A755C0-AD7D-44E1-B449-C7ECA47BED0A}" srcOrd="1" destOrd="0" presId="urn:microsoft.com/office/officeart/2018/2/layout/IconLabelList"/>
    <dgm:cxn modelId="{B9A55A3A-4537-47D9-8FB5-0E610A7DC2E2}" type="presParOf" srcId="{50B2D890-3E18-4423-9D1F-F0DB89690FAD}" destId="{C93D666C-D999-4356-B8B7-79E11B1E4FC2}" srcOrd="2" destOrd="0" presId="urn:microsoft.com/office/officeart/2018/2/layout/IconLabelList"/>
    <dgm:cxn modelId="{44DC8CF1-FB0B-4871-B5BD-3095F69ECA65}" type="presParOf" srcId="{EAEE33CA-2E47-4B82-B80C-D2D79444109F}" destId="{BA7C28D6-E028-41EC-964F-35EE66D1D2E6}" srcOrd="11" destOrd="0" presId="urn:microsoft.com/office/officeart/2018/2/layout/IconLabelList"/>
    <dgm:cxn modelId="{4A86D090-C2E5-49B4-8665-0D9D49C4C328}" type="presParOf" srcId="{EAEE33CA-2E47-4B82-B80C-D2D79444109F}" destId="{A027D0DC-4CFE-46D4-AE26-BE5B0C7831B3}" srcOrd="12" destOrd="0" presId="urn:microsoft.com/office/officeart/2018/2/layout/IconLabelList"/>
    <dgm:cxn modelId="{5999816F-D68F-4EE3-B3F0-57467BB8C84C}" type="presParOf" srcId="{A027D0DC-4CFE-46D4-AE26-BE5B0C7831B3}" destId="{5092368E-9236-4D89-92E0-6715BE1185D9}" srcOrd="0" destOrd="0" presId="urn:microsoft.com/office/officeart/2018/2/layout/IconLabelList"/>
    <dgm:cxn modelId="{B22C3F1D-5CBB-4019-A98E-459925560D0A}" type="presParOf" srcId="{A027D0DC-4CFE-46D4-AE26-BE5B0C7831B3}" destId="{6ED727D1-B736-418B-A051-200E4EBBB59A}" srcOrd="1" destOrd="0" presId="urn:microsoft.com/office/officeart/2018/2/layout/IconLabelList"/>
    <dgm:cxn modelId="{191B2811-9464-4F13-A352-7F336A248431}" type="presParOf" srcId="{A027D0DC-4CFE-46D4-AE26-BE5B0C7831B3}" destId="{8A72BD1D-6384-448B-85FB-E5659904DD5A}" srcOrd="2" destOrd="0" presId="urn:microsoft.com/office/officeart/2018/2/layout/IconLabelList"/>
    <dgm:cxn modelId="{7E409EE2-1E3A-4934-B479-ECFA9525DB15}" type="presParOf" srcId="{EAEE33CA-2E47-4B82-B80C-D2D79444109F}" destId="{067060AB-1FFC-49F7-A040-7807F8121901}" srcOrd="13" destOrd="0" presId="urn:microsoft.com/office/officeart/2018/2/layout/IconLabelList"/>
    <dgm:cxn modelId="{2CD30994-660B-4ABA-9FB6-7A143F9FF1A6}" type="presParOf" srcId="{EAEE33CA-2E47-4B82-B80C-D2D79444109F}" destId="{7159F44C-A60E-401B-93B1-5D1EFCBDB8BE}" srcOrd="14" destOrd="0" presId="urn:microsoft.com/office/officeart/2018/2/layout/IconLabelList"/>
    <dgm:cxn modelId="{3CD7FC4A-39F3-428B-9233-CADE4EE543D9}" type="presParOf" srcId="{7159F44C-A60E-401B-93B1-5D1EFCBDB8BE}" destId="{48565C3F-8C5F-4136-BB78-757E82347802}" srcOrd="0" destOrd="0" presId="urn:microsoft.com/office/officeart/2018/2/layout/IconLabelList"/>
    <dgm:cxn modelId="{7601F011-594E-4C3D-8E9C-C5D509BA4258}" type="presParOf" srcId="{7159F44C-A60E-401B-93B1-5D1EFCBDB8BE}" destId="{B29CD1B6-0C41-48E3-A482-73875079BE18}" srcOrd="1" destOrd="0" presId="urn:microsoft.com/office/officeart/2018/2/layout/IconLabelList"/>
    <dgm:cxn modelId="{AE49A9A5-951F-4F1C-93E9-1B05C2D5EB48}" type="presParOf" srcId="{7159F44C-A60E-401B-93B1-5D1EFCBDB8BE}" destId="{080ACF93-1D72-45C1-B57A-D42FA0CEF4C0}"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68455-1EB2-4C4C-96B1-185EDB0ED02B}">
      <dsp:nvSpPr>
        <dsp:cNvPr id="0" name=""/>
        <dsp:cNvSpPr/>
      </dsp:nvSpPr>
      <dsp:spPr>
        <a:xfrm>
          <a:off x="857711" y="145122"/>
          <a:ext cx="495175" cy="4951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54C925-EB28-4B55-A1A9-50639C49C11C}">
      <dsp:nvSpPr>
        <dsp:cNvPr id="0" name=""/>
        <dsp:cNvSpPr/>
      </dsp:nvSpPr>
      <dsp:spPr>
        <a:xfrm>
          <a:off x="555103" y="817776"/>
          <a:ext cx="1100390" cy="44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dirty="0">
              <a:solidFill>
                <a:schemeClr val="bg1"/>
              </a:solidFill>
              <a:latin typeface="Oxygen" panose="02000503000000000000" pitchFamily="2" charset="0"/>
            </a:rPr>
            <a:t>33 Standing Committees </a:t>
          </a:r>
          <a:endParaRPr lang="en-US" sz="1100" kern="1200" dirty="0">
            <a:solidFill>
              <a:schemeClr val="bg1"/>
            </a:solidFill>
            <a:latin typeface="Oxygen" panose="02000503000000000000" pitchFamily="2" charset="0"/>
          </a:endParaRPr>
        </a:p>
      </dsp:txBody>
      <dsp:txXfrm>
        <a:off x="555103" y="817776"/>
        <a:ext cx="1100390" cy="440156"/>
      </dsp:txXfrm>
    </dsp:sp>
    <dsp:sp modelId="{8A2BED3D-CF1C-408A-B634-0F7A57D9F7FB}">
      <dsp:nvSpPr>
        <dsp:cNvPr id="0" name=""/>
        <dsp:cNvSpPr/>
      </dsp:nvSpPr>
      <dsp:spPr>
        <a:xfrm>
          <a:off x="2150670" y="145122"/>
          <a:ext cx="495175" cy="4951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56E6FD-A6D5-4E03-A0E6-50836AF7D45B}">
      <dsp:nvSpPr>
        <dsp:cNvPr id="0" name=""/>
        <dsp:cNvSpPr/>
      </dsp:nvSpPr>
      <dsp:spPr>
        <a:xfrm>
          <a:off x="1848062" y="817776"/>
          <a:ext cx="1100390" cy="44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dirty="0">
              <a:solidFill>
                <a:schemeClr val="bg1"/>
              </a:solidFill>
              <a:latin typeface="Oxygen" panose="02000503000000000000" pitchFamily="2" charset="0"/>
            </a:rPr>
            <a:t>130+ Standards and </a:t>
          </a:r>
          <a:br>
            <a:rPr lang="en-US" sz="1100" b="1" kern="1200" dirty="0">
              <a:solidFill>
                <a:schemeClr val="bg1"/>
              </a:solidFill>
              <a:latin typeface="Oxygen" panose="02000503000000000000" pitchFamily="2" charset="0"/>
            </a:rPr>
          </a:br>
          <a:r>
            <a:rPr lang="en-US" sz="1100" b="1" kern="1200" dirty="0">
              <a:solidFill>
                <a:schemeClr val="bg1"/>
              </a:solidFill>
              <a:latin typeface="Oxygen" panose="02000503000000000000" pitchFamily="2" charset="0"/>
            </a:rPr>
            <a:t>Guidelines Committees</a:t>
          </a:r>
          <a:endParaRPr lang="en-US" sz="1100" kern="1200" dirty="0">
            <a:solidFill>
              <a:schemeClr val="bg1"/>
            </a:solidFill>
            <a:latin typeface="Oxygen" panose="02000503000000000000" pitchFamily="2" charset="0"/>
          </a:endParaRPr>
        </a:p>
      </dsp:txBody>
      <dsp:txXfrm>
        <a:off x="1848062" y="817776"/>
        <a:ext cx="1100390" cy="440156"/>
      </dsp:txXfrm>
    </dsp:sp>
    <dsp:sp modelId="{96C9E679-683C-4AE2-A2FB-30F8A356B49E}">
      <dsp:nvSpPr>
        <dsp:cNvPr id="0" name=""/>
        <dsp:cNvSpPr/>
      </dsp:nvSpPr>
      <dsp:spPr>
        <a:xfrm>
          <a:off x="857711" y="1533030"/>
          <a:ext cx="495175" cy="4951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CF4229-6372-47FE-ADA1-694CD385FE81}">
      <dsp:nvSpPr>
        <dsp:cNvPr id="0" name=""/>
        <dsp:cNvSpPr/>
      </dsp:nvSpPr>
      <dsp:spPr>
        <a:xfrm>
          <a:off x="555103" y="2205684"/>
          <a:ext cx="1100390" cy="44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dirty="0">
              <a:solidFill>
                <a:schemeClr val="bg1"/>
              </a:solidFill>
              <a:latin typeface="Oxygen" panose="02000503000000000000" pitchFamily="2" charset="0"/>
            </a:rPr>
            <a:t>100+ Technical Committees</a:t>
          </a:r>
          <a:endParaRPr lang="en-US" sz="1100" kern="1200" dirty="0">
            <a:solidFill>
              <a:schemeClr val="bg1"/>
            </a:solidFill>
            <a:latin typeface="Oxygen" panose="02000503000000000000" pitchFamily="2" charset="0"/>
          </a:endParaRPr>
        </a:p>
      </dsp:txBody>
      <dsp:txXfrm>
        <a:off x="555103" y="2205684"/>
        <a:ext cx="1100390" cy="440156"/>
      </dsp:txXfrm>
    </dsp:sp>
    <dsp:sp modelId="{1AA36AB6-36FE-445D-805D-E449794EB638}">
      <dsp:nvSpPr>
        <dsp:cNvPr id="0" name=""/>
        <dsp:cNvSpPr/>
      </dsp:nvSpPr>
      <dsp:spPr>
        <a:xfrm>
          <a:off x="2150670" y="1533030"/>
          <a:ext cx="495175" cy="49517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532A36-EDA8-47A5-B5CF-63AA7D5935FB}">
      <dsp:nvSpPr>
        <dsp:cNvPr id="0" name=""/>
        <dsp:cNvSpPr/>
      </dsp:nvSpPr>
      <dsp:spPr>
        <a:xfrm>
          <a:off x="1848062" y="2205684"/>
          <a:ext cx="1100390" cy="44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dirty="0">
              <a:solidFill>
                <a:schemeClr val="bg1"/>
              </a:solidFill>
              <a:latin typeface="Oxygen" panose="02000503000000000000" pitchFamily="2" charset="0"/>
            </a:rPr>
            <a:t>300+ Publications</a:t>
          </a:r>
          <a:endParaRPr lang="en-US" sz="1100" kern="1200" dirty="0">
            <a:solidFill>
              <a:schemeClr val="bg1"/>
            </a:solidFill>
            <a:latin typeface="Oxygen" panose="02000503000000000000" pitchFamily="2" charset="0"/>
          </a:endParaRPr>
        </a:p>
      </dsp:txBody>
      <dsp:txXfrm>
        <a:off x="1848062" y="2205684"/>
        <a:ext cx="1100390" cy="440156"/>
      </dsp:txXfrm>
    </dsp:sp>
    <dsp:sp modelId="{429A3FDA-FC80-4823-BB32-C3A2D19E51AD}">
      <dsp:nvSpPr>
        <dsp:cNvPr id="0" name=""/>
        <dsp:cNvSpPr/>
      </dsp:nvSpPr>
      <dsp:spPr>
        <a:xfrm>
          <a:off x="857711" y="2920938"/>
          <a:ext cx="495175" cy="49517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C6402D-C702-46F4-ABA3-54FBB2BB61C8}">
      <dsp:nvSpPr>
        <dsp:cNvPr id="0" name=""/>
        <dsp:cNvSpPr/>
      </dsp:nvSpPr>
      <dsp:spPr>
        <a:xfrm>
          <a:off x="555103" y="3593592"/>
          <a:ext cx="1100390" cy="44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dirty="0">
              <a:solidFill>
                <a:schemeClr val="bg1"/>
              </a:solidFill>
              <a:latin typeface="Oxygen" panose="02000503000000000000" pitchFamily="2" charset="0"/>
            </a:rPr>
            <a:t>7 Certification Programs</a:t>
          </a:r>
          <a:endParaRPr lang="en-US" sz="1100" kern="1200" dirty="0">
            <a:solidFill>
              <a:schemeClr val="bg1"/>
            </a:solidFill>
            <a:latin typeface="Oxygen" panose="02000503000000000000" pitchFamily="2" charset="0"/>
          </a:endParaRPr>
        </a:p>
      </dsp:txBody>
      <dsp:txXfrm>
        <a:off x="555103" y="3593592"/>
        <a:ext cx="1100390" cy="440156"/>
      </dsp:txXfrm>
    </dsp:sp>
    <dsp:sp modelId="{350942CA-F70A-40BC-A5C5-D059FB022011}">
      <dsp:nvSpPr>
        <dsp:cNvPr id="0" name=""/>
        <dsp:cNvSpPr/>
      </dsp:nvSpPr>
      <dsp:spPr>
        <a:xfrm>
          <a:off x="2150670" y="2920938"/>
          <a:ext cx="495175" cy="49517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3D666C-D999-4356-B8B7-79E11B1E4FC2}">
      <dsp:nvSpPr>
        <dsp:cNvPr id="0" name=""/>
        <dsp:cNvSpPr/>
      </dsp:nvSpPr>
      <dsp:spPr>
        <a:xfrm>
          <a:off x="1848062" y="3593592"/>
          <a:ext cx="1100390" cy="44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dirty="0">
              <a:solidFill>
                <a:schemeClr val="bg1"/>
              </a:solidFill>
              <a:latin typeface="Oxygen" panose="02000503000000000000" pitchFamily="2" charset="0"/>
            </a:rPr>
            <a:t>200+ Educational Courses</a:t>
          </a:r>
          <a:endParaRPr lang="en-US" sz="1100" kern="1200" dirty="0">
            <a:solidFill>
              <a:schemeClr val="bg1"/>
            </a:solidFill>
            <a:latin typeface="Oxygen" panose="02000503000000000000" pitchFamily="2" charset="0"/>
          </a:endParaRPr>
        </a:p>
      </dsp:txBody>
      <dsp:txXfrm>
        <a:off x="1848062" y="3593592"/>
        <a:ext cx="1100390" cy="440156"/>
      </dsp:txXfrm>
    </dsp:sp>
    <dsp:sp modelId="{5092368E-9236-4D89-92E0-6715BE1185D9}">
      <dsp:nvSpPr>
        <dsp:cNvPr id="0" name=""/>
        <dsp:cNvSpPr/>
      </dsp:nvSpPr>
      <dsp:spPr>
        <a:xfrm>
          <a:off x="857711" y="4308846"/>
          <a:ext cx="495175" cy="495175"/>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72BD1D-6384-448B-85FB-E5659904DD5A}">
      <dsp:nvSpPr>
        <dsp:cNvPr id="0" name=""/>
        <dsp:cNvSpPr/>
      </dsp:nvSpPr>
      <dsp:spPr>
        <a:xfrm>
          <a:off x="555103" y="4981500"/>
          <a:ext cx="1100390" cy="44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dirty="0">
              <a:solidFill>
                <a:schemeClr val="bg1"/>
              </a:solidFill>
            </a:rPr>
            <a:t>Research</a:t>
          </a:r>
          <a:endParaRPr lang="en-US" sz="1100" kern="1200" dirty="0">
            <a:solidFill>
              <a:schemeClr val="bg1"/>
            </a:solidFill>
          </a:endParaRPr>
        </a:p>
      </dsp:txBody>
      <dsp:txXfrm>
        <a:off x="555103" y="4981500"/>
        <a:ext cx="1100390" cy="440156"/>
      </dsp:txXfrm>
    </dsp:sp>
    <dsp:sp modelId="{48565C3F-8C5F-4136-BB78-757E82347802}">
      <dsp:nvSpPr>
        <dsp:cNvPr id="0" name=""/>
        <dsp:cNvSpPr/>
      </dsp:nvSpPr>
      <dsp:spPr>
        <a:xfrm>
          <a:off x="2150670" y="4308846"/>
          <a:ext cx="495175" cy="495175"/>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0ACF93-1D72-45C1-B57A-D42FA0CEF4C0}">
      <dsp:nvSpPr>
        <dsp:cNvPr id="0" name=""/>
        <dsp:cNvSpPr/>
      </dsp:nvSpPr>
      <dsp:spPr>
        <a:xfrm>
          <a:off x="1848062" y="4981500"/>
          <a:ext cx="1100390" cy="44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dirty="0">
              <a:solidFill>
                <a:schemeClr val="bg1"/>
              </a:solidFill>
              <a:latin typeface="Oxygen" panose="02000503000000000000" pitchFamily="2" charset="0"/>
            </a:rPr>
            <a:t>Scholarships</a:t>
          </a:r>
          <a:endParaRPr lang="en-US" sz="1100" kern="1200" dirty="0">
            <a:solidFill>
              <a:schemeClr val="bg1"/>
            </a:solidFill>
            <a:latin typeface="Oxygen" panose="02000503000000000000" pitchFamily="2" charset="0"/>
          </a:endParaRPr>
        </a:p>
      </dsp:txBody>
      <dsp:txXfrm>
        <a:off x="1848062" y="4981500"/>
        <a:ext cx="1100390" cy="440156"/>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53EE94-E2AC-4075-809C-8BFA8F7D4037}" type="datetimeFigureOut">
              <a:rPr lang="en-US" smtClean="0"/>
              <a:t>12/16/24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95719F-F20C-4747-A9D7-9542F56E5A09}" type="slidenum">
              <a:rPr lang="en-US" smtClean="0"/>
              <a:t>‹#›</a:t>
            </a:fld>
            <a:endParaRPr lang="en-US"/>
          </a:p>
        </p:txBody>
      </p:sp>
    </p:spTree>
    <p:extLst>
      <p:ext uri="{BB962C8B-B14F-4D97-AF65-F5344CB8AC3E}">
        <p14:creationId xmlns:p14="http://schemas.microsoft.com/office/powerpoint/2010/main" val="2019006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ashrae.org/professional-development/tech-hour-videos/ashrae-tech-hour"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mailto:GroupPay@ashrae.or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tagline and HQ building</a:t>
            </a:r>
          </a:p>
        </p:txBody>
      </p:sp>
      <p:sp>
        <p:nvSpPr>
          <p:cNvPr id="4" name="Slide Number Placeholder 3"/>
          <p:cNvSpPr>
            <a:spLocks noGrp="1"/>
          </p:cNvSpPr>
          <p:nvPr>
            <p:ph type="sldNum" sz="quarter" idx="5"/>
          </p:nvPr>
        </p:nvSpPr>
        <p:spPr/>
        <p:txBody>
          <a:bodyPr/>
          <a:lstStyle/>
          <a:p>
            <a:fld id="{7795719F-F20C-4747-A9D7-9542F56E5A09}" type="slidenum">
              <a:rPr lang="en-US" smtClean="0"/>
              <a:t>1</a:t>
            </a:fld>
            <a:endParaRPr lang="en-US"/>
          </a:p>
        </p:txBody>
      </p:sp>
    </p:spTree>
    <p:extLst>
      <p:ext uri="{BB962C8B-B14F-4D97-AF65-F5344CB8AC3E}">
        <p14:creationId xmlns:p14="http://schemas.microsoft.com/office/powerpoint/2010/main" val="3168375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857EC-624B-4045-8BC2-8920C4E20B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182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857EC-624B-4045-8BC2-8920C4E20B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726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857EC-624B-4045-8BC2-8920C4E20B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308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initiative of ASHRAE’s Strategic Plan was to accelerate the Society’s focus on building decarbonization, driven by increasing global challenges associated with increasing building-related GHG emissions. ASHRAE made a commitment to work with building industry partners to accelerate innovation, define global best practices and develop technical guidance, standards, training and other tools to support building decarbonization while assuring high levels of indoor environmental quality, sustainability and resilience. </a:t>
            </a:r>
          </a:p>
          <a:p>
            <a:endParaRPr lang="en-US" dirty="0"/>
          </a:p>
          <a:p>
            <a:r>
              <a:rPr lang="en-US" dirty="0"/>
              <a:t>To further the Society’s efforts, ASHRAE formed it’s first center of excellence – the </a:t>
            </a:r>
            <a:r>
              <a:rPr lang="en-US" b="1" dirty="0"/>
              <a:t>“Center for Excellence in Building Decarbonization” (CEBD). </a:t>
            </a:r>
            <a:r>
              <a:rPr lang="en-US" b="0" dirty="0"/>
              <a:t>The focus of the CEBD is to provide strategic direction on</a:t>
            </a:r>
            <a:r>
              <a:rPr lang="en-US" dirty="0"/>
              <a:t> the ongoing efforts of ASHRAE to provide resources for decarbonizing the built environment, on a permanent basis. </a:t>
            </a:r>
          </a:p>
          <a:p>
            <a:endParaRPr lang="en-US" b="1" i="0" dirty="0">
              <a:solidFill>
                <a:srgbClr val="FF0000"/>
              </a:solidFill>
              <a:effectLst/>
              <a:latin typeface="akzidenz-grotesk"/>
            </a:endParaRPr>
          </a:p>
          <a:p>
            <a:r>
              <a:rPr lang="en-US" b="0" i="0" dirty="0">
                <a:solidFill>
                  <a:srgbClr val="FF0000"/>
                </a:solidFill>
                <a:effectLst/>
                <a:latin typeface="akzidenz-grotesk"/>
              </a:rPr>
              <a:t>ASHRAE’s building decarbonization webpage features resources, including technical guides, video, position documents, related events schedule and media features.</a:t>
            </a:r>
            <a:endParaRPr lang="en-US" b="0" i="0" dirty="0">
              <a:solidFill>
                <a:srgbClr val="49494C"/>
              </a:solidFill>
              <a:effectLst/>
              <a:latin typeface="akzidenz-grotesk"/>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82AF3-B4D1-4C1B-AC6D-4EAEA9DC76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6191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Standard 241: </a:t>
            </a:r>
            <a:r>
              <a:rPr lang="en-US" dirty="0"/>
              <a:t>establishes minimum requirements aimed at reducing the risk of disease transmission through exposure to infectious aerosols in new buildings, existing buildings, and major renovations. Now available in Spanish! </a:t>
            </a:r>
            <a:endParaRPr lang="en-US" dirty="0">
              <a:cs typeface="Calibri"/>
            </a:endParaRPr>
          </a:p>
          <a:p>
            <a:endParaRPr lang="en-US" dirty="0">
              <a:cs typeface="Calibri"/>
            </a:endParaRPr>
          </a:p>
          <a:p>
            <a:r>
              <a:rPr lang="en-US" dirty="0">
                <a:cs typeface="Calibri"/>
              </a:rPr>
              <a:t>Standard 228: </a:t>
            </a:r>
            <a:r>
              <a:rPr lang="en-US" dirty="0"/>
              <a:t>sets requirements for evaluating whether a building or group of buildings meets a definition of “zero net energy” or a definition of “zero net carbon” during building operation. </a:t>
            </a:r>
            <a:endParaRPr lang="en-US" dirty="0">
              <a:cs typeface="Calibri"/>
            </a:endParaRPr>
          </a:p>
          <a:p>
            <a:endParaRPr lang="en-US" dirty="0">
              <a:cs typeface="Calibri"/>
            </a:endParaRPr>
          </a:p>
          <a:p>
            <a:r>
              <a:rPr lang="en-US" dirty="0">
                <a:cs typeface="Calibri"/>
              </a:rPr>
              <a:t>New 2024 Update of Standard 100: </a:t>
            </a:r>
            <a:r>
              <a:rPr lang="en-US" dirty="0"/>
              <a:t>This essential ASHRAE resource offers over 100 typical energy efficiency measures (EEMs) that can be applied to enable buildings to meet set energy targets, identifying commonly applied elements that can improve building performance. </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82AF3-B4D1-4C1B-AC6D-4EAEA9DC760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05103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717550" y="1162050"/>
            <a:ext cx="5575300" cy="3136900"/>
          </a:xfrm>
          <a:ln/>
        </p:spPr>
      </p:sp>
      <p:sp>
        <p:nvSpPr>
          <p:cNvPr id="37891" name="Notes Placeholder 2"/>
          <p:cNvSpPr>
            <a:spLocks noGrp="1"/>
          </p:cNvSpPr>
          <p:nvPr>
            <p:ph type="body" idx="1"/>
          </p:nvPr>
        </p:nvSpPr>
        <p:spPr>
          <a:ln/>
        </p:spPr>
        <p:txBody>
          <a:bodyPr/>
          <a:lstStyle/>
          <a:p>
            <a:pPr eaLnBrk="1" hangingPunct="1">
              <a:spcBef>
                <a:spcPct val="0"/>
              </a:spcBef>
              <a:defRPr/>
            </a:pPr>
            <a:r>
              <a:rPr lang="en-US" dirty="0">
                <a:latin typeface="+mn-lt"/>
              </a:rPr>
              <a:t>All standards go through public review and comment.</a:t>
            </a:r>
          </a:p>
          <a:p>
            <a:pPr eaLnBrk="1" hangingPunct="1">
              <a:spcBef>
                <a:spcPct val="0"/>
              </a:spcBef>
              <a:defRPr/>
            </a:pPr>
            <a:r>
              <a:rPr lang="en-US" dirty="0">
                <a:latin typeface="+mn-lt"/>
              </a:rPr>
              <a:t>Existing standards are reviewed every three years.</a:t>
            </a:r>
          </a:p>
          <a:p>
            <a:pPr eaLnBrk="1" hangingPunct="1">
              <a:spcBef>
                <a:spcPct val="0"/>
              </a:spcBef>
              <a:defRPr/>
            </a:pPr>
            <a:r>
              <a:rPr lang="en-US" dirty="0">
                <a:latin typeface="+mn-lt"/>
              </a:rPr>
              <a:t>Standards that are on continuous maintenance are republished with new addenda every three years.</a:t>
            </a:r>
          </a:p>
          <a:p>
            <a:pPr eaLnBrk="1" hangingPunct="1">
              <a:spcBef>
                <a:spcPct val="0"/>
              </a:spcBef>
              <a:defRPr/>
            </a:pPr>
            <a:r>
              <a:rPr lang="en-US" dirty="0">
                <a:latin typeface="+mn-lt"/>
              </a:rPr>
              <a:t>Code utilized standards are republished every three years</a:t>
            </a: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57066" indent="-291179">
              <a:defRPr b="1">
                <a:solidFill>
                  <a:schemeClr val="tx1"/>
                </a:solidFill>
                <a:latin typeface="Arial" panose="020B0604020202020204" pitchFamily="34" charset="0"/>
              </a:defRPr>
            </a:lvl2pPr>
            <a:lvl3pPr marL="1164717" indent="-232943">
              <a:defRPr b="1">
                <a:solidFill>
                  <a:schemeClr val="tx1"/>
                </a:solidFill>
                <a:latin typeface="Arial" panose="020B0604020202020204" pitchFamily="34" charset="0"/>
              </a:defRPr>
            </a:lvl3pPr>
            <a:lvl4pPr marL="1630604" indent="-232943">
              <a:defRPr b="1">
                <a:solidFill>
                  <a:schemeClr val="tx1"/>
                </a:solidFill>
                <a:latin typeface="Arial" panose="020B0604020202020204" pitchFamily="34" charset="0"/>
              </a:defRPr>
            </a:lvl4pPr>
            <a:lvl5pPr marL="2096491" indent="-232943">
              <a:defRPr b="1">
                <a:solidFill>
                  <a:schemeClr val="tx1"/>
                </a:solidFill>
                <a:latin typeface="Arial" panose="020B0604020202020204" pitchFamily="34" charset="0"/>
              </a:defRPr>
            </a:lvl5pPr>
            <a:lvl6pPr marL="2562377" indent="-232943" eaLnBrk="0" fontAlgn="base" hangingPunct="0">
              <a:spcBef>
                <a:spcPct val="0"/>
              </a:spcBef>
              <a:spcAft>
                <a:spcPct val="0"/>
              </a:spcAft>
              <a:defRPr b="1">
                <a:solidFill>
                  <a:schemeClr val="tx1"/>
                </a:solidFill>
                <a:latin typeface="Arial" panose="020B0604020202020204" pitchFamily="34" charset="0"/>
              </a:defRPr>
            </a:lvl6pPr>
            <a:lvl7pPr marL="3028264" indent="-232943" eaLnBrk="0" fontAlgn="base" hangingPunct="0">
              <a:spcBef>
                <a:spcPct val="0"/>
              </a:spcBef>
              <a:spcAft>
                <a:spcPct val="0"/>
              </a:spcAft>
              <a:defRPr b="1">
                <a:solidFill>
                  <a:schemeClr val="tx1"/>
                </a:solidFill>
                <a:latin typeface="Arial" panose="020B0604020202020204" pitchFamily="34" charset="0"/>
              </a:defRPr>
            </a:lvl7pPr>
            <a:lvl8pPr marL="3494151" indent="-232943" eaLnBrk="0" fontAlgn="base" hangingPunct="0">
              <a:spcBef>
                <a:spcPct val="0"/>
              </a:spcBef>
              <a:spcAft>
                <a:spcPct val="0"/>
              </a:spcAft>
              <a:defRPr b="1">
                <a:solidFill>
                  <a:schemeClr val="tx1"/>
                </a:solidFill>
                <a:latin typeface="Arial" panose="020B0604020202020204" pitchFamily="34" charset="0"/>
              </a:defRPr>
            </a:lvl8pPr>
            <a:lvl9pPr marL="3960038" indent="-232943"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CF0429F-2B26-493F-971D-C0BDAB66C9F7}"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7265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b="0" i="0" dirty="0">
                <a:solidFill>
                  <a:srgbClr val="49494C"/>
                </a:solidFill>
                <a:effectLst/>
                <a:highlight>
                  <a:srgbClr val="FFFFFF"/>
                </a:highlight>
                <a:latin typeface="akzidenz-grotesk"/>
              </a:rPr>
              <a:t>ASHRAE Technical Committees consist of people who have a recognized proficiency in a specific field of interest. </a:t>
            </a:r>
            <a:r>
              <a:rPr lang="en-US" dirty="0"/>
              <a:t>Participation in ASHRAE activities is an excellent way to advance your career – technically, personally, and from a business perspective. If you are involved in the HVAC&amp;R field, or a closely related field, ASHRAE is the go-to organization for professional advancement.</a:t>
            </a:r>
          </a:p>
          <a:p>
            <a:pPr eaLnBrk="1" hangingPunct="1">
              <a:spcBef>
                <a:spcPct val="0"/>
              </a:spcBef>
            </a:pPr>
            <a:endParaRPr lang="en-US" dirty="0"/>
          </a:p>
          <a:p>
            <a:pPr eaLnBrk="1" hangingPunct="1">
              <a:spcBef>
                <a:spcPct val="0"/>
              </a:spcBef>
            </a:pPr>
            <a:r>
              <a:rPr lang="en-US" dirty="0"/>
              <a:t>Help ASHRAE shape the industry, advance research, and disseminate critical information. </a:t>
            </a:r>
            <a:endParaRPr lang="en-US" b="0" i="0" dirty="0">
              <a:solidFill>
                <a:srgbClr val="49494C"/>
              </a:solidFill>
              <a:effectLst/>
              <a:highlight>
                <a:srgbClr val="FFFFFF"/>
              </a:highlight>
              <a:latin typeface="akzidenz-grotesk"/>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5719F-F20C-4747-A9D7-9542F56E5A0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16335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ASHRAE Bookstore is your go-to resource for industry-leading publications on HVAC&amp;R, building design, energy efficiency and sustainability. Offering a wide range of technical standards, guidelines and educational materials, the bookstore supports professionals at every stage of their careers. Whether you're looking for the latest ASHRAE Standards, comprehensive handbooks or practical guides, the ASHRAE Bookstore has the tools you need to excel in the built environment industry.</a:t>
            </a:r>
          </a:p>
          <a:p>
            <a:endParaRPr lang="en-US" dirty="0"/>
          </a:p>
          <a:p>
            <a:r>
              <a:rPr lang="en-US" dirty="0"/>
              <a:t>Here are some of the latest titles.</a:t>
            </a:r>
          </a:p>
          <a:p>
            <a:endParaRPr lang="en-US" dirty="0">
              <a:cs typeface="Calibri"/>
            </a:endParaRPr>
          </a:p>
          <a:p>
            <a:r>
              <a:rPr lang="en-US" b="1" dirty="0">
                <a:cs typeface="Calibri"/>
              </a:rPr>
              <a:t>Lucy Goes Green</a:t>
            </a:r>
          </a:p>
          <a:p>
            <a:r>
              <a:rPr lang="en-US" dirty="0"/>
              <a:t>In the second ASHRAE children’s book, Lucy goes with her classmates on a field trip to a sustainable farm, where they learn about using solar panels and windmills and conserving water through rainwater collection.</a:t>
            </a:r>
            <a:r>
              <a:rPr lang="en-US" dirty="0">
                <a:cs typeface="Calibri"/>
              </a:rPr>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Commercial Kitchen Ventilation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primary goals of this book is to share with the HVAC and food service industry the cumulation of decades of CKV research and design experience that has transformed the design and operation of CKV systems from rules of thumb into fact-based standards and best practices that are based on scientific research and practical experience.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82AF3-B4D1-4C1B-AC6D-4EAEA9DC7605}"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66119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717550" y="1162050"/>
            <a:ext cx="5575300" cy="3136900"/>
          </a:xfrm>
          <a:ln/>
        </p:spPr>
      </p:sp>
      <p:sp>
        <p:nvSpPr>
          <p:cNvPr id="62467" name="Notes Placeholder 2"/>
          <p:cNvSpPr>
            <a:spLocks noGrp="1"/>
          </p:cNvSpPr>
          <p:nvPr>
            <p:ph type="body" idx="1"/>
          </p:nvPr>
        </p:nvSpPr>
        <p:spPr>
          <a:ln/>
        </p:spPr>
        <p:txBody>
          <a:bodyPr/>
          <a:lstStyle/>
          <a:p>
            <a:r>
              <a:rPr lang="en-US" dirty="0"/>
              <a:t>The ASHRAE Advanced Energy Design Guides (AEDGs) are a series of publications that provide practical recommendations for achieving significant energy savings in various types of buildings. Developed in collaboration with industry experts, these guides offer strategies that are both cost-effective and easy to implement, with the goal of helping design teams create buildings that use 50% or 30% less energy than typical buildings. The AEDGs cover a wide range of building types and climates, making them valuable resources for architects, engineers and other professionals committed to sustainable design and energy efficiency.</a:t>
            </a:r>
          </a:p>
          <a:p>
            <a:pPr eaLnBrk="1" hangingPunct="1">
              <a:spcBef>
                <a:spcPct val="0"/>
              </a:spcBef>
              <a:defRPr/>
            </a:pPr>
            <a:endParaRPr lang="en-US" dirty="0">
              <a:solidFill>
                <a:schemeClr val="tx2"/>
              </a:solidFill>
              <a:latin typeface="+mn-lt"/>
            </a:endParaRP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57066" indent="-291179">
              <a:defRPr b="1">
                <a:solidFill>
                  <a:schemeClr val="tx1"/>
                </a:solidFill>
                <a:latin typeface="Arial" panose="020B0604020202020204" pitchFamily="34" charset="0"/>
              </a:defRPr>
            </a:lvl2pPr>
            <a:lvl3pPr marL="1164717" indent="-232943">
              <a:defRPr b="1">
                <a:solidFill>
                  <a:schemeClr val="tx1"/>
                </a:solidFill>
                <a:latin typeface="Arial" panose="020B0604020202020204" pitchFamily="34" charset="0"/>
              </a:defRPr>
            </a:lvl3pPr>
            <a:lvl4pPr marL="1630604" indent="-232943">
              <a:defRPr b="1">
                <a:solidFill>
                  <a:schemeClr val="tx1"/>
                </a:solidFill>
                <a:latin typeface="Arial" panose="020B0604020202020204" pitchFamily="34" charset="0"/>
              </a:defRPr>
            </a:lvl4pPr>
            <a:lvl5pPr marL="2096491" indent="-232943">
              <a:defRPr b="1">
                <a:solidFill>
                  <a:schemeClr val="tx1"/>
                </a:solidFill>
                <a:latin typeface="Arial" panose="020B0604020202020204" pitchFamily="34" charset="0"/>
              </a:defRPr>
            </a:lvl5pPr>
            <a:lvl6pPr marL="2562377" indent="-232943" eaLnBrk="0" fontAlgn="base" hangingPunct="0">
              <a:spcBef>
                <a:spcPct val="0"/>
              </a:spcBef>
              <a:spcAft>
                <a:spcPct val="0"/>
              </a:spcAft>
              <a:defRPr b="1">
                <a:solidFill>
                  <a:schemeClr val="tx1"/>
                </a:solidFill>
                <a:latin typeface="Arial" panose="020B0604020202020204" pitchFamily="34" charset="0"/>
              </a:defRPr>
            </a:lvl6pPr>
            <a:lvl7pPr marL="3028264" indent="-232943" eaLnBrk="0" fontAlgn="base" hangingPunct="0">
              <a:spcBef>
                <a:spcPct val="0"/>
              </a:spcBef>
              <a:spcAft>
                <a:spcPct val="0"/>
              </a:spcAft>
              <a:defRPr b="1">
                <a:solidFill>
                  <a:schemeClr val="tx1"/>
                </a:solidFill>
                <a:latin typeface="Arial" panose="020B0604020202020204" pitchFamily="34" charset="0"/>
              </a:defRPr>
            </a:lvl7pPr>
            <a:lvl8pPr marL="3494151" indent="-232943" eaLnBrk="0" fontAlgn="base" hangingPunct="0">
              <a:spcBef>
                <a:spcPct val="0"/>
              </a:spcBef>
              <a:spcAft>
                <a:spcPct val="0"/>
              </a:spcAft>
              <a:defRPr b="1">
                <a:solidFill>
                  <a:schemeClr val="tx1"/>
                </a:solidFill>
                <a:latin typeface="Arial" panose="020B0604020202020204" pitchFamily="34" charset="0"/>
              </a:defRPr>
            </a:lvl8pPr>
            <a:lvl9pPr marL="3960038" indent="-232943"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DC38B1C-548C-4D76-8EF0-900EF8A9CD9A}"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38904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ASHRAE's Professional Development programs provide industry-leading opportunities to enhance your career in HVAC&amp;R and building sciences. Offering a variety of resources—including eLearning courses, certifications and hands-on instructor-led training—ASHRAE helps professionals stay ahead of the curve in technological advancements and industry best practices. Whether you aim to sharpen your technical expertise, develop leadership skills, or stay current with the latest standards, ASHRAE's comprehensive professional development offerings are designed to empower you to achieve your career goals and make a meaningful impact on the built environment.</a:t>
            </a:r>
          </a:p>
          <a:p>
            <a:endParaRPr lang="en-US" i="1" dirty="0">
              <a:cs typeface="+mn-lt"/>
            </a:endParaRPr>
          </a:p>
          <a:p>
            <a:endParaRPr lang="en-US" dirty="0">
              <a:cs typeface="+mn-lt"/>
            </a:endParaRPr>
          </a:p>
          <a:p>
            <a:endParaRPr lang="en-US" dirty="0">
              <a:cs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82AF3-B4D1-4C1B-AC6D-4EAEA9DC760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83308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5719F-F20C-4747-A9D7-9542F56E5A09}" type="slidenum">
              <a:rPr lang="en-US" smtClean="0"/>
              <a:t>2</a:t>
            </a:fld>
            <a:endParaRPr lang="en-US"/>
          </a:p>
        </p:txBody>
      </p:sp>
    </p:spTree>
    <p:extLst>
      <p:ext uri="{BB962C8B-B14F-4D97-AF65-F5344CB8AC3E}">
        <p14:creationId xmlns:p14="http://schemas.microsoft.com/office/powerpoint/2010/main" val="4248230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857EC-624B-4045-8BC2-8920C4E20B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9004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49494C"/>
                </a:solidFill>
                <a:effectLst/>
                <a:latin typeface="akzidenz-grotesk"/>
              </a:rPr>
              <a:t>Events</a:t>
            </a:r>
            <a:endParaRPr lang="en-US" b="0" i="0" dirty="0">
              <a:solidFill>
                <a:srgbClr val="49494C"/>
              </a:solidFill>
              <a:effectLst/>
              <a:latin typeface="akzidenz-grotesk"/>
            </a:endParaRPr>
          </a:p>
          <a:p>
            <a:pPr algn="l"/>
            <a:r>
              <a:rPr lang="en-US" b="0" i="0" dirty="0">
                <a:solidFill>
                  <a:srgbClr val="49494C"/>
                </a:solidFill>
                <a:effectLst/>
                <a:latin typeface="akzidenz-grotesk"/>
              </a:rPr>
              <a:t>ASHRAE Conferences, Chapters Regional Conferences, Topical Conferences, Events Calendars, and Virtual Conferences as well as access exclusive technical content from </a:t>
            </a:r>
            <a:r>
              <a:rPr lang="en-US" b="1" i="0" u="none" strike="noStrike" dirty="0">
                <a:solidFill>
                  <a:srgbClr val="00AED8"/>
                </a:solidFill>
                <a:effectLst/>
                <a:latin typeface="akzidenz-grotesk"/>
                <a:hlinkClick r:id="rId3" tooltip="ASHRAE Tech Hour"/>
              </a:rPr>
              <a:t>ASHRAE Tech Hour</a:t>
            </a:r>
            <a:r>
              <a:rPr lang="en-US" b="0" i="0" dirty="0">
                <a:solidFill>
                  <a:srgbClr val="49494C"/>
                </a:solidFill>
                <a:effectLst/>
                <a:latin typeface="akzidenz-grotesk"/>
              </a:rPr>
              <a:t>.</a:t>
            </a:r>
          </a:p>
          <a:p>
            <a:pPr algn="l"/>
            <a:endParaRPr lang="en-US" b="0" i="0" dirty="0">
              <a:solidFill>
                <a:srgbClr val="49494C"/>
              </a:solidFill>
              <a:effectLst/>
              <a:latin typeface="akzidenz-grotesk"/>
            </a:endParaRPr>
          </a:p>
          <a:p>
            <a:pPr algn="l"/>
            <a:r>
              <a:rPr lang="en-US" b="1" i="0" dirty="0">
                <a:solidFill>
                  <a:srgbClr val="49494C"/>
                </a:solidFill>
                <a:effectLst/>
                <a:latin typeface="akzidenz-grotesk"/>
              </a:rPr>
              <a:t>Connect </a:t>
            </a:r>
          </a:p>
          <a:p>
            <a:pPr algn="l"/>
            <a:r>
              <a:rPr lang="en-US" dirty="0">
                <a:solidFill>
                  <a:srgbClr val="49494C"/>
                </a:solidFill>
                <a:latin typeface="akzidenz-grotesk"/>
              </a:rPr>
              <a:t>N</a:t>
            </a:r>
            <a:r>
              <a:rPr lang="en-US" b="0" i="0" dirty="0">
                <a:solidFill>
                  <a:srgbClr val="49494C"/>
                </a:solidFill>
                <a:effectLst/>
                <a:latin typeface="akzidenz-grotesk"/>
              </a:rPr>
              <a:t>otifications and news pertinent to the Society and quick access to all of ASHRAE’s social media. Ability to direct message with fellow conference attendees.</a:t>
            </a:r>
          </a:p>
          <a:p>
            <a:pPr algn="l"/>
            <a:endParaRPr lang="en-US" b="1" i="0" dirty="0">
              <a:solidFill>
                <a:srgbClr val="49494C"/>
              </a:solidFill>
              <a:effectLst/>
              <a:latin typeface="akzidenz-grotesk"/>
            </a:endParaRPr>
          </a:p>
          <a:p>
            <a:pPr algn="l"/>
            <a:r>
              <a:rPr lang="en-US" b="1" i="0" dirty="0">
                <a:solidFill>
                  <a:srgbClr val="49494C"/>
                </a:solidFill>
                <a:effectLst/>
                <a:latin typeface="akzidenz-grotesk"/>
              </a:rPr>
              <a:t>Membership &amp; Support</a:t>
            </a:r>
            <a:r>
              <a:rPr lang="en-US" b="0" i="0" dirty="0">
                <a:solidFill>
                  <a:srgbClr val="49494C"/>
                </a:solidFill>
                <a:effectLst/>
                <a:latin typeface="akzidenz-grotesk"/>
              </a:rPr>
              <a:t> </a:t>
            </a:r>
          </a:p>
          <a:p>
            <a:pPr algn="l"/>
            <a:r>
              <a:rPr lang="en-US" b="0" i="0" dirty="0">
                <a:solidFill>
                  <a:srgbClr val="49494C"/>
                </a:solidFill>
                <a:effectLst/>
                <a:latin typeface="akzidenz-grotesk"/>
              </a:rPr>
              <a:t>Chapter details, Distinguished Lecturers program resources, information on how to support the Society through donations or volunteering, and how to get in touch.</a:t>
            </a:r>
          </a:p>
          <a:p>
            <a:pPr algn="l"/>
            <a:endParaRPr lang="en-US" b="0" i="0" dirty="0">
              <a:solidFill>
                <a:srgbClr val="49494C"/>
              </a:solidFill>
              <a:effectLst/>
              <a:latin typeface="akzidenz-grotesk"/>
            </a:endParaRPr>
          </a:p>
          <a:p>
            <a:pPr algn="l">
              <a:buFont typeface="Arial" panose="020B0604020202020204" pitchFamily="34" charset="0"/>
              <a:buNone/>
            </a:pPr>
            <a:r>
              <a:rPr lang="en-US" b="1" i="0" dirty="0">
                <a:solidFill>
                  <a:srgbClr val="49494C"/>
                </a:solidFill>
                <a:effectLst/>
                <a:latin typeface="akzidenz-grotesk"/>
              </a:rPr>
              <a:t>Resources</a:t>
            </a:r>
            <a:r>
              <a:rPr lang="en-US" b="0" i="0" dirty="0">
                <a:solidFill>
                  <a:srgbClr val="49494C"/>
                </a:solidFill>
                <a:effectLst/>
                <a:latin typeface="akzidenz-grotesk"/>
              </a:rPr>
              <a:t> section with access to ASHRAE volunteer resources, Standards and Guidelines information, continuing education courses as well as search features for industry jobs and materials to help you engage others with ASHRAE.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5719F-F20C-4747-A9D7-9542F56E5A0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52148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ASHRAE's mission is supported through donations that fund both development and research promotion efforts. Donations help technical research, education and professional development, scholarships and other efforts that drive innovation in HVAC&amp;R technologies and practices. By supporting these areas, donations enable ASHRAE to advance industry knowledge, improve practices, and promote sustainable and efficient HVAC&amp;R solutions.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82AF3-B4D1-4C1B-AC6D-4EAEA9DC76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915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285750" indent="-2857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11395-06F9-4F31-A2C8-535DB0ADBC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55385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5719F-F20C-4747-A9D7-9542F56E5A0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38070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5719F-F20C-4747-A9D7-9542F56E5A09}" type="slidenum">
              <a:rPr lang="en-US" smtClean="0"/>
              <a:t>3</a:t>
            </a:fld>
            <a:endParaRPr lang="en-US"/>
          </a:p>
        </p:txBody>
      </p:sp>
    </p:spTree>
    <p:extLst>
      <p:ext uri="{BB962C8B-B14F-4D97-AF65-F5344CB8AC3E}">
        <p14:creationId xmlns:p14="http://schemas.microsoft.com/office/powerpoint/2010/main" val="3941160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9857EC-624B-4045-8BC2-8920C4E20B8B}" type="slidenum">
              <a:rPr lang="en-US" smtClean="0"/>
              <a:t>4</a:t>
            </a:fld>
            <a:endParaRPr lang="en-US"/>
          </a:p>
        </p:txBody>
      </p:sp>
    </p:spTree>
    <p:extLst>
      <p:ext uri="{BB962C8B-B14F-4D97-AF65-F5344CB8AC3E}">
        <p14:creationId xmlns:p14="http://schemas.microsoft.com/office/powerpoint/2010/main" val="3477060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382AF3-B4D1-4C1B-AC6D-4EAEA9DC7605}" type="slidenum">
              <a:rPr lang="en-US" smtClean="0"/>
              <a:t>5</a:t>
            </a:fld>
            <a:endParaRPr lang="en-US"/>
          </a:p>
        </p:txBody>
      </p:sp>
    </p:spTree>
    <p:extLst>
      <p:ext uri="{BB962C8B-B14F-4D97-AF65-F5344CB8AC3E}">
        <p14:creationId xmlns:p14="http://schemas.microsoft.com/office/powerpoint/2010/main" val="2373544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382AF3-B4D1-4C1B-AC6D-4EAEA9DC7605}" type="slidenum">
              <a:rPr lang="en-US" smtClean="0"/>
              <a:t>6</a:t>
            </a:fld>
            <a:endParaRPr lang="en-US"/>
          </a:p>
        </p:txBody>
      </p:sp>
    </p:spTree>
    <p:extLst>
      <p:ext uri="{BB962C8B-B14F-4D97-AF65-F5344CB8AC3E}">
        <p14:creationId xmlns:p14="http://schemas.microsoft.com/office/powerpoint/2010/main" val="2846645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49494C"/>
              </a:solidFill>
              <a:effectLst/>
              <a:highlight>
                <a:srgbClr val="F9F9F9"/>
              </a:highlight>
              <a:latin typeface="akzidenz-grotesk"/>
            </a:endParaRPr>
          </a:p>
          <a:p>
            <a:r>
              <a:rPr lang="en-US" dirty="0"/>
              <a:t>The 2019-2025 ASHRAE Strategic Plan Midterm Update guides the work of the Society from 2019-2025 and includes </a:t>
            </a:r>
            <a:r>
              <a:rPr lang="en-US" b="0" i="0" dirty="0">
                <a:solidFill>
                  <a:srgbClr val="49494C"/>
                </a:solidFill>
                <a:effectLst/>
                <a:highlight>
                  <a:srgbClr val="F9F9F9"/>
                </a:highlight>
                <a:latin typeface="akzidenz-grotesk"/>
              </a:rPr>
              <a:t>lessons learned during the COVID-19 pandemic and a focus on resiliency and decarbonization in buildings. </a:t>
            </a:r>
            <a:r>
              <a:rPr lang="en-US" dirty="0"/>
              <a:t>The original Strategic Plan was developed through a process initiated by a stakeholder engagement exercise involving members of ASHRAE and key industry organizations who gave their views on ASHRAE’s position in the industry and its perceived strengths and challenges. The Plan addresses both outward-facing issues affecting the industry and society as well as inward-facing issues related to the needs of ASHRAE members and organizational efficiency. </a:t>
            </a:r>
          </a:p>
          <a:p>
            <a:endParaRPr lang="en-US" b="0" i="0" dirty="0">
              <a:solidFill>
                <a:srgbClr val="49494C"/>
              </a:solidFill>
              <a:effectLst/>
              <a:highlight>
                <a:srgbClr val="F9F9F9"/>
              </a:highlight>
              <a:latin typeface="akzidenz-grotesk"/>
            </a:endParaRPr>
          </a:p>
          <a:p>
            <a:r>
              <a:rPr lang="en-US" b="0" i="0" dirty="0">
                <a:solidFill>
                  <a:srgbClr val="49494C"/>
                </a:solidFill>
                <a:effectLst/>
                <a:highlight>
                  <a:srgbClr val="F9F9F9"/>
                </a:highlight>
                <a:latin typeface="akzidenz-grotesk"/>
              </a:rPr>
              <a:t>A new Strategic Plan will be introduced in 2025.</a:t>
            </a:r>
          </a:p>
        </p:txBody>
      </p:sp>
      <p:sp>
        <p:nvSpPr>
          <p:cNvPr id="4" name="Slide Number Placeholder 3"/>
          <p:cNvSpPr>
            <a:spLocks noGrp="1"/>
          </p:cNvSpPr>
          <p:nvPr>
            <p:ph type="sldNum" sz="quarter" idx="5"/>
          </p:nvPr>
        </p:nvSpPr>
        <p:spPr/>
        <p:txBody>
          <a:bodyPr/>
          <a:lstStyle/>
          <a:p>
            <a:fld id="{7795719F-F20C-4747-A9D7-9542F56E5A09}" type="slidenum">
              <a:rPr lang="en-US" smtClean="0"/>
              <a:t>7</a:t>
            </a:fld>
            <a:endParaRPr lang="en-US"/>
          </a:p>
        </p:txBody>
      </p:sp>
    </p:spTree>
    <p:extLst>
      <p:ext uri="{BB962C8B-B14F-4D97-AF65-F5344CB8AC3E}">
        <p14:creationId xmlns:p14="http://schemas.microsoft.com/office/powerpoint/2010/main" val="2039613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The GroupPay program is designed to allow for an easy payment from a single invoice for all employees within an organization. Email </a:t>
            </a:r>
            <a:r>
              <a:rPr lang="en-US"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3"/>
              </a:rPr>
              <a:t>GroupPay@ashrae.org</a:t>
            </a:r>
            <a:r>
              <a:rPr lang="en-US" sz="1800" dirty="0">
                <a:effectLst/>
                <a:latin typeface="Aptos" panose="020B0004020202020204" pitchFamily="34" charset="0"/>
                <a:ea typeface="Aptos" panose="020B0004020202020204" pitchFamily="34" charset="0"/>
                <a:cs typeface="Aptos" panose="020B0004020202020204" pitchFamily="34" charset="0"/>
              </a:rPr>
              <a:t> to sign up, or for more information.</a:t>
            </a:r>
          </a:p>
          <a:p>
            <a:pPr marL="45720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EA382AF3-B4D1-4C1B-AC6D-4EAEA9DC7605}" type="slidenum">
              <a:rPr lang="en-US" smtClean="0"/>
              <a:t>8</a:t>
            </a:fld>
            <a:endParaRPr lang="en-US"/>
          </a:p>
        </p:txBody>
      </p:sp>
    </p:spTree>
    <p:extLst>
      <p:ext uri="{BB962C8B-B14F-4D97-AF65-F5344CB8AC3E}">
        <p14:creationId xmlns:p14="http://schemas.microsoft.com/office/powerpoint/2010/main" val="2059263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0" i="0" dirty="0">
                <a:solidFill>
                  <a:srgbClr val="49494C"/>
                </a:solidFill>
                <a:effectLst/>
                <a:highlight>
                  <a:srgbClr val="FFFFFF"/>
                </a:highlight>
                <a:latin typeface="akzidenz-grotesk"/>
              </a:rPr>
              <a:t>A primary focus of the Young Engineers in ASHRAE committee is to attract and develop members for future membership and leadership in ASHRAE and the HVAC&amp;R industry. This is done through an exciting range of events and programming such as:</a:t>
            </a:r>
          </a:p>
          <a:p>
            <a:endParaRPr lang="en-US" altLang="en-US" b="0" i="0" dirty="0">
              <a:solidFill>
                <a:srgbClr val="49494C"/>
              </a:solidFill>
              <a:effectLst/>
              <a:highlight>
                <a:srgbClr val="FFFFFF"/>
              </a:highlight>
              <a:latin typeface="akzidenz-grotesk"/>
            </a:endParaRPr>
          </a:p>
          <a:p>
            <a:r>
              <a:rPr lang="en-US" altLang="en-US" b="0" i="0" dirty="0">
                <a:solidFill>
                  <a:srgbClr val="49494C"/>
                </a:solidFill>
                <a:effectLst/>
                <a:highlight>
                  <a:srgbClr val="FFFFFF"/>
                </a:highlight>
                <a:latin typeface="akzidenz-grotesk"/>
              </a:rPr>
              <a:t>YEA Leadership Weekends – which provides an opportunity for young engineers to learn more about the Society, develop soft skills and network with other professionals.</a:t>
            </a:r>
          </a:p>
          <a:p>
            <a:endParaRPr lang="en-US" altLang="en-US" b="0" i="0" dirty="0">
              <a:solidFill>
                <a:srgbClr val="49494C"/>
              </a:solidFill>
              <a:effectLst/>
              <a:highlight>
                <a:srgbClr val="FFFFFF"/>
              </a:highlight>
              <a:latin typeface="akzidenz-grotesk"/>
            </a:endParaRPr>
          </a:p>
          <a:p>
            <a:r>
              <a:rPr lang="en-US" altLang="en-US" b="0" i="0" dirty="0">
                <a:solidFill>
                  <a:srgbClr val="49494C"/>
                </a:solidFill>
                <a:effectLst/>
                <a:highlight>
                  <a:srgbClr val="FFFFFF"/>
                </a:highlight>
                <a:latin typeface="akzidenz-grotesk"/>
              </a:rPr>
              <a:t>Leadership U – where YEA members shadow ASHRAE officers during the ASHRAE Winter and Annual Conferences. </a:t>
            </a:r>
            <a:r>
              <a:rPr lang="en-US" b="0" i="0" dirty="0" err="1">
                <a:solidFill>
                  <a:srgbClr val="49494C"/>
                </a:solidFill>
                <a:effectLst/>
                <a:highlight>
                  <a:srgbClr val="FFFFFF"/>
                </a:highlight>
                <a:latin typeface="akzidenz-grotesk"/>
              </a:rPr>
              <a:t>LeaDRS</a:t>
            </a:r>
            <a:r>
              <a:rPr lang="en-US" b="0" i="0" dirty="0">
                <a:solidFill>
                  <a:srgbClr val="49494C"/>
                </a:solidFill>
                <a:effectLst/>
                <a:highlight>
                  <a:srgbClr val="FFFFFF"/>
                </a:highlight>
                <a:latin typeface="akzidenz-grotesk"/>
              </a:rPr>
              <a:t> is an ASHRAE regional program similar to the Leadership U. </a:t>
            </a:r>
          </a:p>
          <a:p>
            <a:endParaRPr lang="en-US" altLang="en-US" b="0" i="0" dirty="0">
              <a:solidFill>
                <a:srgbClr val="49494C"/>
              </a:solidFill>
              <a:effectLst/>
              <a:highlight>
                <a:srgbClr val="FFFFFF"/>
              </a:highlight>
              <a:latin typeface="akzidenz-grotesk"/>
            </a:endParaRPr>
          </a:p>
          <a:p>
            <a:r>
              <a:rPr lang="en-US" altLang="en-US" b="0" i="0" dirty="0">
                <a:solidFill>
                  <a:srgbClr val="49494C"/>
                </a:solidFill>
                <a:effectLst/>
                <a:highlight>
                  <a:srgbClr val="FFFFFF"/>
                </a:highlight>
                <a:latin typeface="akzidenz-grotesk"/>
              </a:rPr>
              <a:t>YEA Decarbonization Challenge – was created to align with ASHRAE’s focus on decarbonization. It is a year-long </a:t>
            </a:r>
            <a:r>
              <a:rPr lang="en-US" b="0" i="0" dirty="0">
                <a:solidFill>
                  <a:srgbClr val="49494C"/>
                </a:solidFill>
                <a:effectLst/>
                <a:highlight>
                  <a:srgbClr val="FFFFFF"/>
                </a:highlight>
                <a:latin typeface="akzidenz-grotesk"/>
              </a:rPr>
              <a:t>competitive fund ($1,000-$10,000) program granted within local chapters to implement decarbonization projects.</a:t>
            </a:r>
          </a:p>
          <a:p>
            <a:endParaRPr lang="en-US" altLang="en-US" b="0" i="0" dirty="0">
              <a:solidFill>
                <a:srgbClr val="49494C"/>
              </a:solidFill>
              <a:effectLst/>
              <a:highlight>
                <a:srgbClr val="FFFFFF"/>
              </a:highlight>
              <a:latin typeface="akzidenz-grotesk"/>
            </a:endParaRPr>
          </a:p>
          <a:p>
            <a:r>
              <a:rPr lang="en-US" altLang="en-US" b="0" i="0" dirty="0">
                <a:solidFill>
                  <a:srgbClr val="49494C"/>
                </a:solidFill>
                <a:effectLst/>
                <a:highlight>
                  <a:srgbClr val="FFFFFF"/>
                </a:highlight>
                <a:latin typeface="akzidenz-grotesk"/>
              </a:rPr>
              <a:t>YEA HVAC Design Essentials Scholarships – offers YEA members free registration in ASHRAE’s HVAC Design training courses. </a:t>
            </a:r>
          </a:p>
          <a:p>
            <a:endParaRPr lang="en-US" altLang="en-US" b="0" i="0" dirty="0">
              <a:solidFill>
                <a:srgbClr val="49494C"/>
              </a:solidFill>
              <a:effectLst/>
              <a:highlight>
                <a:srgbClr val="FFFFFF"/>
              </a:highlight>
              <a:latin typeface="akzidenz-grotesk"/>
            </a:endParaRPr>
          </a:p>
          <a:p>
            <a:r>
              <a:rPr lang="en-US" altLang="en-US" b="0" i="0" dirty="0">
                <a:solidFill>
                  <a:srgbClr val="49494C"/>
                </a:solidFill>
                <a:effectLst/>
                <a:highlight>
                  <a:srgbClr val="FFFFFF"/>
                </a:highlight>
                <a:latin typeface="akzidenz-grotesk"/>
              </a:rPr>
              <a:t>ASHRAE offers a wide variety of programs and resources for K-12 students and educators. </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7066" indent="-291179" eaLnBrk="0" hangingPunct="0">
              <a:defRPr>
                <a:solidFill>
                  <a:schemeClr val="tx1"/>
                </a:solidFill>
                <a:latin typeface="Arial" panose="020B0604020202020204" pitchFamily="34" charset="0"/>
                <a:cs typeface="Arial" panose="020B0604020202020204" pitchFamily="34" charset="0"/>
              </a:defRPr>
            </a:lvl2pPr>
            <a:lvl3pPr marL="1164717" indent="-232943" eaLnBrk="0" hangingPunct="0">
              <a:defRPr>
                <a:solidFill>
                  <a:schemeClr val="tx1"/>
                </a:solidFill>
                <a:latin typeface="Arial" panose="020B0604020202020204" pitchFamily="34" charset="0"/>
                <a:cs typeface="Arial" panose="020B0604020202020204" pitchFamily="34" charset="0"/>
              </a:defRPr>
            </a:lvl3pPr>
            <a:lvl4pPr marL="1630604" indent="-232943" eaLnBrk="0" hangingPunct="0">
              <a:defRPr>
                <a:solidFill>
                  <a:schemeClr val="tx1"/>
                </a:solidFill>
                <a:latin typeface="Arial" panose="020B0604020202020204" pitchFamily="34" charset="0"/>
                <a:cs typeface="Arial" panose="020B0604020202020204" pitchFamily="34" charset="0"/>
              </a:defRPr>
            </a:lvl4pPr>
            <a:lvl5pPr marL="2096491" indent="-232943" eaLnBrk="0" hangingPunct="0">
              <a:defRPr>
                <a:solidFill>
                  <a:schemeClr val="tx1"/>
                </a:solidFill>
                <a:latin typeface="Arial" panose="020B060402020202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8F17495-C3BC-47E6-BCE8-BCD6711B46E2}" type="slidenum">
              <a:rPr lang="en-US" altLang="en-US">
                <a:solidFill>
                  <a:prstClr val="black"/>
                </a:solidFill>
                <a:latin typeface="Calibri" panose="020F0502020204030204" pitchFamily="34" charset="0"/>
              </a:rPr>
              <a:pPr eaLnBrk="1" hangingPunct="1"/>
              <a:t>10</a:t>
            </a:fld>
            <a:endParaRPr lang="en-US"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26982438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emf"/><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emf"/><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building with a walkway leading to the entrance&#10;&#10;Description automatically generated">
            <a:extLst>
              <a:ext uri="{FF2B5EF4-FFF2-40B4-BE49-F238E27FC236}">
                <a16:creationId xmlns:a16="http://schemas.microsoft.com/office/drawing/2014/main" id="{AE1E1F2F-0FEC-1CB1-3B31-4AEAA78210FC}"/>
              </a:ext>
            </a:extLst>
          </p:cNvPr>
          <p:cNvPicPr>
            <a:picLocks noChangeAspect="1"/>
          </p:cNvPicPr>
          <p:nvPr userDrawn="1"/>
        </p:nvPicPr>
        <p:blipFill>
          <a:blip r:embed="rId2">
            <a:extLst>
              <a:ext uri="{28A0092B-C50C-407E-A947-70E740481C1C}">
                <a14:useLocalDpi xmlns:a14="http://schemas.microsoft.com/office/drawing/2010/main" val="0"/>
              </a:ext>
            </a:extLst>
          </a:blip>
          <a:srcRect t="19363" b="3636"/>
          <a:stretch/>
        </p:blipFill>
        <p:spPr>
          <a:xfrm>
            <a:off x="0" y="-14285"/>
            <a:ext cx="12192000" cy="6864147"/>
          </a:xfrm>
          <a:prstGeom prst="rect">
            <a:avLst/>
          </a:prstGeom>
        </p:spPr>
      </p:pic>
      <p:sp>
        <p:nvSpPr>
          <p:cNvPr id="3" name="Rectangle 2">
            <a:extLst>
              <a:ext uri="{FF2B5EF4-FFF2-40B4-BE49-F238E27FC236}">
                <a16:creationId xmlns:a16="http://schemas.microsoft.com/office/drawing/2014/main" id="{EA782777-7917-392E-7971-7823D6F9E34A}"/>
              </a:ext>
            </a:extLst>
          </p:cNvPr>
          <p:cNvSpPr/>
          <p:nvPr userDrawn="1"/>
        </p:nvSpPr>
        <p:spPr>
          <a:xfrm>
            <a:off x="1137641" y="-14285"/>
            <a:ext cx="4516403" cy="6864147"/>
          </a:xfrm>
          <a:prstGeom prst="rect">
            <a:avLst/>
          </a:prstGeom>
          <a:gradFill flip="none" rotWithShape="1">
            <a:gsLst>
              <a:gs pos="0">
                <a:schemeClr val="accent5">
                  <a:lumMod val="89000"/>
                  <a:alpha val="98597"/>
                </a:schemeClr>
              </a:gs>
              <a:gs pos="23000">
                <a:schemeClr val="accent5">
                  <a:lumMod val="89000"/>
                </a:schemeClr>
              </a:gs>
              <a:gs pos="69000">
                <a:schemeClr val="accent5">
                  <a:lumMod val="75000"/>
                </a:schemeClr>
              </a:gs>
              <a:gs pos="97000">
                <a:schemeClr val="accent5">
                  <a:lumMod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Rectangle 3">
            <a:extLst>
              <a:ext uri="{FF2B5EF4-FFF2-40B4-BE49-F238E27FC236}">
                <a16:creationId xmlns:a16="http://schemas.microsoft.com/office/drawing/2014/main" id="{F1E4B9B3-09CF-A057-DB3F-D13A1EA023FB}"/>
              </a:ext>
            </a:extLst>
          </p:cNvPr>
          <p:cNvSpPr/>
          <p:nvPr userDrawn="1"/>
        </p:nvSpPr>
        <p:spPr>
          <a:xfrm>
            <a:off x="0" y="5357813"/>
            <a:ext cx="12254958" cy="1028988"/>
          </a:xfrm>
          <a:prstGeom prst="rect">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919821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46F679B-41A1-4CEC-93BD-CDF29DBB312D}"/>
              </a:ext>
            </a:extLst>
          </p:cNvPr>
          <p:cNvSpPr>
            <a:spLocks noGrp="1"/>
          </p:cNvSpPr>
          <p:nvPr>
            <p:ph type="pic" sz="quarter" idx="10"/>
          </p:nvPr>
        </p:nvSpPr>
        <p:spPr>
          <a:xfrm>
            <a:off x="8895805" y="1415145"/>
            <a:ext cx="2590801" cy="2235199"/>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3" name="Picture Placeholder 1">
            <a:extLst>
              <a:ext uri="{FF2B5EF4-FFF2-40B4-BE49-F238E27FC236}">
                <a16:creationId xmlns:a16="http://schemas.microsoft.com/office/drawing/2014/main" id="{909C6132-9838-429A-8A49-2F701C7D3806}"/>
              </a:ext>
            </a:extLst>
          </p:cNvPr>
          <p:cNvSpPr>
            <a:spLocks noGrp="1"/>
          </p:cNvSpPr>
          <p:nvPr>
            <p:ph type="pic" sz="quarter" idx="11"/>
          </p:nvPr>
        </p:nvSpPr>
        <p:spPr>
          <a:xfrm>
            <a:off x="7249885" y="3004457"/>
            <a:ext cx="2590801" cy="2965269"/>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4" name="Rectangle 3">
            <a:extLst>
              <a:ext uri="{FF2B5EF4-FFF2-40B4-BE49-F238E27FC236}">
                <a16:creationId xmlns:a16="http://schemas.microsoft.com/office/drawing/2014/main" id="{C9CDB088-2DF0-4055-B613-76047AD9768C}"/>
              </a:ext>
            </a:extLst>
          </p:cNvPr>
          <p:cNvSpPr/>
          <p:nvPr userDrawn="1"/>
        </p:nvSpPr>
        <p:spPr>
          <a:xfrm>
            <a:off x="0" y="0"/>
            <a:ext cx="12192000" cy="35269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2475139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76465C-FA69-4AEA-8C92-F673A4A249D0}"/>
              </a:ext>
            </a:extLst>
          </p:cNvPr>
          <p:cNvSpPr/>
          <p:nvPr userDrawn="1"/>
        </p:nvSpPr>
        <p:spPr>
          <a:xfrm>
            <a:off x="0" y="4794069"/>
            <a:ext cx="1894114" cy="206393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Picture Placeholder 1">
            <a:extLst>
              <a:ext uri="{FF2B5EF4-FFF2-40B4-BE49-F238E27FC236}">
                <a16:creationId xmlns:a16="http://schemas.microsoft.com/office/drawing/2014/main" id="{061BB4C0-AC71-4EBC-AC21-3385004DC166}"/>
              </a:ext>
            </a:extLst>
          </p:cNvPr>
          <p:cNvSpPr>
            <a:spLocks noGrp="1"/>
          </p:cNvSpPr>
          <p:nvPr>
            <p:ph type="pic" sz="quarter" idx="11"/>
          </p:nvPr>
        </p:nvSpPr>
        <p:spPr>
          <a:xfrm>
            <a:off x="679269" y="628651"/>
            <a:ext cx="4275909" cy="5667648"/>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524498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F4827F-8733-44B0-B94B-A1E9CC0371FB}"/>
              </a:ext>
            </a:extLst>
          </p:cNvPr>
          <p:cNvSpPr/>
          <p:nvPr userDrawn="1"/>
        </p:nvSpPr>
        <p:spPr>
          <a:xfrm>
            <a:off x="8216538" y="0"/>
            <a:ext cx="2722878"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Picture Placeholder 1">
            <a:extLst>
              <a:ext uri="{FF2B5EF4-FFF2-40B4-BE49-F238E27FC236}">
                <a16:creationId xmlns:a16="http://schemas.microsoft.com/office/drawing/2014/main" id="{E3A2FF71-1CEE-4CC8-AA60-0713906E821C}"/>
              </a:ext>
            </a:extLst>
          </p:cNvPr>
          <p:cNvSpPr>
            <a:spLocks noGrp="1"/>
          </p:cNvSpPr>
          <p:nvPr>
            <p:ph type="pic" sz="quarter" idx="11"/>
          </p:nvPr>
        </p:nvSpPr>
        <p:spPr>
          <a:xfrm>
            <a:off x="6096000" y="1580607"/>
            <a:ext cx="6096000" cy="3696786"/>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4" name="Rectangle 3">
            <a:extLst>
              <a:ext uri="{FF2B5EF4-FFF2-40B4-BE49-F238E27FC236}">
                <a16:creationId xmlns:a16="http://schemas.microsoft.com/office/drawing/2014/main" id="{973F475E-DA8F-4F01-88F7-D9E6D7F3AEE5}"/>
              </a:ext>
            </a:extLst>
          </p:cNvPr>
          <p:cNvSpPr/>
          <p:nvPr userDrawn="1"/>
        </p:nvSpPr>
        <p:spPr>
          <a:xfrm>
            <a:off x="0" y="0"/>
            <a:ext cx="62411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662279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965A15-3F23-48E1-823C-04694A9A4B7D}"/>
              </a:ext>
            </a:extLst>
          </p:cNvPr>
          <p:cNvSpPr/>
          <p:nvPr userDrawn="1"/>
        </p:nvSpPr>
        <p:spPr>
          <a:xfrm>
            <a:off x="0" y="0"/>
            <a:ext cx="624114"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1086751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353021-1F83-4AAC-B26E-F26E5BAD9328}"/>
              </a:ext>
            </a:extLst>
          </p:cNvPr>
          <p:cNvSpPr/>
          <p:nvPr userDrawn="1"/>
        </p:nvSpPr>
        <p:spPr>
          <a:xfrm>
            <a:off x="0" y="6505303"/>
            <a:ext cx="12192000" cy="352697"/>
          </a:xfrm>
          <a:prstGeom prst="rect">
            <a:avLst/>
          </a:prstGeom>
          <a:solidFill>
            <a:srgbClr val="2AAC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077867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AA159E-8DEE-49D5-AAC1-070BCF11CA5B}"/>
              </a:ext>
            </a:extLst>
          </p:cNvPr>
          <p:cNvSpPr/>
          <p:nvPr userDrawn="1"/>
        </p:nvSpPr>
        <p:spPr>
          <a:xfrm>
            <a:off x="10051143" y="0"/>
            <a:ext cx="2140857" cy="6858000"/>
          </a:xfrm>
          <a:prstGeom prst="rect">
            <a:avLst/>
          </a:prstGeom>
          <a:solidFill>
            <a:srgbClr val="2AAC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Rectangle 4">
            <a:extLst>
              <a:ext uri="{FF2B5EF4-FFF2-40B4-BE49-F238E27FC236}">
                <a16:creationId xmlns:a16="http://schemas.microsoft.com/office/drawing/2014/main" id="{4E03F725-82D7-092E-58D9-2ECFC62B752B}"/>
              </a:ext>
            </a:extLst>
          </p:cNvPr>
          <p:cNvSpPr/>
          <p:nvPr userDrawn="1"/>
        </p:nvSpPr>
        <p:spPr>
          <a:xfrm>
            <a:off x="0" y="6146800"/>
            <a:ext cx="12192000" cy="482600"/>
          </a:xfrm>
          <a:prstGeom prst="rect">
            <a:avLst/>
          </a:prstGeom>
          <a:solidFill>
            <a:srgbClr val="005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83273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B3A1CBF-B4B7-4F37-8388-C438C1756B93}"/>
              </a:ext>
            </a:extLst>
          </p:cNvPr>
          <p:cNvSpPr/>
          <p:nvPr userDrawn="1"/>
        </p:nvSpPr>
        <p:spPr>
          <a:xfrm>
            <a:off x="9332686" y="0"/>
            <a:ext cx="2859314"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Picture Placeholder 1">
            <a:extLst>
              <a:ext uri="{FF2B5EF4-FFF2-40B4-BE49-F238E27FC236}">
                <a16:creationId xmlns:a16="http://schemas.microsoft.com/office/drawing/2014/main" id="{50802761-E5AE-43A2-A8BA-84B37C4F5948}"/>
              </a:ext>
            </a:extLst>
          </p:cNvPr>
          <p:cNvSpPr>
            <a:spLocks noGrp="1"/>
          </p:cNvSpPr>
          <p:nvPr>
            <p:ph type="pic" sz="quarter" idx="12"/>
          </p:nvPr>
        </p:nvSpPr>
        <p:spPr>
          <a:xfrm>
            <a:off x="6894286" y="1320800"/>
            <a:ext cx="3846286" cy="4216400"/>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602999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E7D446-5B62-4059-85FA-E1FA1B969533}"/>
              </a:ext>
            </a:extLst>
          </p:cNvPr>
          <p:cNvSpPr/>
          <p:nvPr userDrawn="1"/>
        </p:nvSpPr>
        <p:spPr>
          <a:xfrm>
            <a:off x="0" y="5257800"/>
            <a:ext cx="12192000" cy="118463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543791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B6818CD-8860-48D1-958D-6815CAB57EC4}"/>
              </a:ext>
            </a:extLst>
          </p:cNvPr>
          <p:cNvSpPr/>
          <p:nvPr userDrawn="1"/>
        </p:nvSpPr>
        <p:spPr>
          <a:xfrm>
            <a:off x="7119255" y="-23356"/>
            <a:ext cx="5072745" cy="6881356"/>
          </a:xfrm>
          <a:prstGeom prst="rect">
            <a:avLst/>
          </a:prstGeom>
          <a:solidFill>
            <a:srgbClr val="2AAC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Picture Placeholder 1">
            <a:extLst>
              <a:ext uri="{FF2B5EF4-FFF2-40B4-BE49-F238E27FC236}">
                <a16:creationId xmlns:a16="http://schemas.microsoft.com/office/drawing/2014/main" id="{906F3BD7-7995-4A77-A314-50253CCA773A}"/>
              </a:ext>
            </a:extLst>
          </p:cNvPr>
          <p:cNvSpPr>
            <a:spLocks noGrp="1"/>
          </p:cNvSpPr>
          <p:nvPr>
            <p:ph type="pic" sz="quarter" idx="10"/>
          </p:nvPr>
        </p:nvSpPr>
        <p:spPr>
          <a:xfrm>
            <a:off x="7119255" y="953589"/>
            <a:ext cx="3853544" cy="4611188"/>
          </a:xfrm>
          <a:prstGeom prst="rect">
            <a:avLst/>
          </a:prstGeom>
          <a:pattFill prst="pct50">
            <a:fgClr>
              <a:srgbClr val="2AACE3"/>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3" name="Picture Placeholder 1">
            <a:extLst>
              <a:ext uri="{FF2B5EF4-FFF2-40B4-BE49-F238E27FC236}">
                <a16:creationId xmlns:a16="http://schemas.microsoft.com/office/drawing/2014/main" id="{6FA8003E-C0E5-49E5-A969-2E13AD08C2E5}"/>
              </a:ext>
            </a:extLst>
          </p:cNvPr>
          <p:cNvSpPr>
            <a:spLocks noGrp="1"/>
          </p:cNvSpPr>
          <p:nvPr>
            <p:ph type="pic" sz="quarter" idx="11"/>
          </p:nvPr>
        </p:nvSpPr>
        <p:spPr>
          <a:xfrm>
            <a:off x="6302827" y="4355468"/>
            <a:ext cx="1632856" cy="1953891"/>
          </a:xfrm>
          <a:prstGeom prst="rect">
            <a:avLst/>
          </a:prstGeom>
          <a:pattFill prst="pct50">
            <a:fgClr>
              <a:srgbClr val="2AACE3"/>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14103935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8BA31F8-D8D9-4568-9C63-0A6E925AE33F}"/>
              </a:ext>
            </a:extLst>
          </p:cNvPr>
          <p:cNvSpPr/>
          <p:nvPr userDrawn="1"/>
        </p:nvSpPr>
        <p:spPr>
          <a:xfrm>
            <a:off x="0" y="953589"/>
            <a:ext cx="5072745" cy="49274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Picture Placeholder 1">
            <a:extLst>
              <a:ext uri="{FF2B5EF4-FFF2-40B4-BE49-F238E27FC236}">
                <a16:creationId xmlns:a16="http://schemas.microsoft.com/office/drawing/2014/main" id="{75359A99-30A7-4137-82CE-AC0ADC1E54CE}"/>
              </a:ext>
            </a:extLst>
          </p:cNvPr>
          <p:cNvSpPr>
            <a:spLocks noGrp="1"/>
          </p:cNvSpPr>
          <p:nvPr>
            <p:ph type="pic" sz="quarter" idx="10"/>
          </p:nvPr>
        </p:nvSpPr>
        <p:spPr>
          <a:xfrm>
            <a:off x="1219201" y="1698171"/>
            <a:ext cx="5442856" cy="3461658"/>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3137369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D632593-F884-4D9C-A128-3DBFCA3569EF}"/>
              </a:ext>
            </a:extLst>
          </p:cNvPr>
          <p:cNvSpPr>
            <a:spLocks noGrp="1"/>
          </p:cNvSpPr>
          <p:nvPr>
            <p:ph type="pic" sz="quarter" idx="10"/>
          </p:nvPr>
        </p:nvSpPr>
        <p:spPr>
          <a:xfrm>
            <a:off x="0" y="0"/>
            <a:ext cx="12192000" cy="6858000"/>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23175002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E908F952-5DC5-405E-BCEB-5CA3BF7096CA}"/>
              </a:ext>
            </a:extLst>
          </p:cNvPr>
          <p:cNvSpPr>
            <a:spLocks noGrp="1"/>
          </p:cNvSpPr>
          <p:nvPr>
            <p:ph type="pic" sz="quarter" idx="10"/>
          </p:nvPr>
        </p:nvSpPr>
        <p:spPr>
          <a:xfrm>
            <a:off x="478971" y="435429"/>
            <a:ext cx="11234058" cy="5987142"/>
          </a:xfrm>
          <a:prstGeom prst="rect">
            <a:avLst/>
          </a:prstGeom>
          <a:pattFill prst="pct50">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20821535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705601" y="1457260"/>
            <a:ext cx="5190596" cy="5248340"/>
          </a:xfrm>
        </p:spPr>
        <p:txBody>
          <a:bodyPr>
            <a:normAutofit/>
          </a:bodyPr>
          <a:lstStyle>
            <a:lvl1pPr>
              <a:defRPr sz="24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9076267" y="6492875"/>
            <a:ext cx="2844800" cy="365125"/>
          </a:xfrm>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3902" y="5580840"/>
            <a:ext cx="1114297" cy="771257"/>
          </a:xfrm>
          <a:prstGeom prst="rect">
            <a:avLst/>
          </a:prstGeom>
        </p:spPr>
      </p:pic>
      <p:sp>
        <p:nvSpPr>
          <p:cNvPr id="21" name="Title 1">
            <a:extLst>
              <a:ext uri="{FF2B5EF4-FFF2-40B4-BE49-F238E27FC236}">
                <a16:creationId xmlns:a16="http://schemas.microsoft.com/office/drawing/2014/main" id="{C8DF8B18-EF21-0543-CEB2-C3CBDC3397B9}"/>
              </a:ext>
            </a:extLst>
          </p:cNvPr>
          <p:cNvSpPr>
            <a:spLocks noGrp="1"/>
          </p:cNvSpPr>
          <p:nvPr>
            <p:ph type="title"/>
          </p:nvPr>
        </p:nvSpPr>
        <p:spPr>
          <a:xfrm>
            <a:off x="6707352" y="397934"/>
            <a:ext cx="5247582" cy="939799"/>
          </a:xfrm>
        </p:spPr>
        <p:txBody>
          <a:bodyPr>
            <a:normAutofit/>
          </a:bodyPr>
          <a:lstStyle>
            <a:lvl1pPr algn="l">
              <a:defRPr sz="3200">
                <a:solidFill>
                  <a:srgbClr val="00549B"/>
                </a:solidFill>
                <a:latin typeface="Arial" panose="020B0604020202020204" pitchFamily="34" charset="0"/>
                <a:cs typeface="Arial" panose="020B0604020202020204" pitchFamily="34" charset="0"/>
              </a:defRPr>
            </a:lvl1pPr>
          </a:lstStyle>
          <a:p>
            <a:r>
              <a:rPr lang="en-US" dirty="0"/>
              <a:t>Click to edit Master</a:t>
            </a:r>
          </a:p>
        </p:txBody>
      </p:sp>
      <p:pic>
        <p:nvPicPr>
          <p:cNvPr id="22" name="Picture 21">
            <a:extLst>
              <a:ext uri="{FF2B5EF4-FFF2-40B4-BE49-F238E27FC236}">
                <a16:creationId xmlns:a16="http://schemas.microsoft.com/office/drawing/2014/main" id="{17F083FB-05AF-3DC7-BF33-D42C2EED14E4}"/>
              </a:ext>
            </a:extLst>
          </p:cNvPr>
          <p:cNvPicPr>
            <a:picLocks noChangeAspect="1"/>
          </p:cNvPicPr>
          <p:nvPr userDrawn="1"/>
        </p:nvPicPr>
        <p:blipFill rotWithShape="1">
          <a:blip r:embed="rId3"/>
          <a:srcRect t="1554" b="31998"/>
          <a:stretch/>
        </p:blipFill>
        <p:spPr>
          <a:xfrm>
            <a:off x="0" y="0"/>
            <a:ext cx="12192000" cy="6858000"/>
          </a:xfrm>
          <a:prstGeom prst="rect">
            <a:avLst/>
          </a:prstGeom>
        </p:spPr>
      </p:pic>
    </p:spTree>
    <p:extLst>
      <p:ext uri="{BB962C8B-B14F-4D97-AF65-F5344CB8AC3E}">
        <p14:creationId xmlns:p14="http://schemas.microsoft.com/office/powerpoint/2010/main" val="371137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1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7421E-2F9D-9DD7-C849-F4556D43DF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2D75D6-ADC6-3C46-082D-6160971050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03C8C5-DBA8-D307-5B19-5A78F1AD5DA1}"/>
              </a:ext>
            </a:extLst>
          </p:cNvPr>
          <p:cNvSpPr>
            <a:spLocks noGrp="1"/>
          </p:cNvSpPr>
          <p:nvPr>
            <p:ph type="dt" sz="half" idx="10"/>
          </p:nvPr>
        </p:nvSpPr>
        <p:spPr/>
        <p:txBody>
          <a:bodyPr/>
          <a:lstStyle/>
          <a:p>
            <a:fld id="{F6FB4AC4-06AF-5146-AAAC-C132FFCDE53A}" type="datetimeFigureOut">
              <a:rPr lang="en-US" smtClean="0"/>
              <a:t>12/16/24</a:t>
            </a:fld>
            <a:endParaRPr lang="en-US"/>
          </a:p>
        </p:txBody>
      </p:sp>
      <p:sp>
        <p:nvSpPr>
          <p:cNvPr id="5" name="Footer Placeholder 4">
            <a:extLst>
              <a:ext uri="{FF2B5EF4-FFF2-40B4-BE49-F238E27FC236}">
                <a16:creationId xmlns:a16="http://schemas.microsoft.com/office/drawing/2014/main" id="{DE27C1B2-93C5-C96F-5382-771A098B1B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CA7FF9-5783-11C7-ED70-331E9D620893}"/>
              </a:ext>
            </a:extLst>
          </p:cNvPr>
          <p:cNvSpPr>
            <a:spLocks noGrp="1"/>
          </p:cNvSpPr>
          <p:nvPr>
            <p:ph type="sldNum" sz="quarter" idx="12"/>
          </p:nvPr>
        </p:nvSpPr>
        <p:spPr/>
        <p:txBody>
          <a:bodyPr/>
          <a:lstStyle/>
          <a:p>
            <a:fld id="{CC6975B9-5FF9-8046-94E8-E17C05D8290E}" type="slidenum">
              <a:rPr lang="en-US" smtClean="0"/>
              <a:t>‹#›</a:t>
            </a:fld>
            <a:endParaRPr lang="en-US"/>
          </a:p>
        </p:txBody>
      </p:sp>
    </p:spTree>
    <p:extLst>
      <p:ext uri="{BB962C8B-B14F-4D97-AF65-F5344CB8AC3E}">
        <p14:creationId xmlns:p14="http://schemas.microsoft.com/office/powerpoint/2010/main" val="3849555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4E386D-D596-43F8-8F7F-EC29E2E0A8B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12/16/24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DEDE4D-DC37-4180-B29E-77B367E2BC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descr="Text, logo&#10;&#10;Description automatically generated">
            <a:extLst>
              <a:ext uri="{FF2B5EF4-FFF2-40B4-BE49-F238E27FC236}">
                <a16:creationId xmlns:a16="http://schemas.microsoft.com/office/drawing/2014/main" id="{A4FD5248-DB2C-CAF5-C03E-9F6A7ACAFFD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10800000" flipH="1" flipV="1">
            <a:off x="10948146" y="124261"/>
            <a:ext cx="696017" cy="481728"/>
          </a:xfrm>
          <a:prstGeom prst="rect">
            <a:avLst/>
          </a:prstGeom>
        </p:spPr>
      </p:pic>
    </p:spTree>
    <p:extLst>
      <p:ext uri="{BB962C8B-B14F-4D97-AF65-F5344CB8AC3E}">
        <p14:creationId xmlns:p14="http://schemas.microsoft.com/office/powerpoint/2010/main" val="9303361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descr="A picture containing outdoor&#10;&#10;Description automatically generated">
            <a:extLst>
              <a:ext uri="{FF2B5EF4-FFF2-40B4-BE49-F238E27FC236}">
                <a16:creationId xmlns:a16="http://schemas.microsoft.com/office/drawing/2014/main" id="{F1901D96-33F4-9AEF-E6AA-756433D6BD4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68" t="1168"/>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7178E5C8-FB98-4C4B-9FF4-81B6B53674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3004" y="5824402"/>
            <a:ext cx="1114297" cy="771257"/>
          </a:xfrm>
          <a:prstGeom prst="rect">
            <a:avLst/>
          </a:prstGeom>
        </p:spPr>
      </p:pic>
    </p:spTree>
    <p:extLst>
      <p:ext uri="{BB962C8B-B14F-4D97-AF65-F5344CB8AC3E}">
        <p14:creationId xmlns:p14="http://schemas.microsoft.com/office/powerpoint/2010/main" val="40019199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C3A30B5-1156-D9DC-A2D1-601F5DA14465}"/>
              </a:ext>
            </a:extLst>
          </p:cNvPr>
          <p:cNvPicPr>
            <a:picLocks noChangeAspect="1"/>
          </p:cNvPicPr>
          <p:nvPr userDrawn="1"/>
        </p:nvPicPr>
        <p:blipFill>
          <a:blip r:embed="rId2"/>
          <a:stretch>
            <a:fillRect/>
          </a:stretch>
        </p:blipFill>
        <p:spPr>
          <a:xfrm>
            <a:off x="1684421" y="1"/>
            <a:ext cx="10507579" cy="6858000"/>
          </a:xfrm>
          <a:prstGeom prst="rect">
            <a:avLst/>
          </a:prstGeom>
        </p:spPr>
      </p:pic>
      <p:pic>
        <p:nvPicPr>
          <p:cNvPr id="12" name="Picture 11">
            <a:extLst>
              <a:ext uri="{FF2B5EF4-FFF2-40B4-BE49-F238E27FC236}">
                <a16:creationId xmlns:a16="http://schemas.microsoft.com/office/drawing/2014/main" id="{2E4924C1-0033-074E-B3F4-391469E216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4656" y="5782262"/>
            <a:ext cx="1114297" cy="771257"/>
          </a:xfrm>
          <a:prstGeom prst="rect">
            <a:avLst/>
          </a:prstGeom>
        </p:spPr>
      </p:pic>
      <p:sp>
        <p:nvSpPr>
          <p:cNvPr id="11" name="Title 1">
            <a:extLst>
              <a:ext uri="{FF2B5EF4-FFF2-40B4-BE49-F238E27FC236}">
                <a16:creationId xmlns:a16="http://schemas.microsoft.com/office/drawing/2014/main" id="{5C921966-6155-E514-3ACF-F2CF9C052169}"/>
              </a:ext>
            </a:extLst>
          </p:cNvPr>
          <p:cNvSpPr>
            <a:spLocks noGrp="1"/>
          </p:cNvSpPr>
          <p:nvPr>
            <p:ph type="title"/>
          </p:nvPr>
        </p:nvSpPr>
        <p:spPr>
          <a:xfrm>
            <a:off x="592666" y="567266"/>
            <a:ext cx="10684934" cy="1159933"/>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Content Placeholder 3">
            <a:extLst>
              <a:ext uri="{FF2B5EF4-FFF2-40B4-BE49-F238E27FC236}">
                <a16:creationId xmlns:a16="http://schemas.microsoft.com/office/drawing/2014/main" id="{ED7162C9-AF05-01FC-BE1B-65986642B138}"/>
              </a:ext>
            </a:extLst>
          </p:cNvPr>
          <p:cNvSpPr>
            <a:spLocks noGrp="1"/>
          </p:cNvSpPr>
          <p:nvPr>
            <p:ph sz="half" idx="2"/>
          </p:nvPr>
        </p:nvSpPr>
        <p:spPr>
          <a:xfrm>
            <a:off x="592667" y="1954742"/>
            <a:ext cx="6925733" cy="4158191"/>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645419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6C7AA95-D6BF-2819-478B-B9D8550D19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15740" y="5771843"/>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766623"/>
            <a:ext cx="10048876"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406385"/>
            <a:ext cx="10658476"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1004887"/>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143110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CAEBA9F6-8C82-DD35-0889-7396A7720F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sp>
        <p:nvSpPr>
          <p:cNvPr id="7"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dirty="0"/>
              <a:t> </a:t>
            </a:r>
            <a:r>
              <a:rPr lang="en-US" b="1" dirty="0"/>
              <a:t>www.ashrae.org</a:t>
            </a:r>
            <a:r>
              <a:rPr lang="en-US" dirty="0"/>
              <a:t>|</a:t>
            </a:r>
            <a:fld id="{7C7646D6-9DA9-4D60-B037-D72D50BB696E}" type="slidenum">
              <a:rPr lang="en-US" smtClean="0"/>
              <a:pPr/>
              <a:t>‹#›</a:t>
            </a:fld>
            <a:endParaRPr lang="en-US" dirty="0"/>
          </a:p>
        </p:txBody>
      </p:sp>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8103" y="5494871"/>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658101"/>
            <a:ext cx="4641669"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297863"/>
            <a:ext cx="4641670"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925956"/>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3" name="Picture 2">
            <a:extLst>
              <a:ext uri="{FF2B5EF4-FFF2-40B4-BE49-F238E27FC236}">
                <a16:creationId xmlns:a16="http://schemas.microsoft.com/office/drawing/2014/main" id="{C84E5E1F-C0F0-D949-906A-9F9A7D870B54}"/>
              </a:ext>
            </a:extLst>
          </p:cNvPr>
          <p:cNvPicPr>
            <a:picLocks noChangeAspect="1"/>
          </p:cNvPicPr>
          <p:nvPr userDrawn="1"/>
        </p:nvPicPr>
        <p:blipFill>
          <a:blip r:embed="rId4"/>
          <a:stretch>
            <a:fillRect/>
          </a:stretch>
        </p:blipFill>
        <p:spPr>
          <a:xfrm>
            <a:off x="5395277" y="1323889"/>
            <a:ext cx="6491923" cy="4942239"/>
          </a:xfrm>
          <a:prstGeom prst="rect">
            <a:avLst/>
          </a:prstGeom>
        </p:spPr>
      </p:pic>
    </p:spTree>
    <p:extLst>
      <p:ext uri="{BB962C8B-B14F-4D97-AF65-F5344CB8AC3E}">
        <p14:creationId xmlns:p14="http://schemas.microsoft.com/office/powerpoint/2010/main" val="21602398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705601" y="1457260"/>
            <a:ext cx="5190596" cy="5248340"/>
          </a:xfrm>
        </p:spPr>
        <p:txBody>
          <a:bodyPr>
            <a:normAutofit/>
          </a:bodyPr>
          <a:lstStyle>
            <a:lvl1pPr>
              <a:defRPr sz="24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9076267" y="6492875"/>
            <a:ext cx="2844800" cy="365125"/>
          </a:xfrm>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3902" y="5580840"/>
            <a:ext cx="1114297" cy="771257"/>
          </a:xfrm>
          <a:prstGeom prst="rect">
            <a:avLst/>
          </a:prstGeom>
        </p:spPr>
      </p:pic>
      <p:sp>
        <p:nvSpPr>
          <p:cNvPr id="21" name="Title 1">
            <a:extLst>
              <a:ext uri="{FF2B5EF4-FFF2-40B4-BE49-F238E27FC236}">
                <a16:creationId xmlns:a16="http://schemas.microsoft.com/office/drawing/2014/main" id="{C8DF8B18-EF21-0543-CEB2-C3CBDC3397B9}"/>
              </a:ext>
            </a:extLst>
          </p:cNvPr>
          <p:cNvSpPr>
            <a:spLocks noGrp="1"/>
          </p:cNvSpPr>
          <p:nvPr>
            <p:ph type="title"/>
          </p:nvPr>
        </p:nvSpPr>
        <p:spPr>
          <a:xfrm>
            <a:off x="6707352" y="397934"/>
            <a:ext cx="5247582" cy="939799"/>
          </a:xfrm>
        </p:spPr>
        <p:txBody>
          <a:bodyPr>
            <a:normAutofit/>
          </a:bodyPr>
          <a:lstStyle>
            <a:lvl1pPr algn="l">
              <a:defRPr sz="3200">
                <a:solidFill>
                  <a:srgbClr val="00549B"/>
                </a:solidFill>
                <a:latin typeface="Arial" panose="020B0604020202020204" pitchFamily="34" charset="0"/>
                <a:cs typeface="Arial" panose="020B0604020202020204" pitchFamily="34" charset="0"/>
              </a:defRPr>
            </a:lvl1pPr>
          </a:lstStyle>
          <a:p>
            <a:r>
              <a:rPr lang="en-US" dirty="0"/>
              <a:t>Click to edit Master</a:t>
            </a:r>
          </a:p>
        </p:txBody>
      </p:sp>
      <p:pic>
        <p:nvPicPr>
          <p:cNvPr id="22" name="Picture 21">
            <a:extLst>
              <a:ext uri="{FF2B5EF4-FFF2-40B4-BE49-F238E27FC236}">
                <a16:creationId xmlns:a16="http://schemas.microsoft.com/office/drawing/2014/main" id="{17F083FB-05AF-3DC7-BF33-D42C2EED14E4}"/>
              </a:ext>
            </a:extLst>
          </p:cNvPr>
          <p:cNvPicPr>
            <a:picLocks noChangeAspect="1"/>
          </p:cNvPicPr>
          <p:nvPr userDrawn="1"/>
        </p:nvPicPr>
        <p:blipFill rotWithShape="1">
          <a:blip r:embed="rId3"/>
          <a:srcRect t="1554" b="31998"/>
          <a:stretch/>
        </p:blipFill>
        <p:spPr>
          <a:xfrm>
            <a:off x="0" y="0"/>
            <a:ext cx="12192000" cy="6858000"/>
          </a:xfrm>
          <a:prstGeom prst="rect">
            <a:avLst/>
          </a:prstGeom>
        </p:spPr>
      </p:pic>
    </p:spTree>
    <p:extLst>
      <p:ext uri="{BB962C8B-B14F-4D97-AF65-F5344CB8AC3E}">
        <p14:creationId xmlns:p14="http://schemas.microsoft.com/office/powerpoint/2010/main" val="37084463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userDrawn="1"/>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Slide Number Placeholder 5"/>
          <p:cNvSpPr>
            <a:spLocks noGrp="1"/>
          </p:cNvSpPr>
          <p:nvPr>
            <p:ph type="sldNum" sz="quarter" idx="12"/>
          </p:nvPr>
        </p:nvSpPr>
        <p:spPr>
          <a:xfrm>
            <a:off x="592666" y="6305551"/>
            <a:ext cx="2844800" cy="365125"/>
          </a:xfrm>
        </p:spPr>
        <p:txBody>
          <a:bodyPr/>
          <a:lstStyle>
            <a:lvl1pPr>
              <a:defRPr b="1">
                <a:solidFill>
                  <a:srgbClr val="003366"/>
                </a:solidFill>
              </a:defRPr>
            </a:lvl1pPr>
          </a:lstStyle>
          <a:p>
            <a:pPr algn="l"/>
            <a:r>
              <a:rPr lang="en-US" dirty="0" err="1"/>
              <a:t>www.ashrae.org</a:t>
            </a:r>
            <a:r>
              <a:rPr lang="en-US" dirty="0"/>
              <a:t> |</a:t>
            </a:r>
            <a:fld id="{7C7646D6-9DA9-4D60-B037-D72D50BB696E}" type="slidenum">
              <a:rPr lang="en-US" smtClean="0"/>
              <a:pPr algn="l"/>
              <a:t>‹#›</a:t>
            </a:fld>
            <a:endParaRPr lang="en-US" dirty="0"/>
          </a:p>
        </p:txBody>
      </p:sp>
      <p:pic>
        <p:nvPicPr>
          <p:cNvPr id="10" name="Picture 9">
            <a:extLst>
              <a:ext uri="{FF2B5EF4-FFF2-40B4-BE49-F238E27FC236}">
                <a16:creationId xmlns:a16="http://schemas.microsoft.com/office/drawing/2014/main" id="{538C7CBF-8CEC-6E45-B7E7-5AB4AC17E4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09285" y="5882274"/>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
        <p:nvSpPr>
          <p:cNvPr id="12" name="Text Placeholder 2">
            <a:extLst>
              <a:ext uri="{FF2B5EF4-FFF2-40B4-BE49-F238E27FC236}">
                <a16:creationId xmlns:a16="http://schemas.microsoft.com/office/drawing/2014/main" id="{1EB69337-893E-69E3-B5C7-12672B816A7B}"/>
              </a:ext>
            </a:extLst>
          </p:cNvPr>
          <p:cNvSpPr>
            <a:spLocks noGrp="1"/>
          </p:cNvSpPr>
          <p:nvPr>
            <p:ph type="body" idx="1"/>
          </p:nvPr>
        </p:nvSpPr>
        <p:spPr>
          <a:xfrm>
            <a:off x="609600" y="1535113"/>
            <a:ext cx="10606088"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3">
            <a:extLst>
              <a:ext uri="{FF2B5EF4-FFF2-40B4-BE49-F238E27FC236}">
                <a16:creationId xmlns:a16="http://schemas.microsoft.com/office/drawing/2014/main" id="{F1754853-49FC-BC00-EFF6-ECD258792EDF}"/>
              </a:ext>
            </a:extLst>
          </p:cNvPr>
          <p:cNvSpPr>
            <a:spLocks noGrp="1"/>
          </p:cNvSpPr>
          <p:nvPr>
            <p:ph sz="half" idx="2"/>
          </p:nvPr>
        </p:nvSpPr>
        <p:spPr>
          <a:xfrm>
            <a:off x="609599" y="2174875"/>
            <a:ext cx="1065106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0798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65BA970-A787-4035-BD9D-19535A832EA4}"/>
              </a:ext>
            </a:extLst>
          </p:cNvPr>
          <p:cNvSpPr>
            <a:spLocks noGrp="1"/>
          </p:cNvSpPr>
          <p:nvPr>
            <p:ph type="pic" sz="quarter" idx="10"/>
          </p:nvPr>
        </p:nvSpPr>
        <p:spPr>
          <a:xfrm>
            <a:off x="7565484" y="0"/>
            <a:ext cx="4626516" cy="6858000"/>
          </a:xfrm>
          <a:prstGeom prst="rect">
            <a:avLst/>
          </a:prstGeom>
          <a:pattFill prst="pct50">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3" name="Rectangle 2">
            <a:extLst>
              <a:ext uri="{FF2B5EF4-FFF2-40B4-BE49-F238E27FC236}">
                <a16:creationId xmlns:a16="http://schemas.microsoft.com/office/drawing/2014/main" id="{6C2FDDC6-4607-4FFD-AAB1-DE17B2CC6D90}"/>
              </a:ext>
            </a:extLst>
          </p:cNvPr>
          <p:cNvSpPr/>
          <p:nvPr userDrawn="1"/>
        </p:nvSpPr>
        <p:spPr>
          <a:xfrm>
            <a:off x="2181497" y="1177871"/>
            <a:ext cx="5383987" cy="500086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40017932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userDrawn="1"/>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Slide Number Placeholder 5"/>
          <p:cNvSpPr>
            <a:spLocks noGrp="1"/>
          </p:cNvSpPr>
          <p:nvPr>
            <p:ph type="sldNum" sz="quarter" idx="12"/>
          </p:nvPr>
        </p:nvSpPr>
        <p:spPr>
          <a:xfrm>
            <a:off x="8737600" y="6356351"/>
            <a:ext cx="2844800" cy="365125"/>
          </a:xfrm>
        </p:spPr>
        <p:txBody>
          <a:bodyPr/>
          <a:lstStyle>
            <a:lvl1pPr>
              <a:defRPr b="1">
                <a:solidFill>
                  <a:srgbClr val="003366"/>
                </a:solidFill>
              </a:defRPr>
            </a:lvl1pPr>
          </a:lstStyle>
          <a:p>
            <a:r>
              <a:rPr lang="en-US" dirty="0"/>
              <a:t>www.ashrae.org |</a:t>
            </a:r>
            <a:fld id="{7C7646D6-9DA9-4D60-B037-D72D50BB696E}" type="slidenum">
              <a:rPr lang="en-US" smtClean="0"/>
              <a:pPr/>
              <a:t>‹#›</a:t>
            </a:fld>
            <a:endParaRPr lang="en-US" dirty="0"/>
          </a:p>
        </p:txBody>
      </p:sp>
      <p:cxnSp>
        <p:nvCxnSpPr>
          <p:cNvPr id="8" name="Straight Connector 7"/>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38C7CBF-8CEC-6E45-B7E7-5AB4AC17E4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7019" y="5509741"/>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
        <p:nvSpPr>
          <p:cNvPr id="3" name="Text Placeholder 2">
            <a:extLst>
              <a:ext uri="{FF2B5EF4-FFF2-40B4-BE49-F238E27FC236}">
                <a16:creationId xmlns:a16="http://schemas.microsoft.com/office/drawing/2014/main" id="{EAA88ABB-0573-8AD3-6708-78F5D9F1C064}"/>
              </a:ext>
            </a:extLst>
          </p:cNvPr>
          <p:cNvSpPr>
            <a:spLocks noGrp="1"/>
          </p:cNvSpPr>
          <p:nvPr>
            <p:ph type="body" idx="1"/>
          </p:nvPr>
        </p:nvSpPr>
        <p:spPr>
          <a:xfrm>
            <a:off x="609600" y="167058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39CE60F-6228-6667-C3EA-709A4BD7F853}"/>
              </a:ext>
            </a:extLst>
          </p:cNvPr>
          <p:cNvSpPr>
            <a:spLocks noGrp="1"/>
          </p:cNvSpPr>
          <p:nvPr>
            <p:ph sz="half" idx="2"/>
          </p:nvPr>
        </p:nvSpPr>
        <p:spPr>
          <a:xfrm>
            <a:off x="609600" y="231034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3ADDD59-B3FD-26EE-CC4A-94672C86F4DC}"/>
              </a:ext>
            </a:extLst>
          </p:cNvPr>
          <p:cNvSpPr>
            <a:spLocks noGrp="1"/>
          </p:cNvSpPr>
          <p:nvPr>
            <p:ph type="body" sz="quarter" idx="3"/>
          </p:nvPr>
        </p:nvSpPr>
        <p:spPr>
          <a:xfrm>
            <a:off x="6193368" y="167058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D372AA30-8DE2-F2FA-5397-8080D61973B7}"/>
              </a:ext>
            </a:extLst>
          </p:cNvPr>
          <p:cNvSpPr>
            <a:spLocks noGrp="1"/>
          </p:cNvSpPr>
          <p:nvPr>
            <p:ph sz="quarter" idx="4"/>
          </p:nvPr>
        </p:nvSpPr>
        <p:spPr>
          <a:xfrm>
            <a:off x="6193368" y="231034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33660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F1C3A-2E5D-6CF8-F30C-47EB8F56F345}"/>
              </a:ext>
            </a:extLst>
          </p:cNvPr>
          <p:cNvPicPr>
            <a:picLocks noChangeAspect="1"/>
          </p:cNvPicPr>
          <p:nvPr userDrawn="1"/>
        </p:nvPicPr>
        <p:blipFill>
          <a:blip r:embed="rId2"/>
          <a:stretch>
            <a:fillRect/>
          </a:stretch>
        </p:blipFill>
        <p:spPr>
          <a:xfrm>
            <a:off x="5547677" y="1608666"/>
            <a:ext cx="6491923" cy="4942239"/>
          </a:xfrm>
          <a:prstGeom prst="rect">
            <a:avLst/>
          </a:prstGeom>
        </p:spPr>
      </p:pic>
      <p:sp>
        <p:nvSpPr>
          <p:cNvPr id="7" name="Content Placeholder 2">
            <a:extLst>
              <a:ext uri="{FF2B5EF4-FFF2-40B4-BE49-F238E27FC236}">
                <a16:creationId xmlns:a16="http://schemas.microsoft.com/office/drawing/2014/main" id="{5A386ABC-AACC-3464-22A4-B778C0931894}"/>
              </a:ext>
            </a:extLst>
          </p:cNvPr>
          <p:cNvSpPr>
            <a:spLocks noGrp="1"/>
          </p:cNvSpPr>
          <p:nvPr>
            <p:ph idx="1"/>
          </p:nvPr>
        </p:nvSpPr>
        <p:spPr>
          <a:xfrm>
            <a:off x="635001" y="1881718"/>
            <a:ext cx="6426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9C35A286-17FE-35C6-2793-B2D89BB317DD}"/>
              </a:ext>
            </a:extLst>
          </p:cNvPr>
          <p:cNvPicPr>
            <a:picLocks noChangeAspect="1"/>
          </p:cNvPicPr>
          <p:nvPr userDrawn="1"/>
        </p:nvPicPr>
        <p:blipFill>
          <a:blip r:embed="rId3"/>
          <a:stretch>
            <a:fillRect/>
          </a:stretch>
        </p:blipFill>
        <p:spPr>
          <a:xfrm rot="10800000">
            <a:off x="0" y="0"/>
            <a:ext cx="12192000" cy="1200150"/>
          </a:xfrm>
          <a:prstGeom prst="rect">
            <a:avLst/>
          </a:prstGeom>
        </p:spPr>
      </p:pic>
      <p:sp>
        <p:nvSpPr>
          <p:cNvPr id="9" name="Title 1">
            <a:extLst>
              <a:ext uri="{FF2B5EF4-FFF2-40B4-BE49-F238E27FC236}">
                <a16:creationId xmlns:a16="http://schemas.microsoft.com/office/drawing/2014/main" id="{98E8F6E1-FEFB-D144-9BC4-E07C09ACC5AE}"/>
              </a:ext>
            </a:extLst>
          </p:cNvPr>
          <p:cNvSpPr>
            <a:spLocks noGrp="1"/>
          </p:cNvSpPr>
          <p:nvPr>
            <p:ph type="title"/>
          </p:nvPr>
        </p:nvSpPr>
        <p:spPr>
          <a:xfrm>
            <a:off x="609600" y="76200"/>
            <a:ext cx="10972800" cy="1143000"/>
          </a:xfrm>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CDA1CEB1-92E0-FBA7-891C-A2B7A8392B0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33494813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75317" y="4953000"/>
            <a:ext cx="882015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475317" y="1574800"/>
            <a:ext cx="8803216" cy="32681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473200" y="5604405"/>
            <a:ext cx="8231717" cy="50852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dirty="0"/>
              <a:t> </a:t>
            </a:r>
            <a:r>
              <a:rPr lang="en-US" b="1" dirty="0"/>
              <a:t>www.ashrae.org</a:t>
            </a:r>
            <a:r>
              <a:rPr lang="en-US" dirty="0"/>
              <a:t>|</a:t>
            </a:r>
            <a:fld id="{7C7646D6-9DA9-4D60-B037-D72D50BB696E}" type="slidenum">
              <a:rPr lang="en-US" smtClean="0"/>
              <a:pPr/>
              <a:t>‹#›</a:t>
            </a:fld>
            <a:endParaRPr lang="en-US" dirty="0"/>
          </a:p>
        </p:txBody>
      </p:sp>
      <p:pic>
        <p:nvPicPr>
          <p:cNvPr id="10" name="Picture 9">
            <a:extLst>
              <a:ext uri="{FF2B5EF4-FFF2-40B4-BE49-F238E27FC236}">
                <a16:creationId xmlns:a16="http://schemas.microsoft.com/office/drawing/2014/main" id="{0FD42A2A-5A24-8149-B39A-E2454527CB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9078" y="5475876"/>
            <a:ext cx="1114297" cy="771257"/>
          </a:xfrm>
          <a:prstGeom prst="rect">
            <a:avLst/>
          </a:prstGeom>
        </p:spPr>
      </p:pic>
      <p:pic>
        <p:nvPicPr>
          <p:cNvPr id="5" name="Picture 4">
            <a:extLst>
              <a:ext uri="{FF2B5EF4-FFF2-40B4-BE49-F238E27FC236}">
                <a16:creationId xmlns:a16="http://schemas.microsoft.com/office/drawing/2014/main" id="{7E1C40E8-39D3-0C40-668E-4A16E6949CB5}"/>
              </a:ext>
            </a:extLst>
          </p:cNvPr>
          <p:cNvPicPr>
            <a:picLocks noChangeAspect="1"/>
          </p:cNvPicPr>
          <p:nvPr userDrawn="1"/>
        </p:nvPicPr>
        <p:blipFill>
          <a:blip r:embed="rId3"/>
          <a:stretch>
            <a:fillRect/>
          </a:stretch>
        </p:blipFill>
        <p:spPr>
          <a:xfrm rot="10800000">
            <a:off x="0" y="0"/>
            <a:ext cx="12192000" cy="1200150"/>
          </a:xfrm>
          <a:prstGeom prst="rect">
            <a:avLst/>
          </a:prstGeom>
        </p:spPr>
      </p:pic>
      <p:sp>
        <p:nvSpPr>
          <p:cNvPr id="6" name="Title 1">
            <a:extLst>
              <a:ext uri="{FF2B5EF4-FFF2-40B4-BE49-F238E27FC236}">
                <a16:creationId xmlns:a16="http://schemas.microsoft.com/office/drawing/2014/main" id="{9E1AB2C5-2B7B-BB7A-D0E8-61600C51E169}"/>
              </a:ext>
            </a:extLst>
          </p:cNvPr>
          <p:cNvSpPr txBox="1">
            <a:spLocks/>
          </p:cNvSpPr>
          <p:nvPr userDrawn="1"/>
        </p:nvSpPr>
        <p:spPr>
          <a:xfrm>
            <a:off x="609600" y="76200"/>
            <a:ext cx="10972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A367D2E8-6107-6772-0308-BC193342A6A9}"/>
              </a:ext>
            </a:extLst>
          </p:cNvPr>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E929D17-86D6-3BB8-30D5-7FEBD86B1641}"/>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12285959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12/16/24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8224323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12/16/24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17760548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12/16/24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617879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12/16/24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26532978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latin typeface="Akzidenz Grotesk BE Medium" panose="02000803030000020004" pitchFamily="50"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kzidenz-grotesk"/>
              </a:defRPr>
            </a:lvl1pPr>
            <a:lvl2pPr>
              <a:defRPr>
                <a:latin typeface="Akzidenz Grotesk BE Regular" panose="02000503030000020003" pitchFamily="50" charset="0"/>
              </a:defRPr>
            </a:lvl2pPr>
            <a:lvl3pPr>
              <a:defRPr>
                <a:latin typeface="Akzidenz Grotesk BE Regular" panose="02000503030000020003" pitchFamily="50" charset="0"/>
              </a:defRPr>
            </a:lvl3pPr>
            <a:lvl4pPr>
              <a:defRPr>
                <a:latin typeface="Akzidenz Grotesk BE Regular" panose="02000503030000020003" pitchFamily="50" charset="0"/>
              </a:defRPr>
            </a:lvl4pPr>
            <a:lvl5pPr>
              <a:defRPr>
                <a:latin typeface="Akzidenz Grotesk BE Regular"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12/16/24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9" name="Picture 8" descr="Text, logo&#10;&#10;Description automatically generated">
            <a:extLst>
              <a:ext uri="{FF2B5EF4-FFF2-40B4-BE49-F238E27FC236}">
                <a16:creationId xmlns:a16="http://schemas.microsoft.com/office/drawing/2014/main" id="{8BEB063F-94D2-4C1E-B956-731A5A483A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43741" y="136525"/>
            <a:ext cx="1295988" cy="896982"/>
          </a:xfrm>
          <a:prstGeom prst="rect">
            <a:avLst/>
          </a:prstGeom>
        </p:spPr>
      </p:pic>
    </p:spTree>
    <p:extLst>
      <p:ext uri="{BB962C8B-B14F-4D97-AF65-F5344CB8AC3E}">
        <p14:creationId xmlns:p14="http://schemas.microsoft.com/office/powerpoint/2010/main" val="17677278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olo el título">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5120DBFB-B27A-4152-B93B-E0544768A4B5}"/>
              </a:ext>
            </a:extLst>
          </p:cNvPr>
          <p:cNvSpPr>
            <a:spLocks noGrp="1"/>
          </p:cNvSpPr>
          <p:nvPr>
            <p:ph type="dt" sz="half" idx="10"/>
          </p:nvPr>
        </p:nvSpPr>
        <p:spPr/>
        <p:txBody>
          <a:bodyPr rtlCol="0"/>
          <a:lstStyle/>
          <a:p>
            <a:pPr rtl="0"/>
            <a:fld id="{90D32AF3-2499-49DF-8FCA-91C6AB45321C}" type="datetime1">
              <a:rPr lang="es-ES" noProof="0" smtClean="0"/>
              <a:t>16/12/24</a:t>
            </a:fld>
            <a:endParaRPr lang="es-ES" noProof="0"/>
          </a:p>
        </p:txBody>
      </p:sp>
      <p:sp>
        <p:nvSpPr>
          <p:cNvPr id="4" name="Marcador de pie de página 3">
            <a:extLst>
              <a:ext uri="{FF2B5EF4-FFF2-40B4-BE49-F238E27FC236}">
                <a16:creationId xmlns:a16="http://schemas.microsoft.com/office/drawing/2014/main" id="{4E2609EE-8677-453E-B000-7C9D37C31BBD}"/>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85346EE-7757-43D9-8F90-C5A66E3A878A}"/>
              </a:ext>
            </a:extLst>
          </p:cNvPr>
          <p:cNvSpPr>
            <a:spLocks noGrp="1"/>
          </p:cNvSpPr>
          <p:nvPr>
            <p:ph type="sldNum" sz="quarter" idx="12"/>
          </p:nvPr>
        </p:nvSpPr>
        <p:spPr/>
        <p:txBody>
          <a:bodyPr rtlCol="0"/>
          <a:lstStyle/>
          <a:p>
            <a:pPr rtl="0"/>
            <a:fld id="{7966EA62-41C5-4F9A-A915-5B0BC739C923}" type="slidenum">
              <a:rPr lang="es-ES" noProof="0" smtClean="0"/>
              <a:t>‹#›</a:t>
            </a:fld>
            <a:endParaRPr lang="es-ES" noProof="0"/>
          </a:p>
        </p:txBody>
      </p:sp>
      <p:sp>
        <p:nvSpPr>
          <p:cNvPr id="6" name="Título 1">
            <a:extLst>
              <a:ext uri="{FF2B5EF4-FFF2-40B4-BE49-F238E27FC236}">
                <a16:creationId xmlns:a16="http://schemas.microsoft.com/office/drawing/2014/main" id="{F0128637-293C-4F87-8D53-0BE4379C8169}"/>
              </a:ext>
            </a:extLst>
          </p:cNvPr>
          <p:cNvSpPr>
            <a:spLocks noGrp="1"/>
          </p:cNvSpPr>
          <p:nvPr>
            <p:ph type="title" hasCustomPrompt="1"/>
          </p:nvPr>
        </p:nvSpPr>
        <p:spPr>
          <a:xfrm>
            <a:off x="343337" y="310287"/>
            <a:ext cx="5238313" cy="853352"/>
          </a:xfrm>
        </p:spPr>
        <p:txBody>
          <a:bodyPr rtlCol="0">
            <a:normAutofit/>
          </a:bodyPr>
          <a:lstStyle>
            <a:lvl1pPr>
              <a:defRPr sz="3600" b="1"/>
            </a:lvl1pPr>
          </a:lstStyle>
          <a:p>
            <a:pPr rtl="0"/>
            <a:r>
              <a:rPr lang="es-ES" noProof="0"/>
              <a:t>HAGA CLIC PARA EDITAR EL ESTILO DEL TÍTULO DEL PATRÓN</a:t>
            </a:r>
          </a:p>
        </p:txBody>
      </p:sp>
      <p:sp>
        <p:nvSpPr>
          <p:cNvPr id="7" name="Marcador de texto 7">
            <a:extLst>
              <a:ext uri="{FF2B5EF4-FFF2-40B4-BE49-F238E27FC236}">
                <a16:creationId xmlns:a16="http://schemas.microsoft.com/office/drawing/2014/main" id="{ABCAE7BC-9D1D-42BA-A132-117B58540CC7}"/>
              </a:ext>
            </a:extLst>
          </p:cNvPr>
          <p:cNvSpPr>
            <a:spLocks noGrp="1"/>
          </p:cNvSpPr>
          <p:nvPr>
            <p:ph type="body" sz="quarter" idx="13"/>
          </p:nvPr>
        </p:nvSpPr>
        <p:spPr>
          <a:xfrm>
            <a:off x="343337" y="981076"/>
            <a:ext cx="3581400" cy="365126"/>
          </a:xfrm>
        </p:spPr>
        <p:txBody>
          <a:bodyPr rtlCol="0">
            <a:normAutofit/>
          </a:bodyPr>
          <a:lstStyle>
            <a:lvl1pPr marL="0" indent="0">
              <a:spcBef>
                <a:spcPts val="900"/>
              </a:spcBef>
              <a:buNone/>
              <a:defRPr sz="2000" b="1">
                <a:latin typeface="+mj-lt"/>
              </a:defRPr>
            </a:lvl1pPr>
          </a:lstStyle>
          <a:p>
            <a:pPr lvl="0" rtl="0"/>
            <a:r>
              <a:rPr lang="es-ES" noProof="0"/>
              <a:t>Haga clic para modificar los estilos de texto del patrón</a:t>
            </a:r>
          </a:p>
        </p:txBody>
      </p:sp>
    </p:spTree>
    <p:extLst>
      <p:ext uri="{BB962C8B-B14F-4D97-AF65-F5344CB8AC3E}">
        <p14:creationId xmlns:p14="http://schemas.microsoft.com/office/powerpoint/2010/main" val="2336913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FE8B6F-97E0-46F4-B30A-6FA5B89E057A}"/>
              </a:ext>
            </a:extLst>
          </p:cNvPr>
          <p:cNvSpPr/>
          <p:nvPr userDrawn="1"/>
        </p:nvSpPr>
        <p:spPr>
          <a:xfrm>
            <a:off x="-1" y="0"/>
            <a:ext cx="1204685"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Picture Placeholder 1">
            <a:extLst>
              <a:ext uri="{FF2B5EF4-FFF2-40B4-BE49-F238E27FC236}">
                <a16:creationId xmlns:a16="http://schemas.microsoft.com/office/drawing/2014/main" id="{DF43B8F2-08B7-40D0-9C9A-976C2F1FAFB5}"/>
              </a:ext>
            </a:extLst>
          </p:cNvPr>
          <p:cNvSpPr>
            <a:spLocks noGrp="1"/>
          </p:cNvSpPr>
          <p:nvPr>
            <p:ph type="pic" sz="quarter" idx="10"/>
          </p:nvPr>
        </p:nvSpPr>
        <p:spPr>
          <a:xfrm>
            <a:off x="406399" y="478971"/>
            <a:ext cx="5537201" cy="5900058"/>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2176101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EC834B-DE55-491E-AC37-0171C652F031}"/>
              </a:ext>
            </a:extLst>
          </p:cNvPr>
          <p:cNvSpPr/>
          <p:nvPr userDrawn="1"/>
        </p:nvSpPr>
        <p:spPr>
          <a:xfrm>
            <a:off x="8766629" y="0"/>
            <a:ext cx="3425371"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Picture Placeholder 1">
            <a:extLst>
              <a:ext uri="{FF2B5EF4-FFF2-40B4-BE49-F238E27FC236}">
                <a16:creationId xmlns:a16="http://schemas.microsoft.com/office/drawing/2014/main" id="{CDD8A04D-A8C8-4A19-817C-EE6350AD8992}"/>
              </a:ext>
            </a:extLst>
          </p:cNvPr>
          <p:cNvSpPr>
            <a:spLocks noGrp="1"/>
          </p:cNvSpPr>
          <p:nvPr>
            <p:ph type="pic" sz="quarter" idx="10"/>
          </p:nvPr>
        </p:nvSpPr>
        <p:spPr>
          <a:xfrm>
            <a:off x="6183088" y="478971"/>
            <a:ext cx="5167082" cy="5900058"/>
          </a:xfrm>
          <a:prstGeom prst="ellipse">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3770956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7A714DC1-BB4A-41C2-9315-D9C93AA3AD7D}"/>
              </a:ext>
            </a:extLst>
          </p:cNvPr>
          <p:cNvSpPr/>
          <p:nvPr userDrawn="1"/>
        </p:nvSpPr>
        <p:spPr>
          <a:xfrm>
            <a:off x="-1" y="0"/>
            <a:ext cx="4489267" cy="6858000"/>
          </a:xfrm>
          <a:custGeom>
            <a:avLst/>
            <a:gdLst>
              <a:gd name="connsiteX0" fmla="*/ 0 w 4489267"/>
              <a:gd name="connsiteY0" fmla="*/ 0 h 6858000"/>
              <a:gd name="connsiteX1" fmla="*/ 2896153 w 4489267"/>
              <a:gd name="connsiteY1" fmla="*/ 0 h 6858000"/>
              <a:gd name="connsiteX2" fmla="*/ 3018482 w 4489267"/>
              <a:gd name="connsiteY2" fmla="*/ 105964 h 6858000"/>
              <a:gd name="connsiteX3" fmla="*/ 4489267 w 4489267"/>
              <a:gd name="connsiteY3" fmla="*/ 3429000 h 6858000"/>
              <a:gd name="connsiteX4" fmla="*/ 3018482 w 4489267"/>
              <a:gd name="connsiteY4" fmla="*/ 6752036 h 6858000"/>
              <a:gd name="connsiteX5" fmla="*/ 2896153 w 4489267"/>
              <a:gd name="connsiteY5" fmla="*/ 6858000 h 6858000"/>
              <a:gd name="connsiteX6" fmla="*/ 0 w 4489267"/>
              <a:gd name="connsiteY6" fmla="*/ 6858000 h 6858000"/>
              <a:gd name="connsiteX7" fmla="*/ 0 w 4489267"/>
              <a:gd name="connsiteY7" fmla="*/ 6218691 h 6858000"/>
              <a:gd name="connsiteX8" fmla="*/ 285229 w 4489267"/>
              <a:gd name="connsiteY8" fmla="*/ 6204288 h 6858000"/>
              <a:gd name="connsiteX9" fmla="*/ 2789694 w 4489267"/>
              <a:gd name="connsiteY9" fmla="*/ 3428998 h 6858000"/>
              <a:gd name="connsiteX10" fmla="*/ 285229 w 4489267"/>
              <a:gd name="connsiteY10" fmla="*/ 653707 h 6858000"/>
              <a:gd name="connsiteX11" fmla="*/ 0 w 4489267"/>
              <a:gd name="connsiteY11" fmla="*/ 6393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89267" h="6858000">
                <a:moveTo>
                  <a:pt x="0" y="0"/>
                </a:moveTo>
                <a:lnTo>
                  <a:pt x="2896153" y="0"/>
                </a:lnTo>
                <a:lnTo>
                  <a:pt x="3018482" y="105964"/>
                </a:lnTo>
                <a:cubicBezTo>
                  <a:pt x="3922016" y="927176"/>
                  <a:pt x="4489267" y="2111844"/>
                  <a:pt x="4489267" y="3429000"/>
                </a:cubicBezTo>
                <a:cubicBezTo>
                  <a:pt x="4489267" y="4746156"/>
                  <a:pt x="3922016" y="5930824"/>
                  <a:pt x="3018482" y="6752036"/>
                </a:cubicBezTo>
                <a:lnTo>
                  <a:pt x="2896153" y="6858000"/>
                </a:lnTo>
                <a:lnTo>
                  <a:pt x="0" y="6858000"/>
                </a:lnTo>
                <a:lnTo>
                  <a:pt x="0" y="6218691"/>
                </a:lnTo>
                <a:lnTo>
                  <a:pt x="285229" y="6204288"/>
                </a:lnTo>
                <a:cubicBezTo>
                  <a:pt x="1691949" y="6061428"/>
                  <a:pt x="2789694" y="4873409"/>
                  <a:pt x="2789694" y="3428998"/>
                </a:cubicBezTo>
                <a:cubicBezTo>
                  <a:pt x="2789694" y="1984586"/>
                  <a:pt x="1691949" y="796567"/>
                  <a:pt x="285229" y="653707"/>
                </a:cubicBezTo>
                <a:lnTo>
                  <a:pt x="0" y="6393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 name="Picture Placeholder 1">
            <a:extLst>
              <a:ext uri="{FF2B5EF4-FFF2-40B4-BE49-F238E27FC236}">
                <a16:creationId xmlns:a16="http://schemas.microsoft.com/office/drawing/2014/main" id="{2A7E2712-BA1B-47F8-B10D-2C775DBA6E9C}"/>
              </a:ext>
            </a:extLst>
          </p:cNvPr>
          <p:cNvSpPr>
            <a:spLocks noGrp="1"/>
          </p:cNvSpPr>
          <p:nvPr>
            <p:ph type="pic" sz="quarter" idx="10"/>
          </p:nvPr>
        </p:nvSpPr>
        <p:spPr>
          <a:xfrm>
            <a:off x="844731" y="1828800"/>
            <a:ext cx="5251269" cy="3200400"/>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3824168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3586FB-4404-43D3-B62C-DB8BFFD2F59A}"/>
              </a:ext>
            </a:extLst>
          </p:cNvPr>
          <p:cNvSpPr>
            <a:spLocks noGrp="1"/>
          </p:cNvSpPr>
          <p:nvPr>
            <p:ph type="pic" sz="quarter" idx="10"/>
          </p:nvPr>
        </p:nvSpPr>
        <p:spPr>
          <a:xfrm>
            <a:off x="6291942" y="2599509"/>
            <a:ext cx="5251269" cy="3644537"/>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3" name="Rectangle 2">
            <a:extLst>
              <a:ext uri="{FF2B5EF4-FFF2-40B4-BE49-F238E27FC236}">
                <a16:creationId xmlns:a16="http://schemas.microsoft.com/office/drawing/2014/main" id="{3366548F-8D54-45E9-B84D-E6566378BEED}"/>
              </a:ext>
            </a:extLst>
          </p:cNvPr>
          <p:cNvSpPr/>
          <p:nvPr userDrawn="1"/>
        </p:nvSpPr>
        <p:spPr>
          <a:xfrm>
            <a:off x="0" y="0"/>
            <a:ext cx="12305654" cy="66620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958074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F7F4EBC-4A62-4909-8EE9-0F5075E25C64}"/>
              </a:ext>
            </a:extLst>
          </p:cNvPr>
          <p:cNvSpPr>
            <a:spLocks noGrp="1"/>
          </p:cNvSpPr>
          <p:nvPr>
            <p:ph type="pic" sz="quarter" idx="10"/>
          </p:nvPr>
        </p:nvSpPr>
        <p:spPr>
          <a:xfrm>
            <a:off x="0" y="6531"/>
            <a:ext cx="12192000" cy="1407932"/>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2746880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4347AB7-0EAE-45D6-94E5-AA13B37CF7DF}"/>
              </a:ext>
            </a:extLst>
          </p:cNvPr>
          <p:cNvSpPr>
            <a:spLocks noGrp="1"/>
          </p:cNvSpPr>
          <p:nvPr>
            <p:ph type="pic" sz="quarter" idx="10"/>
          </p:nvPr>
        </p:nvSpPr>
        <p:spPr>
          <a:xfrm>
            <a:off x="616357" y="606539"/>
            <a:ext cx="4055655" cy="5644922"/>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4" name="Rectangle 3">
            <a:extLst>
              <a:ext uri="{FF2B5EF4-FFF2-40B4-BE49-F238E27FC236}">
                <a16:creationId xmlns:a16="http://schemas.microsoft.com/office/drawing/2014/main" id="{D58D69BE-1604-43A8-A5A6-DE5DEF174945}"/>
              </a:ext>
            </a:extLst>
          </p:cNvPr>
          <p:cNvSpPr/>
          <p:nvPr userDrawn="1"/>
        </p:nvSpPr>
        <p:spPr>
          <a:xfrm>
            <a:off x="11567886" y="0"/>
            <a:ext cx="624114"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420278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theme" Target="../theme/theme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F4D79A-DFC4-45C1-B802-9B8F1627EF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3D576FD3-4DF4-42E0-AE63-B5515297A1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6C2D2BA5-9D6A-4776-B604-90C12755C9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E02D3A-F70E-4F7A-A10D-30EFF720F55F}" type="datetimeFigureOut">
              <a:rPr lang="en-ID" smtClean="0"/>
              <a:t>16/12/24</a:t>
            </a:fld>
            <a:endParaRPr lang="en-ID"/>
          </a:p>
        </p:txBody>
      </p:sp>
      <p:sp>
        <p:nvSpPr>
          <p:cNvPr id="5" name="Footer Placeholder 4">
            <a:extLst>
              <a:ext uri="{FF2B5EF4-FFF2-40B4-BE49-F238E27FC236}">
                <a16:creationId xmlns:a16="http://schemas.microsoft.com/office/drawing/2014/main" id="{51135E12-E826-4E79-92AA-0196ADE67B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D1BE0076-C9D8-4A11-A9F4-2A700EC85C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35DA2F-BF66-422C-8388-9CCF720C5210}" type="slidenum">
              <a:rPr lang="en-ID" smtClean="0"/>
              <a:t>‹#›</a:t>
            </a:fld>
            <a:endParaRPr lang="en-ID"/>
          </a:p>
        </p:txBody>
      </p:sp>
    </p:spTree>
    <p:extLst>
      <p:ext uri="{BB962C8B-B14F-4D97-AF65-F5344CB8AC3E}">
        <p14:creationId xmlns:p14="http://schemas.microsoft.com/office/powerpoint/2010/main" val="18692388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6" r:id="rId16"/>
    <p:sldLayoutId id="2147483681" r:id="rId17"/>
    <p:sldLayoutId id="2147483682" r:id="rId18"/>
    <p:sldLayoutId id="2147483684" r:id="rId19"/>
    <p:sldLayoutId id="2147483685" r:id="rId20"/>
    <p:sldLayoutId id="2147483686" r:id="rId21"/>
    <p:sldLayoutId id="2147483705" r:id="rId22"/>
    <p:sldLayoutId id="2147483706"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371601"/>
            <a:ext cx="10972800" cy="4754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7646D6-9DA9-4D60-B037-D72D50BB6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475012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Lst>
  <p:hf hdr="0" dt="0"/>
  <p:txStyles>
    <p:titleStyle>
      <a:lvl1pPr algn="r" defTabSz="914400" rtl="0" eaLnBrk="1" latinLnBrk="0" hangingPunct="1">
        <a:spcBef>
          <a:spcPct val="0"/>
        </a:spcBef>
        <a:buNone/>
        <a:defRPr sz="3600" b="1" kern="1200">
          <a:solidFill>
            <a:srgbClr val="003366"/>
          </a:solidFill>
          <a:latin typeface="+mj-lt"/>
          <a:ea typeface="+mj-ea"/>
          <a:cs typeface="+mj-cs"/>
        </a:defRPr>
      </a:lvl1pPr>
    </p:titleStyle>
    <p:bodyStyle>
      <a:lvl1pPr marL="342900" indent="-342900" algn="l" defTabSz="914400" rtl="0" eaLnBrk="1" latinLnBrk="0" hangingPunct="1">
        <a:spcBef>
          <a:spcPct val="20000"/>
        </a:spcBef>
        <a:buClr>
          <a:srgbClr val="00B0F0"/>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4.jpeg"/><Relationship Id="rId5" Type="http://schemas.openxmlformats.org/officeDocument/2006/relationships/image" Target="../media/image47.png"/><Relationship Id="rId4" Type="http://schemas.openxmlformats.org/officeDocument/2006/relationships/image" Target="../media/image46.jpe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svg"/><Relationship Id="rId18" Type="http://schemas.openxmlformats.org/officeDocument/2006/relationships/image" Target="../media/image63.png"/><Relationship Id="rId3" Type="http://schemas.openxmlformats.org/officeDocument/2006/relationships/image" Target="../media/image48.png"/><Relationship Id="rId21" Type="http://schemas.openxmlformats.org/officeDocument/2006/relationships/image" Target="../media/image66.svg"/><Relationship Id="rId7" Type="http://schemas.openxmlformats.org/officeDocument/2006/relationships/image" Target="../media/image52.svg"/><Relationship Id="rId12" Type="http://schemas.openxmlformats.org/officeDocument/2006/relationships/image" Target="../media/image57.png"/><Relationship Id="rId17" Type="http://schemas.openxmlformats.org/officeDocument/2006/relationships/image" Target="../media/image62.svg"/><Relationship Id="rId25" Type="http://schemas.openxmlformats.org/officeDocument/2006/relationships/image" Target="../media/image12.png"/><Relationship Id="rId2" Type="http://schemas.openxmlformats.org/officeDocument/2006/relationships/notesSlide" Target="../notesSlides/notesSlide10.xml"/><Relationship Id="rId16" Type="http://schemas.openxmlformats.org/officeDocument/2006/relationships/image" Target="../media/image61.png"/><Relationship Id="rId20" Type="http://schemas.openxmlformats.org/officeDocument/2006/relationships/image" Target="../media/image65.png"/><Relationship Id="rId1" Type="http://schemas.openxmlformats.org/officeDocument/2006/relationships/slideLayout" Target="../slideLayouts/slideLayout5.xml"/><Relationship Id="rId6" Type="http://schemas.openxmlformats.org/officeDocument/2006/relationships/image" Target="../media/image51.png"/><Relationship Id="rId11" Type="http://schemas.openxmlformats.org/officeDocument/2006/relationships/image" Target="../media/image56.svg"/><Relationship Id="rId24" Type="http://schemas.openxmlformats.org/officeDocument/2006/relationships/image" Target="../media/image69.svg"/><Relationship Id="rId5" Type="http://schemas.openxmlformats.org/officeDocument/2006/relationships/image" Target="../media/image50.svg"/><Relationship Id="rId15" Type="http://schemas.openxmlformats.org/officeDocument/2006/relationships/image" Target="../media/image60.svg"/><Relationship Id="rId23" Type="http://schemas.openxmlformats.org/officeDocument/2006/relationships/image" Target="../media/image68.svg"/><Relationship Id="rId10" Type="http://schemas.openxmlformats.org/officeDocument/2006/relationships/image" Target="../media/image55.png"/><Relationship Id="rId19" Type="http://schemas.openxmlformats.org/officeDocument/2006/relationships/image" Target="../media/image64.svg"/><Relationship Id="rId4" Type="http://schemas.openxmlformats.org/officeDocument/2006/relationships/image" Target="../media/image49.png"/><Relationship Id="rId9" Type="http://schemas.openxmlformats.org/officeDocument/2006/relationships/image" Target="../media/image54.svg"/><Relationship Id="rId14" Type="http://schemas.openxmlformats.org/officeDocument/2006/relationships/image" Target="../media/image59.png"/><Relationship Id="rId22" Type="http://schemas.openxmlformats.org/officeDocument/2006/relationships/image" Target="../media/image67.png"/></Relationships>
</file>

<file path=ppt/slides/_rels/slide12.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3.jpe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72.png"/><Relationship Id="rId5" Type="http://schemas.openxmlformats.org/officeDocument/2006/relationships/image" Target="../media/image34.jpeg"/><Relationship Id="rId4" Type="http://schemas.openxmlformats.org/officeDocument/2006/relationships/image" Target="../media/image71.png"/></Relationships>
</file>

<file path=ppt/slides/_rels/slide13.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76.png"/><Relationship Id="rId5" Type="http://schemas.openxmlformats.org/officeDocument/2006/relationships/image" Target="../media/image34.jpeg"/><Relationship Id="rId4" Type="http://schemas.openxmlformats.org/officeDocument/2006/relationships/image" Target="../media/image75.png"/></Relationships>
</file>

<file path=ppt/slides/_rels/slide1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2.png"/><Relationship Id="rId1" Type="http://schemas.openxmlformats.org/officeDocument/2006/relationships/slideLayout" Target="../slideLayouts/slideLayout15.xml"/><Relationship Id="rId4" Type="http://schemas.openxmlformats.org/officeDocument/2006/relationships/image" Target="../media/image79.png"/></Relationships>
</file>

<file path=ppt/slides/_rels/slide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34.jpeg"/><Relationship Id="rId5" Type="http://schemas.openxmlformats.org/officeDocument/2006/relationships/image" Target="../media/image83.png"/><Relationship Id="rId4" Type="http://schemas.openxmlformats.org/officeDocument/2006/relationships/image" Target="../media/image82.jpeg"/></Relationships>
</file>

<file path=ppt/slides/_rels/slide1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88.jpeg"/><Relationship Id="rId5" Type="http://schemas.openxmlformats.org/officeDocument/2006/relationships/image" Target="../media/image87.png"/><Relationship Id="rId4" Type="http://schemas.openxmlformats.org/officeDocument/2006/relationships/image" Target="../media/image86.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emf"/></Relationships>
</file>

<file path=ppt/slides/_rels/slide20.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jpeg"/></Relationships>
</file>

<file path=ppt/slides/_rels/slide21.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png"/></Relationships>
</file>

<file path=ppt/slides/_rels/slide2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image" Target="../media/image34.jpeg"/><Relationship Id="rId4" Type="http://schemas.openxmlformats.org/officeDocument/2006/relationships/image" Target="../media/image98.png"/></Relationships>
</file>

<file path=ppt/slides/_rels/slide2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101.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2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105.JPEG"/><Relationship Id="rId7" Type="http://schemas.openxmlformats.org/officeDocument/2006/relationships/image" Target="../media/image109.pn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image" Target="../media/image108.jpeg"/><Relationship Id="rId5" Type="http://schemas.openxmlformats.org/officeDocument/2006/relationships/image" Target="../media/image107.png"/><Relationship Id="rId4" Type="http://schemas.openxmlformats.org/officeDocument/2006/relationships/image" Target="../media/image106.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5.png"/><Relationship Id="rId7"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6.png"/><Relationship Id="rId9"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hyperlink" Target="mailto:GroupPay@ashrae.org" TargetMode="External"/><Relationship Id="rId5" Type="http://schemas.openxmlformats.org/officeDocument/2006/relationships/image" Target="../media/image42.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 Id="rId5" Type="http://schemas.openxmlformats.org/officeDocument/2006/relationships/image" Target="../media/image34.jpe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05BBB82-9A29-EB60-7E68-BCB3C4122ED1}"/>
              </a:ext>
            </a:extLst>
          </p:cNvPr>
          <p:cNvSpPr txBox="1"/>
          <p:nvPr/>
        </p:nvSpPr>
        <p:spPr>
          <a:xfrm>
            <a:off x="1317659" y="2902795"/>
            <a:ext cx="4284171" cy="1938992"/>
          </a:xfrm>
          <a:prstGeom prst="rect">
            <a:avLst/>
          </a:prstGeom>
          <a:noFill/>
        </p:spPr>
        <p:txBody>
          <a:bodyPr wrap="square" rtlCol="0">
            <a:spAutoFit/>
          </a:bodyPr>
          <a:lstStyle/>
          <a:p>
            <a:pPr algn="ctr"/>
            <a:r>
              <a:rPr lang="en-US" sz="6000" b="1" dirty="0">
                <a:solidFill>
                  <a:schemeClr val="bg1">
                    <a:lumMod val="95000"/>
                  </a:schemeClr>
                </a:solidFill>
                <a:latin typeface="Arial" panose="020B0604020202020204" pitchFamily="34" charset="0"/>
                <a:cs typeface="Arial" panose="020B0604020202020204" pitchFamily="34" charset="0"/>
              </a:rPr>
              <a:t>THIS IS </a:t>
            </a:r>
          </a:p>
          <a:p>
            <a:pPr algn="ctr"/>
            <a:r>
              <a:rPr lang="en-US" sz="6000" b="1" dirty="0">
                <a:solidFill>
                  <a:schemeClr val="bg1">
                    <a:lumMod val="95000"/>
                  </a:schemeClr>
                </a:solidFill>
                <a:latin typeface="Arial" panose="020B0604020202020204" pitchFamily="34" charset="0"/>
                <a:cs typeface="Arial" panose="020B0604020202020204" pitchFamily="34" charset="0"/>
              </a:rPr>
              <a:t>ASHRAE</a:t>
            </a:r>
          </a:p>
        </p:txBody>
      </p:sp>
      <p:pic>
        <p:nvPicPr>
          <p:cNvPr id="6" name="Picture 5" descr="A white text on a black background&#10;&#10;Description automatically generated">
            <a:extLst>
              <a:ext uri="{FF2B5EF4-FFF2-40B4-BE49-F238E27FC236}">
                <a16:creationId xmlns:a16="http://schemas.microsoft.com/office/drawing/2014/main" id="{BD7AAB05-2D8C-DAE1-DB9C-430E78C11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5650" y="417478"/>
            <a:ext cx="2375698" cy="1644715"/>
          </a:xfrm>
          <a:prstGeom prst="rect">
            <a:avLst/>
          </a:prstGeom>
        </p:spPr>
      </p:pic>
      <p:sp>
        <p:nvSpPr>
          <p:cNvPr id="7" name="TextBox 6">
            <a:extLst>
              <a:ext uri="{FF2B5EF4-FFF2-40B4-BE49-F238E27FC236}">
                <a16:creationId xmlns:a16="http://schemas.microsoft.com/office/drawing/2014/main" id="{048092CA-9006-E2DA-AB46-3BA163D8561D}"/>
              </a:ext>
            </a:extLst>
          </p:cNvPr>
          <p:cNvSpPr txBox="1"/>
          <p:nvPr/>
        </p:nvSpPr>
        <p:spPr>
          <a:xfrm>
            <a:off x="2455056" y="5564629"/>
            <a:ext cx="1906291" cy="523220"/>
          </a:xfrm>
          <a:prstGeom prst="rect">
            <a:avLst/>
          </a:prstGeom>
          <a:noFill/>
        </p:spPr>
        <p:txBody>
          <a:bodyPr wrap="none" rtlCol="0">
            <a:spAutoFit/>
          </a:bodyPr>
          <a:lstStyle/>
          <a:p>
            <a:r>
              <a:rPr lang="en-US" sz="2800" dirty="0" err="1">
                <a:solidFill>
                  <a:schemeClr val="bg1"/>
                </a:solidFill>
                <a:latin typeface="Arial" panose="020B0604020202020204" pitchFamily="34" charset="0"/>
                <a:cs typeface="Arial" panose="020B0604020202020204" pitchFamily="34" charset="0"/>
              </a:rPr>
              <a:t>ashrae.org</a:t>
            </a:r>
            <a:endParaRPr lang="en-US" sz="2800" dirty="0">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EE8E542-E511-AFCE-9F5E-9826262DA6DD}"/>
              </a:ext>
            </a:extLst>
          </p:cNvPr>
          <p:cNvSpPr txBox="1"/>
          <p:nvPr/>
        </p:nvSpPr>
        <p:spPr>
          <a:xfrm>
            <a:off x="1958950" y="4841787"/>
            <a:ext cx="3001591" cy="400110"/>
          </a:xfrm>
          <a:prstGeom prst="rect">
            <a:avLst/>
          </a:prstGeom>
          <a:noFill/>
        </p:spPr>
        <p:txBody>
          <a:bodyPr wrap="none" rtlCol="0">
            <a:spAutoFit/>
          </a:bodyPr>
          <a:lstStyle/>
          <a:p>
            <a:r>
              <a:rPr lang="en-US" sz="2000" b="1" dirty="0">
                <a:solidFill>
                  <a:srgbClr val="92D050"/>
                </a:solidFill>
                <a:latin typeface="Arial" panose="020B0604020202020204" pitchFamily="34" charset="0"/>
                <a:cs typeface="Arial" panose="020B0604020202020204" pitchFamily="34" charset="0"/>
              </a:rPr>
              <a:t>Society Year 2024-2025</a:t>
            </a:r>
          </a:p>
        </p:txBody>
      </p:sp>
      <p:sp>
        <p:nvSpPr>
          <p:cNvPr id="3" name="TextBox 2">
            <a:extLst>
              <a:ext uri="{FF2B5EF4-FFF2-40B4-BE49-F238E27FC236}">
                <a16:creationId xmlns:a16="http://schemas.microsoft.com/office/drawing/2014/main" id="{444DBF8B-5EC9-99FB-EA08-D4D0FE125D88}"/>
              </a:ext>
            </a:extLst>
          </p:cNvPr>
          <p:cNvSpPr txBox="1"/>
          <p:nvPr/>
        </p:nvSpPr>
        <p:spPr>
          <a:xfrm>
            <a:off x="11047468" y="6512879"/>
            <a:ext cx="1045479" cy="276999"/>
          </a:xfrm>
          <a:prstGeom prst="rect">
            <a:avLst/>
          </a:prstGeom>
          <a:noFill/>
        </p:spPr>
        <p:txBody>
          <a:bodyPr wrap="none" rtlCol="0">
            <a:spAutoFit/>
          </a:bodyPr>
          <a:lstStyle/>
          <a:p>
            <a:r>
              <a:rPr lang="en-US" sz="1200" i="1" dirty="0">
                <a:solidFill>
                  <a:srgbClr val="92D050"/>
                </a:solidFill>
                <a:latin typeface="Arial" panose="020B0604020202020204" pitchFamily="34" charset="0"/>
                <a:cs typeface="Arial" panose="020B0604020202020204" pitchFamily="34" charset="0"/>
              </a:rPr>
              <a:t>August 2024</a:t>
            </a:r>
          </a:p>
        </p:txBody>
      </p:sp>
      <p:sp>
        <p:nvSpPr>
          <p:cNvPr id="4" name="TextBox 3">
            <a:extLst>
              <a:ext uri="{FF2B5EF4-FFF2-40B4-BE49-F238E27FC236}">
                <a16:creationId xmlns:a16="http://schemas.microsoft.com/office/drawing/2014/main" id="{E5D8C789-F31B-D73A-C74A-4BFF85245C23}"/>
              </a:ext>
            </a:extLst>
          </p:cNvPr>
          <p:cNvSpPr txBox="1"/>
          <p:nvPr/>
        </p:nvSpPr>
        <p:spPr>
          <a:xfrm>
            <a:off x="1958950" y="2287675"/>
            <a:ext cx="2882520" cy="584775"/>
          </a:xfrm>
          <a:prstGeom prst="rect">
            <a:avLst/>
          </a:prstGeom>
          <a:noFill/>
        </p:spPr>
        <p:txBody>
          <a:bodyPr wrap="none" rtlCol="0">
            <a:spAutoFit/>
          </a:bodyPr>
          <a:lstStyle/>
          <a:p>
            <a:r>
              <a:rPr lang="en-US" sz="1600" b="1" dirty="0">
                <a:solidFill>
                  <a:schemeClr val="bg1"/>
                </a:solidFill>
                <a:latin typeface="Oxygen" panose="02000503000000000000" pitchFamily="2" charset="0"/>
                <a:cs typeface="Arial" panose="020B0604020202020204" pitchFamily="34" charset="0"/>
              </a:rPr>
              <a:t>Shaping Tomorrow’s Global</a:t>
            </a:r>
            <a:br>
              <a:rPr lang="en-US" sz="1600" b="1" dirty="0">
                <a:solidFill>
                  <a:schemeClr val="bg1"/>
                </a:solidFill>
                <a:latin typeface="Oxygen" panose="02000503000000000000" pitchFamily="2" charset="0"/>
                <a:cs typeface="Arial" panose="020B0604020202020204" pitchFamily="34" charset="0"/>
              </a:rPr>
            </a:br>
            <a:r>
              <a:rPr lang="en-US" sz="1600" b="1" dirty="0">
                <a:solidFill>
                  <a:schemeClr val="bg1"/>
                </a:solidFill>
                <a:latin typeface="Oxygen" panose="02000503000000000000" pitchFamily="2" charset="0"/>
                <a:cs typeface="Arial" panose="020B0604020202020204" pitchFamily="34" charset="0"/>
              </a:rPr>
              <a:t>Built Environment Today</a:t>
            </a:r>
          </a:p>
        </p:txBody>
      </p:sp>
    </p:spTree>
    <p:extLst>
      <p:ext uri="{BB962C8B-B14F-4D97-AF65-F5344CB8AC3E}">
        <p14:creationId xmlns:p14="http://schemas.microsoft.com/office/powerpoint/2010/main" val="516889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idx="4294967295"/>
          </p:nvPr>
        </p:nvSpPr>
        <p:spPr>
          <a:xfrm>
            <a:off x="675486" y="397394"/>
            <a:ext cx="11427373" cy="787939"/>
          </a:xfrm>
        </p:spPr>
        <p:txBody>
          <a:bodyPr>
            <a:noAutofit/>
          </a:bodyPr>
          <a:lstStyle/>
          <a:p>
            <a:pPr algn="l" eaLnBrk="1" hangingPunct="1"/>
            <a:r>
              <a:rPr lang="en-US" altLang="en-US" sz="3600" b="1" dirty="0">
                <a:solidFill>
                  <a:srgbClr val="00549B"/>
                </a:solidFill>
                <a:latin typeface="Oxygen" panose="02000503000000000000" pitchFamily="2" charset="0"/>
                <a:cs typeface="Arial Narrow" panose="020B0604020202020204" pitchFamily="34" charset="0"/>
              </a:rPr>
              <a:t>Empowering </a:t>
            </a:r>
            <a:r>
              <a:rPr lang="en-US" altLang="en-US" sz="3600" dirty="0">
                <a:solidFill>
                  <a:srgbClr val="00549B"/>
                </a:solidFill>
                <a:latin typeface="Oxygen" panose="02000503000000000000" pitchFamily="2" charset="0"/>
                <a:cs typeface="Arial Narrow" panose="020B0604020202020204" pitchFamily="34" charset="0"/>
              </a:rPr>
              <a:t>the Future</a:t>
            </a:r>
            <a:br>
              <a:rPr lang="en-US" altLang="en-US" sz="3600" b="1" dirty="0">
                <a:solidFill>
                  <a:srgbClr val="00549B"/>
                </a:solidFill>
                <a:latin typeface="Oxygen" panose="02000503000000000000" pitchFamily="2" charset="0"/>
                <a:cs typeface="Arial Narrow" panose="020B0604020202020204" pitchFamily="34" charset="0"/>
              </a:rPr>
            </a:br>
            <a:endParaRPr lang="en-US" altLang="en-US" sz="3600" b="1" dirty="0">
              <a:solidFill>
                <a:srgbClr val="00549B"/>
              </a:solidFill>
              <a:latin typeface="Oxygen" panose="02000503000000000000" pitchFamily="2" charset="0"/>
              <a:cs typeface="Arial Narrow" panose="020B0604020202020204" pitchFamily="34" charset="0"/>
            </a:endParaRPr>
          </a:p>
        </p:txBody>
      </p:sp>
      <p:sp>
        <p:nvSpPr>
          <p:cNvPr id="5" name="TextBox 4"/>
          <p:cNvSpPr txBox="1"/>
          <p:nvPr/>
        </p:nvSpPr>
        <p:spPr>
          <a:xfrm>
            <a:off x="948596" y="6337555"/>
            <a:ext cx="4079798" cy="461665"/>
          </a:xfrm>
          <a:prstGeom prst="rect">
            <a:avLst/>
          </a:prstGeom>
          <a:noFill/>
        </p:spPr>
        <p:txBody>
          <a:bodyPr wrap="square" rtlCol="0">
            <a:spAutoFit/>
          </a:bodyPr>
          <a:lstStyle/>
          <a:p>
            <a:pPr algn="ctr"/>
            <a:r>
              <a:rPr lang="en-US" sz="2400" b="1" dirty="0">
                <a:solidFill>
                  <a:srgbClr val="00B0F0"/>
                </a:solidFill>
                <a:latin typeface="Oxygen" panose="02000503000000000000" pitchFamily="2" charset="0"/>
                <a:cs typeface="Arial Narrow" panose="020B0604020202020204" pitchFamily="34" charset="0"/>
              </a:rPr>
              <a:t>ashrae.org/yea</a:t>
            </a:r>
          </a:p>
        </p:txBody>
      </p:sp>
      <p:sp>
        <p:nvSpPr>
          <p:cNvPr id="6" name="Rectangle 5">
            <a:extLst>
              <a:ext uri="{FF2B5EF4-FFF2-40B4-BE49-F238E27FC236}">
                <a16:creationId xmlns:a16="http://schemas.microsoft.com/office/drawing/2014/main" id="{991A287E-E07A-4364-91FC-73A61668457A}"/>
              </a:ext>
            </a:extLst>
          </p:cNvPr>
          <p:cNvSpPr/>
          <p:nvPr/>
        </p:nvSpPr>
        <p:spPr>
          <a:xfrm>
            <a:off x="717442" y="1042947"/>
            <a:ext cx="5828903" cy="830997"/>
          </a:xfrm>
          <a:prstGeom prst="rect">
            <a:avLst/>
          </a:prstGeom>
        </p:spPr>
        <p:txBody>
          <a:bodyPr wrap="square">
            <a:spAutoFit/>
          </a:bodyPr>
          <a:lstStyle/>
          <a:p>
            <a:r>
              <a:rPr lang="en-US" sz="1600" dirty="0">
                <a:latin typeface="Oxygen" panose="02000503000000000000" pitchFamily="2" charset="0"/>
                <a:cs typeface="Arial Narrow" panose="020B0604020202020204" pitchFamily="34" charset="0"/>
              </a:rPr>
              <a:t>The </a:t>
            </a:r>
            <a:r>
              <a:rPr lang="en-US" sz="1600" b="1" dirty="0">
                <a:solidFill>
                  <a:srgbClr val="00549B"/>
                </a:solidFill>
                <a:latin typeface="Oxygen" panose="02000503000000000000" pitchFamily="2" charset="0"/>
                <a:cs typeface="Arial Narrow" panose="020B0604020202020204" pitchFamily="34" charset="0"/>
              </a:rPr>
              <a:t>Young Engineers in ASHRAE (YEA) </a:t>
            </a:r>
            <a:r>
              <a:rPr lang="en-US" sz="1600" dirty="0">
                <a:latin typeface="Oxygen" panose="02000503000000000000" pitchFamily="2" charset="0"/>
                <a:cs typeface="Arial Narrow" panose="020B0604020202020204" pitchFamily="34" charset="0"/>
              </a:rPr>
              <a:t>committee focuses on offering relevant programs and services to  young professional ASHRAE members  (35 years old and younger). </a:t>
            </a:r>
          </a:p>
        </p:txBody>
      </p:sp>
      <p:sp>
        <p:nvSpPr>
          <p:cNvPr id="3" name="TextBox 2">
            <a:extLst>
              <a:ext uri="{FF2B5EF4-FFF2-40B4-BE49-F238E27FC236}">
                <a16:creationId xmlns:a16="http://schemas.microsoft.com/office/drawing/2014/main" id="{FFDE1E7A-D006-4072-BBD3-D4936BA5DC7A}"/>
              </a:ext>
            </a:extLst>
          </p:cNvPr>
          <p:cNvSpPr txBox="1"/>
          <p:nvPr/>
        </p:nvSpPr>
        <p:spPr>
          <a:xfrm>
            <a:off x="6479776" y="950614"/>
            <a:ext cx="5514559" cy="923330"/>
          </a:xfrm>
          <a:prstGeom prst="rect">
            <a:avLst/>
          </a:prstGeom>
          <a:noFill/>
          <a:effectLst>
            <a:outerShdw blurRad="63500" sx="102000" sy="102000" algn="ctr" rotWithShape="0">
              <a:prstClr val="black">
                <a:alpha val="40000"/>
              </a:prstClr>
            </a:outerShdw>
          </a:effectLst>
        </p:spPr>
        <p:txBody>
          <a:bodyPr wrap="square" lIns="182880" tIns="91440" rIns="182880" bIns="91440" rtlCol="0">
            <a:spAutoFit/>
          </a:bodyPr>
          <a:lstStyle/>
          <a:p>
            <a:r>
              <a:rPr lang="en-US" sz="1600" dirty="0">
                <a:latin typeface="Oxygen" panose="02000503000000000000" pitchFamily="2" charset="0"/>
                <a:cs typeface="Arial Narrow" panose="020B0604020202020204" pitchFamily="34" charset="0"/>
              </a:rPr>
              <a:t>ASHRAE has a robust </a:t>
            </a:r>
            <a:r>
              <a:rPr lang="en-US" sz="1600" b="1" dirty="0">
                <a:solidFill>
                  <a:srgbClr val="00549B"/>
                </a:solidFill>
                <a:latin typeface="Oxygen" panose="02000503000000000000" pitchFamily="2" charset="0"/>
                <a:cs typeface="Arial Narrow" panose="020B0604020202020204" pitchFamily="34" charset="0"/>
              </a:rPr>
              <a:t>Student Program </a:t>
            </a:r>
            <a:r>
              <a:rPr lang="en-US" sz="1600" dirty="0">
                <a:latin typeface="Oxygen" panose="02000503000000000000" pitchFamily="2" charset="0"/>
                <a:cs typeface="Arial Narrow" panose="020B0604020202020204" pitchFamily="34" charset="0"/>
              </a:rPr>
              <a:t>catering to the needs of students at every age. Resources for student members include:</a:t>
            </a:r>
          </a:p>
        </p:txBody>
      </p:sp>
      <p:sp>
        <p:nvSpPr>
          <p:cNvPr id="8" name="TextBox 7">
            <a:extLst>
              <a:ext uri="{FF2B5EF4-FFF2-40B4-BE49-F238E27FC236}">
                <a16:creationId xmlns:a16="http://schemas.microsoft.com/office/drawing/2014/main" id="{32F593EC-AFFA-47AD-B5C9-FC4B33C212A7}"/>
              </a:ext>
            </a:extLst>
          </p:cNvPr>
          <p:cNvSpPr txBox="1"/>
          <p:nvPr/>
        </p:nvSpPr>
        <p:spPr>
          <a:xfrm>
            <a:off x="7078535" y="6337918"/>
            <a:ext cx="3537284" cy="461665"/>
          </a:xfrm>
          <a:prstGeom prst="rect">
            <a:avLst/>
          </a:prstGeom>
          <a:noFill/>
        </p:spPr>
        <p:txBody>
          <a:bodyPr wrap="square" rtlCol="0">
            <a:spAutoFit/>
          </a:bodyPr>
          <a:lstStyle/>
          <a:p>
            <a:pPr algn="ctr"/>
            <a:r>
              <a:rPr lang="en-US" sz="2400" b="1" dirty="0">
                <a:solidFill>
                  <a:srgbClr val="00B0F0"/>
                </a:solidFill>
                <a:latin typeface="Oxygen" panose="02000503000000000000" pitchFamily="2" charset="0"/>
                <a:cs typeface="Arial Narrow" panose="020B0604020202020204" pitchFamily="34" charset="0"/>
              </a:rPr>
              <a:t>ashrae.org/students</a:t>
            </a:r>
          </a:p>
        </p:txBody>
      </p:sp>
      <p:pic>
        <p:nvPicPr>
          <p:cNvPr id="7" name="Picture 6" descr="A white text on a black background&#10;&#10;Description automatically generated">
            <a:extLst>
              <a:ext uri="{FF2B5EF4-FFF2-40B4-BE49-F238E27FC236}">
                <a16:creationId xmlns:a16="http://schemas.microsoft.com/office/drawing/2014/main" id="{5DD45F36-519C-09DB-AF98-DF0C0B6A1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0271" y="6062560"/>
            <a:ext cx="1064064" cy="736660"/>
          </a:xfrm>
          <a:prstGeom prst="rect">
            <a:avLst/>
          </a:prstGeom>
        </p:spPr>
      </p:pic>
      <p:pic>
        <p:nvPicPr>
          <p:cNvPr id="10" name="Picture 9" descr="A group of people standing together&#10;&#10;Description automatically generated">
            <a:extLst>
              <a:ext uri="{FF2B5EF4-FFF2-40B4-BE49-F238E27FC236}">
                <a16:creationId xmlns:a16="http://schemas.microsoft.com/office/drawing/2014/main" id="{D2E761F7-493C-07EF-C2D3-8A0140E4C9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4281" y="3813058"/>
            <a:ext cx="3537284" cy="2358432"/>
          </a:xfrm>
          <a:prstGeom prst="rect">
            <a:avLst/>
          </a:prstGeom>
          <a:effectLst>
            <a:outerShdw blurRad="63500" sx="102000" sy="102000" algn="ctr" rotWithShape="0">
              <a:prstClr val="black">
                <a:alpha val="40000"/>
              </a:prstClr>
            </a:outerShdw>
          </a:effectLst>
        </p:spPr>
      </p:pic>
      <p:sp>
        <p:nvSpPr>
          <p:cNvPr id="2" name="Rectangle 1">
            <a:extLst>
              <a:ext uri="{FF2B5EF4-FFF2-40B4-BE49-F238E27FC236}">
                <a16:creationId xmlns:a16="http://schemas.microsoft.com/office/drawing/2014/main" id="{A5AC9AA2-32DA-5EF7-2685-5530105DE5B4}"/>
              </a:ext>
            </a:extLst>
          </p:cNvPr>
          <p:cNvSpPr/>
          <p:nvPr/>
        </p:nvSpPr>
        <p:spPr>
          <a:xfrm>
            <a:off x="783507" y="1966277"/>
            <a:ext cx="5106583" cy="1938992"/>
          </a:xfrm>
          <a:prstGeom prst="rect">
            <a:avLst/>
          </a:prstGeom>
        </p:spPr>
        <p:txBody>
          <a:bodyPr wrap="square">
            <a:spAutoFit/>
          </a:bodyPr>
          <a:lstStyle/>
          <a:p>
            <a:pPr marL="285750" indent="-285750">
              <a:lnSpc>
                <a:spcPct val="150000"/>
              </a:lnSpc>
              <a:buFont typeface="Arial" panose="020B0604020202020204" pitchFamily="34" charset="0"/>
              <a:buChar char="•"/>
            </a:pPr>
            <a:r>
              <a:rPr lang="en-US" sz="1600" dirty="0">
                <a:latin typeface="Oxygen" panose="02000503000000000000" pitchFamily="2" charset="0"/>
                <a:cs typeface="Arial Narrow" panose="020B0604020202020204" pitchFamily="34" charset="0"/>
              </a:rPr>
              <a:t>YEA Leadership Weekends</a:t>
            </a:r>
          </a:p>
          <a:p>
            <a:pPr marL="285750" indent="-285750">
              <a:lnSpc>
                <a:spcPct val="150000"/>
              </a:lnSpc>
              <a:buFont typeface="Arial" panose="020B0604020202020204" pitchFamily="34" charset="0"/>
              <a:buChar char="•"/>
            </a:pPr>
            <a:r>
              <a:rPr lang="en-US" sz="1600" dirty="0">
                <a:latin typeface="Oxygen" panose="02000503000000000000" pitchFamily="2" charset="0"/>
                <a:cs typeface="Arial Narrow" panose="020B0604020202020204" pitchFamily="34" charset="0"/>
              </a:rPr>
              <a:t>Leadership U</a:t>
            </a:r>
          </a:p>
          <a:p>
            <a:pPr marL="285750" indent="-285750">
              <a:lnSpc>
                <a:spcPct val="150000"/>
              </a:lnSpc>
              <a:buFont typeface="Arial" panose="020B0604020202020204" pitchFamily="34" charset="0"/>
              <a:buChar char="•"/>
            </a:pPr>
            <a:r>
              <a:rPr lang="en-US" sz="1600" dirty="0">
                <a:latin typeface="Oxygen" panose="02000503000000000000" pitchFamily="2" charset="0"/>
                <a:cs typeface="Arial Narrow" panose="020B0604020202020204" pitchFamily="34" charset="0"/>
              </a:rPr>
              <a:t>YEA Decarbonization Challenge</a:t>
            </a:r>
          </a:p>
          <a:p>
            <a:pPr marL="285750" indent="-285750">
              <a:lnSpc>
                <a:spcPct val="150000"/>
              </a:lnSpc>
              <a:buFont typeface="Arial" panose="020B0604020202020204" pitchFamily="34" charset="0"/>
              <a:buChar char="•"/>
            </a:pPr>
            <a:r>
              <a:rPr lang="en-US" sz="1600" dirty="0">
                <a:latin typeface="Oxygen" panose="02000503000000000000" pitchFamily="2" charset="0"/>
                <a:cs typeface="Arial Narrow" panose="020B0604020202020204" pitchFamily="34" charset="0"/>
              </a:rPr>
              <a:t>YEA HVAC Design Essential Scholarships </a:t>
            </a:r>
          </a:p>
          <a:p>
            <a:endParaRPr lang="en-US" sz="2400" b="1" dirty="0">
              <a:solidFill>
                <a:srgbClr val="00549B"/>
              </a:solidFill>
              <a:latin typeface="Oxygen" panose="02000503000000000000" pitchFamily="2" charset="0"/>
              <a:cs typeface="Arial Narrow" panose="020B0604020202020204" pitchFamily="34" charset="0"/>
            </a:endParaRPr>
          </a:p>
        </p:txBody>
      </p:sp>
      <p:sp>
        <p:nvSpPr>
          <p:cNvPr id="9" name="TextBox 8">
            <a:extLst>
              <a:ext uri="{FF2B5EF4-FFF2-40B4-BE49-F238E27FC236}">
                <a16:creationId xmlns:a16="http://schemas.microsoft.com/office/drawing/2014/main" id="{49F2CDC8-7115-18CB-F053-7CF9EF92449E}"/>
              </a:ext>
            </a:extLst>
          </p:cNvPr>
          <p:cNvSpPr txBox="1"/>
          <p:nvPr/>
        </p:nvSpPr>
        <p:spPr>
          <a:xfrm>
            <a:off x="8847177" y="2318419"/>
            <a:ext cx="3237749" cy="1815882"/>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Oxygen" panose="02000503000000000000" pitchFamily="2" charset="0"/>
                <a:cs typeface="Arial Narrow" panose="020B0604020202020204" pitchFamily="34" charset="0"/>
              </a:rPr>
              <a:t>Scholarships &amp; Grants</a:t>
            </a:r>
          </a:p>
          <a:p>
            <a:pPr marL="285750" indent="-285750">
              <a:buFont typeface="Arial" panose="020B0604020202020204" pitchFamily="34" charset="0"/>
              <a:buChar char="•"/>
            </a:pPr>
            <a:r>
              <a:rPr lang="en-US" sz="1600" dirty="0">
                <a:latin typeface="Oxygen" panose="02000503000000000000" pitchFamily="2" charset="0"/>
                <a:cs typeface="Arial Narrow" panose="020B0604020202020204" pitchFamily="34" charset="0"/>
              </a:rPr>
              <a:t>Awards and Competitions</a:t>
            </a:r>
          </a:p>
          <a:p>
            <a:pPr marL="285750" indent="-285750">
              <a:buFont typeface="Arial" panose="020B0604020202020204" pitchFamily="34" charset="0"/>
              <a:buChar char="•"/>
            </a:pPr>
            <a:r>
              <a:rPr lang="en-US" sz="1600" dirty="0">
                <a:latin typeface="Oxygen" panose="02000503000000000000" pitchFamily="2" charset="0"/>
                <a:cs typeface="Arial Narrow" panose="020B0604020202020204" pitchFamily="34" charset="0"/>
              </a:rPr>
              <a:t>Student Branches </a:t>
            </a:r>
          </a:p>
          <a:p>
            <a:pPr marL="285750" indent="-285750">
              <a:buFont typeface="Arial" panose="020B0604020202020204" pitchFamily="34" charset="0"/>
              <a:buChar char="•"/>
            </a:pPr>
            <a:r>
              <a:rPr lang="en-US" sz="1600" dirty="0">
                <a:latin typeface="Oxygen" panose="02000503000000000000" pitchFamily="2" charset="0"/>
                <a:cs typeface="Arial Narrow" panose="020B0604020202020204" pitchFamily="34" charset="0"/>
              </a:rPr>
              <a:t>Student Store</a:t>
            </a:r>
          </a:p>
          <a:p>
            <a:endParaRPr lang="en-US" sz="1600" dirty="0">
              <a:latin typeface="Oxygen" panose="02000503000000000000" pitchFamily="2" charset="0"/>
              <a:cs typeface="Arial Narrow" panose="020B0604020202020204" pitchFamily="34" charset="0"/>
            </a:endParaRPr>
          </a:p>
          <a:p>
            <a:r>
              <a:rPr lang="en-US" sz="1600" dirty="0">
                <a:latin typeface="Oxygen" panose="02000503000000000000" pitchFamily="2" charset="0"/>
                <a:cs typeface="Arial Narrow" panose="020B0604020202020204" pitchFamily="34" charset="0"/>
              </a:rPr>
              <a:t>ASHRAE also offers resources for K-12 volunteers and educators</a:t>
            </a:r>
            <a:endParaRPr lang="en-US" sz="1600" dirty="0"/>
          </a:p>
        </p:txBody>
      </p:sp>
      <p:pic>
        <p:nvPicPr>
          <p:cNvPr id="14" name="Picture 13">
            <a:extLst>
              <a:ext uri="{FF2B5EF4-FFF2-40B4-BE49-F238E27FC236}">
                <a16:creationId xmlns:a16="http://schemas.microsoft.com/office/drawing/2014/main" id="{1801AD89-5B03-C509-AF19-BC9B68FA6CFA}"/>
              </a:ext>
            </a:extLst>
          </p:cNvPr>
          <p:cNvPicPr>
            <a:picLocks noChangeAspect="1"/>
          </p:cNvPicPr>
          <p:nvPr/>
        </p:nvPicPr>
        <p:blipFill>
          <a:blip r:embed="rId5"/>
          <a:stretch>
            <a:fillRect/>
          </a:stretch>
        </p:blipFill>
        <p:spPr>
          <a:xfrm>
            <a:off x="5960559" y="1969727"/>
            <a:ext cx="2816149" cy="4168833"/>
          </a:xfrm>
          <a:prstGeom prst="rect">
            <a:avLst/>
          </a:prstGeom>
          <a:effectLst>
            <a:outerShdw blurRad="63500" sx="102000" sy="102000" algn="ctr" rotWithShape="0">
              <a:prstClr val="black">
                <a:alpha val="40000"/>
              </a:prstClr>
            </a:outerShdw>
          </a:effectLst>
        </p:spPr>
      </p:pic>
      <p:pic>
        <p:nvPicPr>
          <p:cNvPr id="4" name="Picture 3" descr="A blue and white logo&#10;&#10;Description automatically generated with low confidence">
            <a:extLst>
              <a:ext uri="{FF2B5EF4-FFF2-40B4-BE49-F238E27FC236}">
                <a16:creationId xmlns:a16="http://schemas.microsoft.com/office/drawing/2014/main" id="{8D2D4844-ACED-8B10-D245-AF6E5A4FAA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21368" y="6010873"/>
            <a:ext cx="1063558" cy="788347"/>
          </a:xfrm>
          <a:prstGeom prst="rect">
            <a:avLst/>
          </a:prstGeom>
        </p:spPr>
      </p:pic>
    </p:spTree>
    <p:extLst>
      <p:ext uri="{BB962C8B-B14F-4D97-AF65-F5344CB8AC3E}">
        <p14:creationId xmlns:p14="http://schemas.microsoft.com/office/powerpoint/2010/main" val="483460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56488" y="59200"/>
            <a:ext cx="7916098" cy="12764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49B"/>
                </a:solidFill>
                <a:uLnTx/>
                <a:uFillTx/>
                <a:latin typeface="Oxygen" panose="02000503000000000000" pitchFamily="2" charset="0"/>
                <a:cs typeface="Arial Narrow" panose="020B0604020202020204" pitchFamily="34" charset="0"/>
              </a:rPr>
              <a:t>Connecting Minds at </a:t>
            </a:r>
            <a:br>
              <a:rPr kumimoji="0" lang="en-US" sz="3600" b="1" i="0" u="none" strike="noStrike" kern="1200" cap="none" spc="0" normalizeH="0" baseline="0" noProof="0" dirty="0">
                <a:ln>
                  <a:noFill/>
                </a:ln>
                <a:solidFill>
                  <a:srgbClr val="00549B"/>
                </a:solidFill>
                <a:uLnTx/>
                <a:uFillTx/>
                <a:latin typeface="Oxygen" panose="02000503000000000000" pitchFamily="2" charset="0"/>
                <a:cs typeface="Arial Narrow" panose="020B0604020202020204" pitchFamily="34" charset="0"/>
              </a:rPr>
            </a:br>
            <a:r>
              <a:rPr kumimoji="0" lang="en-US" sz="3600" i="0" u="none" strike="noStrike" kern="1200" cap="none" spc="0" normalizeH="0" baseline="0" noProof="0" dirty="0">
                <a:ln>
                  <a:noFill/>
                </a:ln>
                <a:solidFill>
                  <a:srgbClr val="00549B"/>
                </a:solidFill>
                <a:uLnTx/>
                <a:uFillTx/>
                <a:latin typeface="Oxygen" panose="02000503000000000000" pitchFamily="2" charset="0"/>
                <a:cs typeface="Arial Narrow" panose="020B0604020202020204" pitchFamily="34" charset="0"/>
              </a:rPr>
              <a:t>ASHRAE Conferences</a:t>
            </a:r>
          </a:p>
        </p:txBody>
      </p:sp>
      <p:sp>
        <p:nvSpPr>
          <p:cNvPr id="9" name="TextBox 8">
            <a:extLst>
              <a:ext uri="{FF2B5EF4-FFF2-40B4-BE49-F238E27FC236}">
                <a16:creationId xmlns:a16="http://schemas.microsoft.com/office/drawing/2014/main" id="{F9FF5905-F369-4332-B146-ABE3B1BD4787}"/>
              </a:ext>
            </a:extLst>
          </p:cNvPr>
          <p:cNvSpPr txBox="1"/>
          <p:nvPr/>
        </p:nvSpPr>
        <p:spPr>
          <a:xfrm>
            <a:off x="256488" y="5688815"/>
            <a:ext cx="811208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Oxygen" panose="02000503000000000000" pitchFamily="2" charset="0"/>
                <a:cs typeface="Arial Narrow" panose="020B0604020202020204" pitchFamily="34" charset="0"/>
              </a:rPr>
              <a:t>ashrae.org/conferences</a:t>
            </a:r>
          </a:p>
        </p:txBody>
      </p:sp>
      <p:sp>
        <p:nvSpPr>
          <p:cNvPr id="4" name="TextBox 3">
            <a:extLst>
              <a:ext uri="{FF2B5EF4-FFF2-40B4-BE49-F238E27FC236}">
                <a16:creationId xmlns:a16="http://schemas.microsoft.com/office/drawing/2014/main" id="{38AC0BF2-9209-4EF7-8728-0E27B598AF43}"/>
              </a:ext>
            </a:extLst>
          </p:cNvPr>
          <p:cNvSpPr txBox="1"/>
          <p:nvPr/>
        </p:nvSpPr>
        <p:spPr>
          <a:xfrm>
            <a:off x="256488" y="1302215"/>
            <a:ext cx="791609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49B"/>
                </a:solidFill>
                <a:effectLst/>
                <a:uLnTx/>
                <a:uFillTx/>
                <a:latin typeface="Oxygen" panose="02000503000000000000" pitchFamily="2" charset="0"/>
                <a:cs typeface="Arial Narrow" panose="020B0604020202020204" pitchFamily="34" charset="0"/>
              </a:rPr>
              <a:t>ASHRAE conferences </a:t>
            </a:r>
            <a:r>
              <a:rPr kumimoji="0" lang="en-US" sz="1400" b="0" i="0" u="none" strike="noStrike" kern="1200" cap="none" spc="0" normalizeH="0" baseline="0" noProof="0" dirty="0">
                <a:ln>
                  <a:noFill/>
                </a:ln>
                <a:solidFill>
                  <a:prstClr val="black"/>
                </a:solidFill>
                <a:effectLst/>
                <a:uLnTx/>
                <a:uFillTx/>
                <a:latin typeface="Oxygen" panose="02000503000000000000" pitchFamily="2" charset="0"/>
                <a:cs typeface="Arial Narrow" panose="020B0604020202020204" pitchFamily="34" charset="0"/>
              </a:rPr>
              <a:t>feature peer-reviewed papers and presentations with hands-on information. Attendees earn professional development hours (PDHs), keep up-to-date on the latest technologies, and network with colleagues.</a:t>
            </a:r>
          </a:p>
        </p:txBody>
      </p:sp>
      <p:pic>
        <p:nvPicPr>
          <p:cNvPr id="8" name="Picture 7" descr="A blue world map on a black background&#10;&#10;Description automatically generated">
            <a:extLst>
              <a:ext uri="{FF2B5EF4-FFF2-40B4-BE49-F238E27FC236}">
                <a16:creationId xmlns:a16="http://schemas.microsoft.com/office/drawing/2014/main" id="{2B561656-F3EC-B4CB-524D-7059A8B5CFB7}"/>
              </a:ext>
            </a:extLst>
          </p:cNvPr>
          <p:cNvPicPr/>
          <p:nvPr/>
        </p:nvPicPr>
        <p:blipFill>
          <a:blip r:embed="rId3" cstate="screen">
            <a:extLst>
              <a:ext uri="{28A0092B-C50C-407E-A947-70E740481C1C}">
                <a14:useLocalDpi xmlns:a14="http://schemas.microsoft.com/office/drawing/2010/main" val="0"/>
              </a:ext>
            </a:extLst>
          </a:blip>
          <a:stretch>
            <a:fillRect/>
          </a:stretch>
        </p:blipFill>
        <p:spPr>
          <a:xfrm>
            <a:off x="6966494" y="2587504"/>
            <a:ext cx="5951884" cy="3058790"/>
          </a:xfrm>
          <a:prstGeom prst="rect">
            <a:avLst/>
          </a:prstGeom>
        </p:spPr>
      </p:pic>
      <p:grpSp>
        <p:nvGrpSpPr>
          <p:cNvPr id="12" name="Group 11">
            <a:extLst>
              <a:ext uri="{FF2B5EF4-FFF2-40B4-BE49-F238E27FC236}">
                <a16:creationId xmlns:a16="http://schemas.microsoft.com/office/drawing/2014/main" id="{29FC3D83-358D-D431-5920-2ADCC9B35630}"/>
              </a:ext>
            </a:extLst>
          </p:cNvPr>
          <p:cNvGrpSpPr/>
          <p:nvPr/>
        </p:nvGrpSpPr>
        <p:grpSpPr>
          <a:xfrm>
            <a:off x="106885" y="2045158"/>
            <a:ext cx="9148987" cy="2917539"/>
            <a:chOff x="30893" y="2780345"/>
            <a:chExt cx="9148987" cy="2514505"/>
          </a:xfrm>
        </p:grpSpPr>
        <p:pic>
          <p:nvPicPr>
            <p:cNvPr id="16" name="Graphic 15" descr="Marker with solid fill">
              <a:extLst>
                <a:ext uri="{FF2B5EF4-FFF2-40B4-BE49-F238E27FC236}">
                  <a16:creationId xmlns:a16="http://schemas.microsoft.com/office/drawing/2014/main" id="{402EBD77-BEAF-E02D-76C6-68A89D0AA9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800" y="2780345"/>
              <a:ext cx="732076" cy="770020"/>
            </a:xfrm>
            <a:prstGeom prst="rect">
              <a:avLst/>
            </a:prstGeom>
          </p:spPr>
        </p:pic>
        <p:grpSp>
          <p:nvGrpSpPr>
            <p:cNvPr id="21" name="Group 20">
              <a:extLst>
                <a:ext uri="{FF2B5EF4-FFF2-40B4-BE49-F238E27FC236}">
                  <a16:creationId xmlns:a16="http://schemas.microsoft.com/office/drawing/2014/main" id="{39E1D152-AF36-8E7F-25BE-B6CE6DCEED02}"/>
                </a:ext>
              </a:extLst>
            </p:cNvPr>
            <p:cNvGrpSpPr/>
            <p:nvPr/>
          </p:nvGrpSpPr>
          <p:grpSpPr>
            <a:xfrm>
              <a:off x="30893" y="2824177"/>
              <a:ext cx="9148987" cy="2470673"/>
              <a:chOff x="30893" y="2824177"/>
              <a:chExt cx="9148987" cy="2470673"/>
            </a:xfrm>
          </p:grpSpPr>
          <p:grpSp>
            <p:nvGrpSpPr>
              <p:cNvPr id="23" name="Group 22">
                <a:extLst>
                  <a:ext uri="{FF2B5EF4-FFF2-40B4-BE49-F238E27FC236}">
                    <a16:creationId xmlns:a16="http://schemas.microsoft.com/office/drawing/2014/main" id="{A8C71D3D-E2CD-143B-55C0-719A0971167F}"/>
                  </a:ext>
                </a:extLst>
              </p:cNvPr>
              <p:cNvGrpSpPr/>
              <p:nvPr/>
            </p:nvGrpSpPr>
            <p:grpSpPr>
              <a:xfrm>
                <a:off x="30893" y="4150103"/>
                <a:ext cx="7275268" cy="792267"/>
                <a:chOff x="-10461" y="4857175"/>
                <a:chExt cx="7275268" cy="792267"/>
              </a:xfrm>
            </p:grpSpPr>
            <p:sp>
              <p:nvSpPr>
                <p:cNvPr id="37" name="TextBox 36">
                  <a:extLst>
                    <a:ext uri="{FF2B5EF4-FFF2-40B4-BE49-F238E27FC236}">
                      <a16:creationId xmlns:a16="http://schemas.microsoft.com/office/drawing/2014/main" id="{51C22C33-7136-83BB-5FB8-6D4EF035FD18}"/>
                    </a:ext>
                  </a:extLst>
                </p:cNvPr>
                <p:cNvSpPr txBox="1"/>
                <p:nvPr/>
              </p:nvSpPr>
              <p:spPr>
                <a:xfrm>
                  <a:off x="739075" y="5130201"/>
                  <a:ext cx="4481852" cy="471470"/>
                </a:xfrm>
                <a:prstGeom prst="rect">
                  <a:avLst/>
                </a:prstGeom>
                <a:noFill/>
              </p:spPr>
              <p:txBody>
                <a:bodyPr wrap="square">
                  <a:spAutoFit/>
                </a:bodyPr>
                <a:lstStyle/>
                <a:p>
                  <a:pPr algn="l"/>
                  <a:r>
                    <a:rPr lang="en-US" sz="1400" i="0" dirty="0">
                      <a:effectLst/>
                      <a:latin typeface="Oxygen" panose="02000503000000000000" pitchFamily="2" charset="0"/>
                    </a:rPr>
                    <a:t>2024 ASHRAE Decarbonization Conference: Decarbonizing Existing Tall Buildings </a:t>
                  </a:r>
                </a:p>
              </p:txBody>
            </p:sp>
            <p:pic>
              <p:nvPicPr>
                <p:cNvPr id="38" name="Graphic 37" descr="Marker with solid fill">
                  <a:extLst>
                    <a:ext uri="{FF2B5EF4-FFF2-40B4-BE49-F238E27FC236}">
                      <a16:creationId xmlns:a16="http://schemas.microsoft.com/office/drawing/2014/main" id="{DF4A3C27-066A-9C31-8C11-6234033D1E5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61" y="4857175"/>
                  <a:ext cx="753227" cy="792267"/>
                </a:xfrm>
                <a:prstGeom prst="rect">
                  <a:avLst/>
                </a:prstGeom>
              </p:spPr>
            </p:pic>
            <p:sp>
              <p:nvSpPr>
                <p:cNvPr id="39" name="TextBox 38">
                  <a:extLst>
                    <a:ext uri="{FF2B5EF4-FFF2-40B4-BE49-F238E27FC236}">
                      <a16:creationId xmlns:a16="http://schemas.microsoft.com/office/drawing/2014/main" id="{D6EBFEFA-0F58-F5D9-CCCA-0F5FD8B142A3}"/>
                    </a:ext>
                  </a:extLst>
                </p:cNvPr>
                <p:cNvSpPr txBox="1"/>
                <p:nvPr/>
              </p:nvSpPr>
              <p:spPr>
                <a:xfrm>
                  <a:off x="746619" y="4934780"/>
                  <a:ext cx="6518188" cy="277336"/>
                </a:xfrm>
                <a:prstGeom prst="rect">
                  <a:avLst/>
                </a:prstGeom>
                <a:noFill/>
              </p:spPr>
              <p:txBody>
                <a:bodyPr wrap="square">
                  <a:spAutoFit/>
                </a:bodyPr>
                <a:lstStyle/>
                <a:p>
                  <a:pPr algn="l"/>
                  <a:r>
                    <a:rPr lang="en-US" sz="1400" i="0" dirty="0">
                      <a:solidFill>
                        <a:srgbClr val="05549C"/>
                      </a:solidFill>
                      <a:effectLst/>
                      <a:latin typeface="Oxygen" panose="02000503000000000000" pitchFamily="2" charset="0"/>
                    </a:rPr>
                    <a:t>New York City, </a:t>
                  </a:r>
                  <a:r>
                    <a:rPr lang="en-US" sz="1400" dirty="0">
                      <a:solidFill>
                        <a:srgbClr val="05549C"/>
                      </a:solidFill>
                      <a:latin typeface="Oxygen" panose="02000503000000000000" pitchFamily="2" charset="0"/>
                    </a:rPr>
                    <a:t>October 21-23, 2024</a:t>
                  </a:r>
                  <a:r>
                    <a:rPr lang="en-US" sz="1400" i="0" dirty="0">
                      <a:solidFill>
                        <a:srgbClr val="05549C"/>
                      </a:solidFill>
                      <a:effectLst/>
                      <a:latin typeface="Oxygen" panose="02000503000000000000" pitchFamily="2" charset="0"/>
                    </a:rPr>
                    <a:t> </a:t>
                  </a:r>
                </a:p>
              </p:txBody>
            </p:sp>
          </p:grpSp>
          <p:grpSp>
            <p:nvGrpSpPr>
              <p:cNvPr id="24" name="Group 23">
                <a:extLst>
                  <a:ext uri="{FF2B5EF4-FFF2-40B4-BE49-F238E27FC236}">
                    <a16:creationId xmlns:a16="http://schemas.microsoft.com/office/drawing/2014/main" id="{D50A4287-C999-CCE9-0CC1-9B55C62C71F1}"/>
                  </a:ext>
                </a:extLst>
              </p:cNvPr>
              <p:cNvGrpSpPr/>
              <p:nvPr/>
            </p:nvGrpSpPr>
            <p:grpSpPr>
              <a:xfrm>
                <a:off x="787973" y="3287397"/>
                <a:ext cx="7811048" cy="2007453"/>
                <a:chOff x="706806" y="4270722"/>
                <a:chExt cx="7811048" cy="2007453"/>
              </a:xfrm>
            </p:grpSpPr>
            <p:sp>
              <p:nvSpPr>
                <p:cNvPr id="34" name="TextBox 33">
                  <a:extLst>
                    <a:ext uri="{FF2B5EF4-FFF2-40B4-BE49-F238E27FC236}">
                      <a16:creationId xmlns:a16="http://schemas.microsoft.com/office/drawing/2014/main" id="{69FEC267-BE29-F651-F8D4-3FB43EC8F164}"/>
                    </a:ext>
                  </a:extLst>
                </p:cNvPr>
                <p:cNvSpPr txBox="1"/>
                <p:nvPr/>
              </p:nvSpPr>
              <p:spPr>
                <a:xfrm>
                  <a:off x="4957539" y="4270722"/>
                  <a:ext cx="3560315" cy="450942"/>
                </a:xfrm>
                <a:prstGeom prst="rect">
                  <a:avLst/>
                </a:prstGeom>
                <a:solidFill>
                  <a:srgbClr val="FFFFFF">
                    <a:alpha val="40000"/>
                  </a:srgbClr>
                </a:solidFill>
              </p:spPr>
              <p:txBody>
                <a:bodyPr wrap="square">
                  <a:spAutoFit/>
                </a:bodyPr>
                <a:lstStyle/>
                <a:p>
                  <a:r>
                    <a:rPr lang="en-US" sz="1400" i="0" dirty="0">
                      <a:effectLst/>
                      <a:latin typeface="Oxygen" panose="02000503000000000000" pitchFamily="2" charset="0"/>
                      <a:cs typeface="Calibri"/>
                    </a:rPr>
                    <a:t>Third International Conference on Energy and Indoor Environment for Hot Climates</a:t>
                  </a:r>
                </a:p>
              </p:txBody>
            </p:sp>
            <p:sp>
              <p:nvSpPr>
                <p:cNvPr id="36" name="TextBox 35">
                  <a:extLst>
                    <a:ext uri="{FF2B5EF4-FFF2-40B4-BE49-F238E27FC236}">
                      <a16:creationId xmlns:a16="http://schemas.microsoft.com/office/drawing/2014/main" id="{89566903-A72A-C06B-C14E-F1264568AC7E}"/>
                    </a:ext>
                  </a:extLst>
                </p:cNvPr>
                <p:cNvSpPr txBox="1"/>
                <p:nvPr/>
              </p:nvSpPr>
              <p:spPr>
                <a:xfrm>
                  <a:off x="706806" y="6000839"/>
                  <a:ext cx="6518188" cy="277336"/>
                </a:xfrm>
                <a:prstGeom prst="rect">
                  <a:avLst/>
                </a:prstGeom>
                <a:noFill/>
              </p:spPr>
              <p:txBody>
                <a:bodyPr wrap="square">
                  <a:spAutoFit/>
                </a:bodyPr>
                <a:lstStyle/>
                <a:p>
                  <a:r>
                    <a:rPr lang="en-US" sz="1400" i="0" dirty="0">
                      <a:solidFill>
                        <a:srgbClr val="05549C"/>
                      </a:solidFill>
                      <a:effectLst/>
                      <a:latin typeface="Oxygen" panose="02000503000000000000" pitchFamily="2" charset="0"/>
                      <a:cs typeface="Calibri"/>
                    </a:rPr>
                    <a:t>Orlando, February 8-12, 2025</a:t>
                  </a:r>
                </a:p>
              </p:txBody>
            </p:sp>
          </p:grpSp>
          <p:grpSp>
            <p:nvGrpSpPr>
              <p:cNvPr id="26" name="Group 25">
                <a:extLst>
                  <a:ext uri="{FF2B5EF4-FFF2-40B4-BE49-F238E27FC236}">
                    <a16:creationId xmlns:a16="http://schemas.microsoft.com/office/drawing/2014/main" id="{C5F51CAC-C9FF-88D2-D445-69C4D19C0921}"/>
                  </a:ext>
                </a:extLst>
              </p:cNvPr>
              <p:cNvGrpSpPr/>
              <p:nvPr/>
            </p:nvGrpSpPr>
            <p:grpSpPr>
              <a:xfrm>
                <a:off x="795341" y="2824177"/>
                <a:ext cx="6526190" cy="532424"/>
                <a:chOff x="803152" y="4210371"/>
                <a:chExt cx="6526190" cy="532424"/>
              </a:xfrm>
            </p:grpSpPr>
            <p:sp>
              <p:nvSpPr>
                <p:cNvPr id="32" name="TextBox 31">
                  <a:extLst>
                    <a:ext uri="{FF2B5EF4-FFF2-40B4-BE49-F238E27FC236}">
                      <a16:creationId xmlns:a16="http://schemas.microsoft.com/office/drawing/2014/main" id="{AF35D122-6274-04CD-734D-11E5A40DEB33}"/>
                    </a:ext>
                  </a:extLst>
                </p:cNvPr>
                <p:cNvSpPr txBox="1"/>
                <p:nvPr/>
              </p:nvSpPr>
              <p:spPr>
                <a:xfrm>
                  <a:off x="803152" y="4465459"/>
                  <a:ext cx="4481852" cy="277336"/>
                </a:xfrm>
                <a:prstGeom prst="rect">
                  <a:avLst/>
                </a:prstGeom>
                <a:noFill/>
              </p:spPr>
              <p:txBody>
                <a:bodyPr wrap="square">
                  <a:spAutoFit/>
                </a:bodyPr>
                <a:lstStyle/>
                <a:p>
                  <a:pPr algn="l"/>
                  <a:r>
                    <a:rPr lang="en-US" sz="1400" i="0" dirty="0">
                      <a:effectLst/>
                      <a:latin typeface="Oxygen" panose="02000503000000000000" pitchFamily="2" charset="0"/>
                    </a:rPr>
                    <a:t>Women in ASHRAE Leadership Symposium</a:t>
                  </a:r>
                </a:p>
              </p:txBody>
            </p:sp>
            <p:sp>
              <p:nvSpPr>
                <p:cNvPr id="33" name="TextBox 32">
                  <a:extLst>
                    <a:ext uri="{FF2B5EF4-FFF2-40B4-BE49-F238E27FC236}">
                      <a16:creationId xmlns:a16="http://schemas.microsoft.com/office/drawing/2014/main" id="{383AA307-EEBC-DCB8-B5DF-9F9B2048328B}"/>
                    </a:ext>
                  </a:extLst>
                </p:cNvPr>
                <p:cNvSpPr txBox="1"/>
                <p:nvPr/>
              </p:nvSpPr>
              <p:spPr>
                <a:xfrm>
                  <a:off x="811154" y="4210371"/>
                  <a:ext cx="6518188" cy="277336"/>
                </a:xfrm>
                <a:prstGeom prst="rect">
                  <a:avLst/>
                </a:prstGeom>
                <a:noFill/>
              </p:spPr>
              <p:txBody>
                <a:bodyPr wrap="square">
                  <a:spAutoFit/>
                </a:bodyPr>
                <a:lstStyle/>
                <a:p>
                  <a:pPr algn="l"/>
                  <a:r>
                    <a:rPr lang="en-US" sz="1400" i="0" dirty="0">
                      <a:solidFill>
                        <a:srgbClr val="05549C"/>
                      </a:solidFill>
                      <a:effectLst/>
                      <a:latin typeface="Oxygen" panose="02000503000000000000" pitchFamily="2" charset="0"/>
                    </a:rPr>
                    <a:t>Chicago, </a:t>
                  </a:r>
                  <a:r>
                    <a:rPr lang="en-US" sz="1400" dirty="0">
                      <a:solidFill>
                        <a:srgbClr val="05549C"/>
                      </a:solidFill>
                      <a:latin typeface="Oxygen" panose="02000503000000000000" pitchFamily="2" charset="0"/>
                    </a:rPr>
                    <a:t>September 26-27, 2024</a:t>
                  </a:r>
                  <a:endParaRPr lang="en-US" sz="1400" i="0" dirty="0">
                    <a:solidFill>
                      <a:srgbClr val="05549C"/>
                    </a:solidFill>
                    <a:effectLst/>
                    <a:latin typeface="Oxygen" panose="02000503000000000000" pitchFamily="2" charset="0"/>
                  </a:endParaRPr>
                </a:p>
              </p:txBody>
            </p:sp>
          </p:grpSp>
          <p:grpSp>
            <p:nvGrpSpPr>
              <p:cNvPr id="28" name="Group 27">
                <a:extLst>
                  <a:ext uri="{FF2B5EF4-FFF2-40B4-BE49-F238E27FC236}">
                    <a16:creationId xmlns:a16="http://schemas.microsoft.com/office/drawing/2014/main" id="{6547D23E-7336-A4E4-F87D-003277549D29}"/>
                  </a:ext>
                </a:extLst>
              </p:cNvPr>
              <p:cNvGrpSpPr/>
              <p:nvPr/>
            </p:nvGrpSpPr>
            <p:grpSpPr>
              <a:xfrm>
                <a:off x="4494580" y="3003189"/>
                <a:ext cx="4685300" cy="2208278"/>
                <a:chOff x="4396514" y="-647509"/>
                <a:chExt cx="4685300" cy="2208278"/>
              </a:xfrm>
            </p:grpSpPr>
            <p:sp>
              <p:nvSpPr>
                <p:cNvPr id="29" name="TextBox 28">
                  <a:extLst>
                    <a:ext uri="{FF2B5EF4-FFF2-40B4-BE49-F238E27FC236}">
                      <a16:creationId xmlns:a16="http://schemas.microsoft.com/office/drawing/2014/main" id="{39B28455-4820-AB77-7745-5E7F9FF799D1}"/>
                    </a:ext>
                  </a:extLst>
                </p:cNvPr>
                <p:cNvSpPr txBox="1"/>
                <p:nvPr/>
              </p:nvSpPr>
              <p:spPr>
                <a:xfrm>
                  <a:off x="4955346" y="1283433"/>
                  <a:ext cx="4126468" cy="277336"/>
                </a:xfrm>
                <a:prstGeom prst="rect">
                  <a:avLst/>
                </a:prstGeom>
                <a:noFill/>
              </p:spPr>
              <p:txBody>
                <a:bodyPr wrap="square" rtlCol="0">
                  <a:spAutoFit/>
                </a:bodyPr>
                <a:lstStyle/>
                <a:p>
                  <a:r>
                    <a:rPr lang="en-US" sz="1400" dirty="0">
                      <a:latin typeface="Oxygen" panose="02000503000000000000" pitchFamily="2" charset="0"/>
                      <a:cs typeface="Arial"/>
                    </a:rPr>
                    <a:t>IEQ 2025 Conference</a:t>
                  </a:r>
                </a:p>
              </p:txBody>
            </p:sp>
            <p:pic>
              <p:nvPicPr>
                <p:cNvPr id="30" name="Graphic 29" descr="Marker with solid fill">
                  <a:extLst>
                    <a:ext uri="{FF2B5EF4-FFF2-40B4-BE49-F238E27FC236}">
                      <a16:creationId xmlns:a16="http://schemas.microsoft.com/office/drawing/2014/main" id="{B0BF62EA-D209-DE2B-F66A-2EDE3F9061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96514" y="-647509"/>
                  <a:ext cx="753226" cy="792266"/>
                </a:xfrm>
                <a:prstGeom prst="rect">
                  <a:avLst/>
                </a:prstGeom>
              </p:spPr>
            </p:pic>
          </p:grpSp>
        </p:grpSp>
      </p:grpSp>
      <p:grpSp>
        <p:nvGrpSpPr>
          <p:cNvPr id="40" name="Group 39">
            <a:extLst>
              <a:ext uri="{FF2B5EF4-FFF2-40B4-BE49-F238E27FC236}">
                <a16:creationId xmlns:a16="http://schemas.microsoft.com/office/drawing/2014/main" id="{C944DD64-2560-70A7-A9CA-48BE5D95F891}"/>
              </a:ext>
            </a:extLst>
          </p:cNvPr>
          <p:cNvGrpSpPr/>
          <p:nvPr/>
        </p:nvGrpSpPr>
        <p:grpSpPr>
          <a:xfrm>
            <a:off x="126109" y="2839231"/>
            <a:ext cx="7271414" cy="813354"/>
            <a:chOff x="-50550" y="3137275"/>
            <a:chExt cx="7271414" cy="813354"/>
          </a:xfrm>
        </p:grpSpPr>
        <p:sp>
          <p:nvSpPr>
            <p:cNvPr id="41" name="TextBox 40">
              <a:extLst>
                <a:ext uri="{FF2B5EF4-FFF2-40B4-BE49-F238E27FC236}">
                  <a16:creationId xmlns:a16="http://schemas.microsoft.com/office/drawing/2014/main" id="{DC5EB5F1-EBBC-3830-BE4D-5BDB13B387A0}"/>
                </a:ext>
              </a:extLst>
            </p:cNvPr>
            <p:cNvSpPr txBox="1"/>
            <p:nvPr/>
          </p:nvSpPr>
          <p:spPr>
            <a:xfrm>
              <a:off x="686082" y="3381110"/>
              <a:ext cx="4308857" cy="523220"/>
            </a:xfrm>
            <a:prstGeom prst="rect">
              <a:avLst/>
            </a:prstGeom>
            <a:noFill/>
            <a:ln w="12700">
              <a:noFill/>
            </a:ln>
          </p:spPr>
          <p:txBody>
            <a:bodyPr wrap="square" rtlCol="0">
              <a:spAutoFit/>
            </a:bodyPr>
            <a:lstStyle/>
            <a:p>
              <a:r>
                <a:rPr lang="en-US" sz="1400" dirty="0">
                  <a:latin typeface="Oxygen" panose="02000503000000000000" pitchFamily="2" charset="0"/>
                </a:rPr>
                <a:t>The Sixth International Conference on Efficient Building Design </a:t>
              </a:r>
            </a:p>
          </p:txBody>
        </p:sp>
        <p:pic>
          <p:nvPicPr>
            <p:cNvPr id="42" name="Graphic 41" descr="Marker with solid fill">
              <a:extLst>
                <a:ext uri="{FF2B5EF4-FFF2-40B4-BE49-F238E27FC236}">
                  <a16:creationId xmlns:a16="http://schemas.microsoft.com/office/drawing/2014/main" id="{31E44C09-2B2F-791E-06F1-34F3741E5C6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0550" y="3158363"/>
              <a:ext cx="753226" cy="792266"/>
            </a:xfrm>
            <a:prstGeom prst="rect">
              <a:avLst/>
            </a:prstGeom>
          </p:spPr>
        </p:pic>
        <p:sp>
          <p:nvSpPr>
            <p:cNvPr id="43" name="TextBox 42">
              <a:extLst>
                <a:ext uri="{FF2B5EF4-FFF2-40B4-BE49-F238E27FC236}">
                  <a16:creationId xmlns:a16="http://schemas.microsoft.com/office/drawing/2014/main" id="{00D0F4E5-1C1B-F3A9-C429-60DA28263604}"/>
                </a:ext>
              </a:extLst>
            </p:cNvPr>
            <p:cNvSpPr txBox="1"/>
            <p:nvPr/>
          </p:nvSpPr>
          <p:spPr>
            <a:xfrm>
              <a:off x="702676" y="3137275"/>
              <a:ext cx="6518188" cy="307777"/>
            </a:xfrm>
            <a:prstGeom prst="rect">
              <a:avLst/>
            </a:prstGeom>
            <a:noFill/>
          </p:spPr>
          <p:txBody>
            <a:bodyPr wrap="square">
              <a:spAutoFit/>
            </a:bodyPr>
            <a:lstStyle/>
            <a:p>
              <a:r>
                <a:rPr lang="en-US" sz="1400" dirty="0">
                  <a:solidFill>
                    <a:srgbClr val="05549C"/>
                  </a:solidFill>
                  <a:latin typeface="Oxygen" panose="02000503000000000000" pitchFamily="2" charset="0"/>
                </a:rPr>
                <a:t>Beirut, Oct 3-4, 2024</a:t>
              </a:r>
            </a:p>
          </p:txBody>
        </p:sp>
      </p:grpSp>
      <p:sp>
        <p:nvSpPr>
          <p:cNvPr id="44" name="TextBox 43">
            <a:extLst>
              <a:ext uri="{FF2B5EF4-FFF2-40B4-BE49-F238E27FC236}">
                <a16:creationId xmlns:a16="http://schemas.microsoft.com/office/drawing/2014/main" id="{F625D446-43EE-9F8C-C07A-7C81F5AA972B}"/>
              </a:ext>
            </a:extLst>
          </p:cNvPr>
          <p:cNvSpPr txBox="1"/>
          <p:nvPr/>
        </p:nvSpPr>
        <p:spPr>
          <a:xfrm>
            <a:off x="5132084" y="4347752"/>
            <a:ext cx="3560314" cy="307777"/>
          </a:xfrm>
          <a:prstGeom prst="rect">
            <a:avLst/>
          </a:prstGeom>
          <a:noFill/>
        </p:spPr>
        <p:txBody>
          <a:bodyPr wrap="square" rtlCol="0">
            <a:spAutoFit/>
          </a:bodyPr>
          <a:lstStyle/>
          <a:p>
            <a:r>
              <a:rPr lang="en-US" sz="1400" dirty="0">
                <a:solidFill>
                  <a:srgbClr val="05549C"/>
                </a:solidFill>
                <a:latin typeface="Oxygen" panose="02000503000000000000" pitchFamily="2" charset="0"/>
              </a:rPr>
              <a:t>Montreal, September 24-26, 2025</a:t>
            </a:r>
          </a:p>
        </p:txBody>
      </p:sp>
      <p:sp>
        <p:nvSpPr>
          <p:cNvPr id="45" name="TextBox 44">
            <a:extLst>
              <a:ext uri="{FF2B5EF4-FFF2-40B4-BE49-F238E27FC236}">
                <a16:creationId xmlns:a16="http://schemas.microsoft.com/office/drawing/2014/main" id="{F632E9B7-6A37-5D66-4B52-7444588F5101}"/>
              </a:ext>
            </a:extLst>
          </p:cNvPr>
          <p:cNvSpPr txBox="1"/>
          <p:nvPr/>
        </p:nvSpPr>
        <p:spPr>
          <a:xfrm>
            <a:off x="853828" y="4843518"/>
            <a:ext cx="4158375" cy="307777"/>
          </a:xfrm>
          <a:prstGeom prst="rect">
            <a:avLst/>
          </a:prstGeom>
          <a:solidFill>
            <a:srgbClr val="FFFFFF">
              <a:alpha val="40000"/>
            </a:srgbClr>
          </a:solidFill>
        </p:spPr>
        <p:txBody>
          <a:bodyPr wrap="square">
            <a:spAutoFit/>
          </a:bodyPr>
          <a:lstStyle/>
          <a:p>
            <a:r>
              <a:rPr lang="en-US" sz="1400" i="0" dirty="0">
                <a:effectLst/>
                <a:latin typeface="Oxygen" panose="02000503000000000000" pitchFamily="2" charset="0"/>
                <a:cs typeface="Calibri"/>
              </a:rPr>
              <a:t>2025 ASHRAE Winter Conference</a:t>
            </a:r>
          </a:p>
        </p:txBody>
      </p:sp>
      <p:pic>
        <p:nvPicPr>
          <p:cNvPr id="46" name="Graphic 45" descr="Marker with solid fill">
            <a:extLst>
              <a:ext uri="{FF2B5EF4-FFF2-40B4-BE49-F238E27FC236}">
                <a16:creationId xmlns:a16="http://schemas.microsoft.com/office/drawing/2014/main" id="{130AC3B3-4C0C-1741-827F-028B1DB8348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9503" y="4377734"/>
            <a:ext cx="753227" cy="919255"/>
          </a:xfrm>
          <a:prstGeom prst="rect">
            <a:avLst/>
          </a:prstGeom>
        </p:spPr>
      </p:pic>
      <p:sp>
        <p:nvSpPr>
          <p:cNvPr id="47" name="TextBox 46">
            <a:extLst>
              <a:ext uri="{FF2B5EF4-FFF2-40B4-BE49-F238E27FC236}">
                <a16:creationId xmlns:a16="http://schemas.microsoft.com/office/drawing/2014/main" id="{39BC8F36-99DF-2CD8-FF3D-14FCB14848BF}"/>
              </a:ext>
            </a:extLst>
          </p:cNvPr>
          <p:cNvSpPr txBox="1"/>
          <p:nvPr/>
        </p:nvSpPr>
        <p:spPr>
          <a:xfrm>
            <a:off x="5179783" y="3510002"/>
            <a:ext cx="3560314" cy="307777"/>
          </a:xfrm>
          <a:prstGeom prst="rect">
            <a:avLst/>
          </a:prstGeom>
          <a:noFill/>
        </p:spPr>
        <p:txBody>
          <a:bodyPr wrap="square" rtlCol="0">
            <a:spAutoFit/>
          </a:bodyPr>
          <a:lstStyle/>
          <a:p>
            <a:r>
              <a:rPr lang="en-US" sz="1400" dirty="0">
                <a:solidFill>
                  <a:srgbClr val="05549C"/>
                </a:solidFill>
                <a:latin typeface="Oxygen" panose="02000503000000000000" pitchFamily="2" charset="0"/>
              </a:rPr>
              <a:t>Phoenix, June 21-25, 2025</a:t>
            </a:r>
          </a:p>
        </p:txBody>
      </p:sp>
      <p:sp>
        <p:nvSpPr>
          <p:cNvPr id="48" name="TextBox 47">
            <a:extLst>
              <a:ext uri="{FF2B5EF4-FFF2-40B4-BE49-F238E27FC236}">
                <a16:creationId xmlns:a16="http://schemas.microsoft.com/office/drawing/2014/main" id="{036E3862-6A52-98B2-484A-FCE40A47C48A}"/>
              </a:ext>
            </a:extLst>
          </p:cNvPr>
          <p:cNvSpPr txBox="1"/>
          <p:nvPr/>
        </p:nvSpPr>
        <p:spPr>
          <a:xfrm>
            <a:off x="5178459" y="3736161"/>
            <a:ext cx="3542414" cy="307777"/>
          </a:xfrm>
          <a:prstGeom prst="rect">
            <a:avLst/>
          </a:prstGeom>
          <a:solidFill>
            <a:srgbClr val="FFFFFF">
              <a:alpha val="40000"/>
            </a:srgbClr>
          </a:solidFill>
        </p:spPr>
        <p:txBody>
          <a:bodyPr wrap="square">
            <a:spAutoFit/>
          </a:bodyPr>
          <a:lstStyle/>
          <a:p>
            <a:r>
              <a:rPr lang="en-US" sz="1400" i="0" dirty="0">
                <a:effectLst/>
                <a:latin typeface="Oxygen" panose="02000503000000000000" pitchFamily="2" charset="0"/>
                <a:cs typeface="Calibri"/>
              </a:rPr>
              <a:t>2025 ASHRAE Annual Conference</a:t>
            </a:r>
          </a:p>
        </p:txBody>
      </p:sp>
      <p:sp>
        <p:nvSpPr>
          <p:cNvPr id="49" name="TextBox 48">
            <a:extLst>
              <a:ext uri="{FF2B5EF4-FFF2-40B4-BE49-F238E27FC236}">
                <a16:creationId xmlns:a16="http://schemas.microsoft.com/office/drawing/2014/main" id="{5ECFD470-669E-C434-E0FE-5EA2FBA93059}"/>
              </a:ext>
            </a:extLst>
          </p:cNvPr>
          <p:cNvSpPr txBox="1"/>
          <p:nvPr/>
        </p:nvSpPr>
        <p:spPr>
          <a:xfrm>
            <a:off x="5109633" y="2413440"/>
            <a:ext cx="3560314" cy="307777"/>
          </a:xfrm>
          <a:prstGeom prst="rect">
            <a:avLst/>
          </a:prstGeom>
          <a:noFill/>
        </p:spPr>
        <p:txBody>
          <a:bodyPr wrap="square" rtlCol="0">
            <a:spAutoFit/>
          </a:bodyPr>
          <a:lstStyle/>
          <a:p>
            <a:r>
              <a:rPr lang="en-US" sz="1400" dirty="0">
                <a:solidFill>
                  <a:srgbClr val="05549C"/>
                </a:solidFill>
                <a:latin typeface="Oxygen" panose="02000503000000000000" pitchFamily="2" charset="0"/>
              </a:rPr>
              <a:t>Qatar, April 23-24, 2025</a:t>
            </a:r>
          </a:p>
        </p:txBody>
      </p:sp>
      <p:pic>
        <p:nvPicPr>
          <p:cNvPr id="50" name="Graphic 49" descr="Marker with solid fill">
            <a:extLst>
              <a:ext uri="{FF2B5EF4-FFF2-40B4-BE49-F238E27FC236}">
                <a16:creationId xmlns:a16="http://schemas.microsoft.com/office/drawing/2014/main" id="{FB318363-F765-116B-63DF-3F66477C014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615296" y="4095980"/>
            <a:ext cx="753227" cy="919255"/>
          </a:xfrm>
          <a:prstGeom prst="rect">
            <a:avLst/>
          </a:prstGeom>
        </p:spPr>
      </p:pic>
      <p:pic>
        <p:nvPicPr>
          <p:cNvPr id="51" name="Graphic 50" descr="Marker with solid fill">
            <a:extLst>
              <a:ext uri="{FF2B5EF4-FFF2-40B4-BE49-F238E27FC236}">
                <a16:creationId xmlns:a16="http://schemas.microsoft.com/office/drawing/2014/main" id="{CF94D8F8-79A7-83EA-BB75-56926D7E446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588472" y="3262831"/>
            <a:ext cx="753227" cy="919255"/>
          </a:xfrm>
          <a:prstGeom prst="rect">
            <a:avLst/>
          </a:prstGeom>
        </p:spPr>
      </p:pic>
      <p:pic>
        <p:nvPicPr>
          <p:cNvPr id="52" name="Graphic 51" descr="Marker with solid fill">
            <a:extLst>
              <a:ext uri="{FF2B5EF4-FFF2-40B4-BE49-F238E27FC236}">
                <a16:creationId xmlns:a16="http://schemas.microsoft.com/office/drawing/2014/main" id="{B49A3577-052E-5003-06C1-10266D0B290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872632" y="3548780"/>
            <a:ext cx="303223" cy="370060"/>
          </a:xfrm>
          <a:prstGeom prst="rect">
            <a:avLst/>
          </a:prstGeom>
        </p:spPr>
      </p:pic>
      <p:pic>
        <p:nvPicPr>
          <p:cNvPr id="53" name="Graphic 52" descr="Marker with solid fill">
            <a:extLst>
              <a:ext uri="{FF2B5EF4-FFF2-40B4-BE49-F238E27FC236}">
                <a16:creationId xmlns:a16="http://schemas.microsoft.com/office/drawing/2014/main" id="{17C9607F-550C-D1DB-16DE-AB213EB1DBD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822322" y="3579921"/>
            <a:ext cx="303223" cy="370060"/>
          </a:xfrm>
          <a:prstGeom prst="rect">
            <a:avLst/>
          </a:prstGeom>
        </p:spPr>
      </p:pic>
      <p:pic>
        <p:nvPicPr>
          <p:cNvPr id="54" name="Graphic 53" descr="Marker with solid fill">
            <a:extLst>
              <a:ext uri="{FF2B5EF4-FFF2-40B4-BE49-F238E27FC236}">
                <a16:creationId xmlns:a16="http://schemas.microsoft.com/office/drawing/2014/main" id="{3E10ECE6-96F6-99A9-FB53-FF7D6B4207ED}"/>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657872" y="3440953"/>
            <a:ext cx="303223" cy="370060"/>
          </a:xfrm>
          <a:prstGeom prst="rect">
            <a:avLst/>
          </a:prstGeom>
        </p:spPr>
      </p:pic>
      <p:pic>
        <p:nvPicPr>
          <p:cNvPr id="55" name="Graphic 54" descr="Marker with solid fill">
            <a:extLst>
              <a:ext uri="{FF2B5EF4-FFF2-40B4-BE49-F238E27FC236}">
                <a16:creationId xmlns:a16="http://schemas.microsoft.com/office/drawing/2014/main" id="{F6C0C867-442B-B2D8-174F-C2DE4D38419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731380" y="3794458"/>
            <a:ext cx="303223" cy="370060"/>
          </a:xfrm>
          <a:prstGeom prst="rect">
            <a:avLst/>
          </a:prstGeom>
        </p:spPr>
      </p:pic>
      <p:pic>
        <p:nvPicPr>
          <p:cNvPr id="56" name="Graphic 55" descr="Marker with solid fill">
            <a:extLst>
              <a:ext uri="{FF2B5EF4-FFF2-40B4-BE49-F238E27FC236}">
                <a16:creationId xmlns:a16="http://schemas.microsoft.com/office/drawing/2014/main" id="{2D792ADF-8CD3-ABEF-064C-419BB93F8EC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0092386" y="3642066"/>
            <a:ext cx="303223" cy="370060"/>
          </a:xfrm>
          <a:prstGeom prst="rect">
            <a:avLst/>
          </a:prstGeom>
        </p:spPr>
      </p:pic>
      <p:pic>
        <p:nvPicPr>
          <p:cNvPr id="57" name="Graphic 56" descr="Marker with solid fill">
            <a:extLst>
              <a:ext uri="{FF2B5EF4-FFF2-40B4-BE49-F238E27FC236}">
                <a16:creationId xmlns:a16="http://schemas.microsoft.com/office/drawing/2014/main" id="{199E587E-00A1-56DD-27EA-3FBFCD6D65C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006339" y="3625669"/>
            <a:ext cx="303223" cy="370060"/>
          </a:xfrm>
          <a:prstGeom prst="rect">
            <a:avLst/>
          </a:prstGeom>
        </p:spPr>
      </p:pic>
      <p:pic>
        <p:nvPicPr>
          <p:cNvPr id="58" name="Graphic 57" descr="Marker with solid fill">
            <a:extLst>
              <a:ext uri="{FF2B5EF4-FFF2-40B4-BE49-F238E27FC236}">
                <a16:creationId xmlns:a16="http://schemas.microsoft.com/office/drawing/2014/main" id="{9A7B58B0-90FB-F961-AFDE-25A4A04F6E4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368573" y="3687410"/>
            <a:ext cx="303223" cy="370060"/>
          </a:xfrm>
          <a:prstGeom prst="rect">
            <a:avLst/>
          </a:prstGeom>
        </p:spPr>
      </p:pic>
      <p:pic>
        <p:nvPicPr>
          <p:cNvPr id="60" name="Picture 59" descr="A white text on a black background&#10;&#10;Description automatically generated">
            <a:extLst>
              <a:ext uri="{FF2B5EF4-FFF2-40B4-BE49-F238E27FC236}">
                <a16:creationId xmlns:a16="http://schemas.microsoft.com/office/drawing/2014/main" id="{3474D1B8-692B-2856-8962-7F4C6496897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813187" y="5919647"/>
            <a:ext cx="1064064" cy="736660"/>
          </a:xfrm>
          <a:prstGeom prst="rect">
            <a:avLst/>
          </a:prstGeom>
        </p:spPr>
      </p:pic>
    </p:spTree>
    <p:extLst>
      <p:ext uri="{BB962C8B-B14F-4D97-AF65-F5344CB8AC3E}">
        <p14:creationId xmlns:p14="http://schemas.microsoft.com/office/powerpoint/2010/main" val="1359380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36370" y="87351"/>
            <a:ext cx="9164372" cy="12764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549B"/>
                </a:solidFill>
                <a:uLnTx/>
                <a:uFillTx/>
                <a:latin typeface="Oxygen" panose="02000503000000000000" pitchFamily="2" charset="0"/>
                <a:cs typeface="Arial Narrow" panose="020B0604020202020204" pitchFamily="34" charset="0"/>
              </a:rPr>
              <a:t>Showcasing Innovation at </a:t>
            </a:r>
            <a:br>
              <a:rPr kumimoji="0" lang="en-US" sz="4000" b="1" i="0" u="none" strike="noStrike" kern="1200" cap="none" spc="0" normalizeH="0" baseline="0" noProof="0" dirty="0">
                <a:ln>
                  <a:noFill/>
                </a:ln>
                <a:solidFill>
                  <a:srgbClr val="00549B"/>
                </a:solidFill>
                <a:uLnTx/>
                <a:uFillTx/>
                <a:latin typeface="Oxygen" panose="02000503000000000000" pitchFamily="2" charset="0"/>
                <a:cs typeface="Arial Narrow" panose="020B0604020202020204" pitchFamily="34" charset="0"/>
              </a:rPr>
            </a:br>
            <a:r>
              <a:rPr lang="en-US" sz="4000" dirty="0">
                <a:solidFill>
                  <a:srgbClr val="00549B"/>
                </a:solidFill>
                <a:latin typeface="Oxygen" panose="02000503000000000000" pitchFamily="2" charset="0"/>
                <a:cs typeface="Arial Narrow" panose="020B0604020202020204" pitchFamily="34" charset="0"/>
              </a:rPr>
              <a:t>Leading Industry </a:t>
            </a:r>
            <a:r>
              <a:rPr kumimoji="0" lang="en-US" sz="4000" i="0" u="none" strike="noStrike" kern="1200" cap="none" spc="0" normalizeH="0" baseline="0" noProof="0" dirty="0">
                <a:ln>
                  <a:noFill/>
                </a:ln>
                <a:solidFill>
                  <a:srgbClr val="00549B"/>
                </a:solidFill>
                <a:uLnTx/>
                <a:uFillTx/>
                <a:latin typeface="Oxygen" panose="02000503000000000000" pitchFamily="2" charset="0"/>
                <a:cs typeface="Arial Narrow" panose="020B0604020202020204" pitchFamily="34" charset="0"/>
              </a:rPr>
              <a:t>Tradeshows</a:t>
            </a:r>
          </a:p>
        </p:txBody>
      </p:sp>
      <p:sp>
        <p:nvSpPr>
          <p:cNvPr id="4" name="TextBox 3">
            <a:extLst>
              <a:ext uri="{FF2B5EF4-FFF2-40B4-BE49-F238E27FC236}">
                <a16:creationId xmlns:a16="http://schemas.microsoft.com/office/drawing/2014/main" id="{38AC0BF2-9209-4EF7-8728-0E27B598AF43}"/>
              </a:ext>
            </a:extLst>
          </p:cNvPr>
          <p:cNvSpPr txBox="1"/>
          <p:nvPr/>
        </p:nvSpPr>
        <p:spPr>
          <a:xfrm>
            <a:off x="502184" y="1347286"/>
            <a:ext cx="108926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49B"/>
                </a:solidFill>
                <a:effectLst/>
                <a:uLnTx/>
                <a:uFillTx/>
                <a:latin typeface="Oxygen" panose="02000503000000000000" pitchFamily="2" charset="0"/>
                <a:cs typeface="Arial Narrow" panose="020B0604020202020204" pitchFamily="34" charset="0"/>
              </a:rPr>
              <a:t>ASHRAE </a:t>
            </a:r>
            <a:r>
              <a:rPr kumimoji="0" lang="en-US" sz="1600" b="0" i="0" u="none" strike="noStrike" kern="1200" cap="none" spc="0" normalizeH="0" baseline="0" noProof="0" dirty="0">
                <a:ln>
                  <a:noFill/>
                </a:ln>
                <a:solidFill>
                  <a:prstClr val="black"/>
                </a:solidFill>
                <a:effectLst/>
                <a:uLnTx/>
                <a:uFillTx/>
                <a:latin typeface="Oxygen" panose="02000503000000000000" pitchFamily="2" charset="0"/>
                <a:cs typeface="Arial Narrow" panose="020B0604020202020204" pitchFamily="34" charset="0"/>
              </a:rPr>
              <a:t>is a prominent advocate and participant in industry events and tradeshows. The Society’s participation of these events signifies its commitment to fostering innovation and collaboration with leading industry organizations. </a:t>
            </a:r>
          </a:p>
        </p:txBody>
      </p:sp>
      <p:pic>
        <p:nvPicPr>
          <p:cNvPr id="9" name="Picture 8">
            <a:extLst>
              <a:ext uri="{FF2B5EF4-FFF2-40B4-BE49-F238E27FC236}">
                <a16:creationId xmlns:a16="http://schemas.microsoft.com/office/drawing/2014/main" id="{734F61C7-96FF-FD47-02D0-9451B3D1EAE4}"/>
              </a:ext>
            </a:extLst>
          </p:cNvPr>
          <p:cNvPicPr>
            <a:picLocks noChangeAspect="1"/>
          </p:cNvPicPr>
          <p:nvPr/>
        </p:nvPicPr>
        <p:blipFill>
          <a:blip r:embed="rId3"/>
          <a:stretch>
            <a:fillRect/>
          </a:stretch>
        </p:blipFill>
        <p:spPr>
          <a:xfrm>
            <a:off x="7268820" y="2878426"/>
            <a:ext cx="2825895" cy="844593"/>
          </a:xfrm>
          <a:prstGeom prst="rect">
            <a:avLst/>
          </a:prstGeom>
        </p:spPr>
      </p:pic>
      <p:pic>
        <p:nvPicPr>
          <p:cNvPr id="16" name="Picture 15">
            <a:extLst>
              <a:ext uri="{FF2B5EF4-FFF2-40B4-BE49-F238E27FC236}">
                <a16:creationId xmlns:a16="http://schemas.microsoft.com/office/drawing/2014/main" id="{339C6A13-ADEC-887C-1769-A3DAA4DDE0EE}"/>
              </a:ext>
            </a:extLst>
          </p:cNvPr>
          <p:cNvPicPr>
            <a:picLocks noChangeAspect="1"/>
          </p:cNvPicPr>
          <p:nvPr/>
        </p:nvPicPr>
        <p:blipFill>
          <a:blip r:embed="rId4"/>
          <a:stretch>
            <a:fillRect/>
          </a:stretch>
        </p:blipFill>
        <p:spPr>
          <a:xfrm>
            <a:off x="8447323" y="4072999"/>
            <a:ext cx="1720938" cy="838243"/>
          </a:xfrm>
          <a:prstGeom prst="rect">
            <a:avLst/>
          </a:prstGeom>
        </p:spPr>
      </p:pic>
      <p:pic>
        <p:nvPicPr>
          <p:cNvPr id="2" name="Picture 1" descr="A blue and white logo&#10;&#10;Description automatically generated with low confidence">
            <a:extLst>
              <a:ext uri="{FF2B5EF4-FFF2-40B4-BE49-F238E27FC236}">
                <a16:creationId xmlns:a16="http://schemas.microsoft.com/office/drawing/2014/main" id="{9CFAB729-431E-0AB6-3643-C1737C3CB8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36782" y="5514926"/>
            <a:ext cx="1063558" cy="788347"/>
          </a:xfrm>
          <a:prstGeom prst="rect">
            <a:avLst/>
          </a:prstGeom>
        </p:spPr>
      </p:pic>
      <p:pic>
        <p:nvPicPr>
          <p:cNvPr id="1028" name="Picture 4" descr="AHR Expo-Mexico Monterrey 2025(Monterrey) - Heating, Ventilation, Air  Conditioning and Refrigerating Exposition - HVAC -- showsbee.com">
            <a:extLst>
              <a:ext uri="{FF2B5EF4-FFF2-40B4-BE49-F238E27FC236}">
                <a16:creationId xmlns:a16="http://schemas.microsoft.com/office/drawing/2014/main" id="{932752A8-9E18-AA5D-23E9-ED96155E48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33219" y="2402337"/>
            <a:ext cx="1248274" cy="15623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D36FF11-8E10-9DE3-1B4B-6EFE886B2E36}"/>
              </a:ext>
            </a:extLst>
          </p:cNvPr>
          <p:cNvSpPr txBox="1"/>
          <p:nvPr/>
        </p:nvSpPr>
        <p:spPr>
          <a:xfrm>
            <a:off x="5396524" y="3300723"/>
            <a:ext cx="3050799" cy="1015663"/>
          </a:xfrm>
          <a:prstGeom prst="rect">
            <a:avLst/>
          </a:prstGeom>
          <a:noFill/>
        </p:spPr>
        <p:txBody>
          <a:bodyPr wrap="square">
            <a:spAutoFit/>
          </a:bodyPr>
          <a:lstStyle/>
          <a:p>
            <a:pPr marL="285750" indent="-285750" algn="l">
              <a:buFont typeface="Arial" panose="020B0604020202020204" pitchFamily="34" charset="0"/>
              <a:buChar char="•"/>
            </a:pPr>
            <a:r>
              <a:rPr lang="en-US" sz="2000" i="0" dirty="0">
                <a:effectLst/>
                <a:latin typeface="Oxygen" panose="02000503000000000000" pitchFamily="2" charset="0"/>
              </a:rPr>
              <a:t>AHR Expo</a:t>
            </a:r>
          </a:p>
          <a:p>
            <a:pPr marL="285750" indent="-285750" algn="l">
              <a:buFont typeface="Arial" panose="020B0604020202020204" pitchFamily="34" charset="0"/>
              <a:buChar char="•"/>
            </a:pPr>
            <a:r>
              <a:rPr lang="en-US" sz="2000" dirty="0">
                <a:latin typeface="Oxygen" panose="02000503000000000000" pitchFamily="2" charset="0"/>
              </a:rPr>
              <a:t>AHR Expo Mexico</a:t>
            </a:r>
          </a:p>
          <a:p>
            <a:pPr marL="285750" indent="-285750" algn="l">
              <a:buFont typeface="Arial" panose="020B0604020202020204" pitchFamily="34" charset="0"/>
              <a:buChar char="•"/>
            </a:pPr>
            <a:r>
              <a:rPr lang="en-US" sz="2000" i="0" dirty="0">
                <a:effectLst/>
                <a:latin typeface="Oxygen" panose="02000503000000000000" pitchFamily="2" charset="0"/>
              </a:rPr>
              <a:t>ACREX India</a:t>
            </a:r>
            <a:r>
              <a:rPr lang="en-US" sz="2000" dirty="0">
                <a:latin typeface="Oxygen" panose="02000503000000000000" pitchFamily="2" charset="0"/>
              </a:rPr>
              <a:t> </a:t>
            </a:r>
            <a:endParaRPr lang="en-US" sz="2000" i="0" dirty="0">
              <a:effectLst/>
              <a:latin typeface="Oxygen" panose="02000503000000000000" pitchFamily="2" charset="0"/>
            </a:endParaRPr>
          </a:p>
        </p:txBody>
      </p:sp>
      <p:pic>
        <p:nvPicPr>
          <p:cNvPr id="5" name="Picture 4" descr="A large crowd of people at an event&#10;&#10;Description automatically generated">
            <a:extLst>
              <a:ext uri="{FF2B5EF4-FFF2-40B4-BE49-F238E27FC236}">
                <a16:creationId xmlns:a16="http://schemas.microsoft.com/office/drawing/2014/main" id="{7FED17DD-F464-68C9-3418-C957296AF9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213216"/>
            <a:ext cx="5308496" cy="3538998"/>
          </a:xfrm>
          <a:prstGeom prst="rect">
            <a:avLst/>
          </a:prstGeom>
        </p:spPr>
      </p:pic>
    </p:spTree>
    <p:extLst>
      <p:ext uri="{BB962C8B-B14F-4D97-AF65-F5344CB8AC3E}">
        <p14:creationId xmlns:p14="http://schemas.microsoft.com/office/powerpoint/2010/main" val="328984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510" y="14288"/>
            <a:ext cx="4281744" cy="1264203"/>
          </a:xfrm>
        </p:spPr>
        <p:txBody>
          <a:bodyPr>
            <a:normAutofit/>
          </a:bodyPr>
          <a:lstStyle/>
          <a:p>
            <a:pPr algn="l"/>
            <a:r>
              <a:rPr lang="en-US" sz="3600" b="1" dirty="0">
                <a:solidFill>
                  <a:srgbClr val="00549B"/>
                </a:solidFill>
                <a:latin typeface="Oxygen" panose="02000503000000000000" pitchFamily="2" charset="0"/>
                <a:cs typeface="Arial Narrow" panose="020B0604020202020204" pitchFamily="34" charset="0"/>
              </a:rPr>
              <a:t>ASHRAE </a:t>
            </a:r>
            <a:r>
              <a:rPr lang="en-US" sz="3600" dirty="0">
                <a:solidFill>
                  <a:srgbClr val="00549B"/>
                </a:solidFill>
                <a:latin typeface="Oxygen" panose="02000503000000000000" pitchFamily="2" charset="0"/>
                <a:cs typeface="Arial Narrow" panose="020B0604020202020204" pitchFamily="34" charset="0"/>
              </a:rPr>
              <a:t>Journal</a:t>
            </a:r>
          </a:p>
        </p:txBody>
      </p:sp>
      <p:sp>
        <p:nvSpPr>
          <p:cNvPr id="5" name="Rectangle 4"/>
          <p:cNvSpPr/>
          <p:nvPr/>
        </p:nvSpPr>
        <p:spPr>
          <a:xfrm>
            <a:off x="6796359" y="1055554"/>
            <a:ext cx="5040040" cy="2369880"/>
          </a:xfrm>
          <a:prstGeom prst="rect">
            <a:avLst/>
          </a:prstGeom>
        </p:spPr>
        <p:txBody>
          <a:bodyPr wrap="square">
            <a:spAutoFit/>
          </a:bodyPr>
          <a:lstStyle/>
          <a:p>
            <a:pPr marL="74295" marR="0" lvl="0" indent="0" algn="l" defTabSz="914400" rtl="0" eaLnBrk="1" fontAlgn="auto" latinLnBrk="0" hangingPunct="1">
              <a:lnSpc>
                <a:spcPct val="100000"/>
              </a:lnSpc>
              <a:spcBef>
                <a:spcPts val="0"/>
              </a:spcBef>
              <a:spcAft>
                <a:spcPts val="0"/>
              </a:spcAft>
              <a:buClr>
                <a:srgbClr val="00B0F0"/>
              </a:buClr>
              <a:buSzTx/>
              <a:buFontTx/>
              <a:buNone/>
              <a:tabLst/>
              <a:defRPr/>
            </a:pPr>
            <a:r>
              <a:rPr kumimoji="0" lang="en-US" sz="2000" b="1" i="0"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rPr>
              <a:t>ASHRAE’s official monthly publication </a:t>
            </a: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provides detailed insight on the latest HVACR technologies and applications for consulting engineers and professionals in the industry.</a:t>
            </a:r>
          </a:p>
          <a:p>
            <a:pPr marL="74295" marR="0" lvl="0" indent="0" algn="l" defTabSz="914400" rtl="0" eaLnBrk="1" fontAlgn="auto" latinLnBrk="0" hangingPunct="1">
              <a:lnSpc>
                <a:spcPct val="100000"/>
              </a:lnSpc>
              <a:spcBef>
                <a:spcPts val="0"/>
              </a:spcBef>
              <a:spcAft>
                <a:spcPts val="0"/>
              </a:spcAft>
              <a:buClr>
                <a:srgbClr val="00B0F0"/>
              </a:buClr>
              <a:buSzTx/>
              <a:buFontTx/>
              <a:buNone/>
              <a:tabLst/>
              <a:defRPr/>
            </a:pPr>
            <a:endPar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endParaRPr>
          </a:p>
          <a:p>
            <a:pPr marL="74295" marR="0" lvl="0" indent="0" algn="l" defTabSz="914400" rtl="0" eaLnBrk="1" fontAlgn="auto" latinLnBrk="0" hangingPunct="1">
              <a:lnSpc>
                <a:spcPct val="100000"/>
              </a:lnSpc>
              <a:spcBef>
                <a:spcPts val="0"/>
              </a:spcBef>
              <a:spcAft>
                <a:spcPts val="0"/>
              </a:spcAft>
              <a:buClr>
                <a:srgbClr val="00B0F0"/>
              </a:buClr>
              <a:buSzTx/>
              <a:buFontTx/>
              <a:buNone/>
              <a:tabLst/>
              <a:defRPr/>
            </a:pP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Articles are peer-reviewed and focus on technical topics, including green buildings, decarbonization, indoor air quality, energy management, thermal storage and alternative refrigerants.</a:t>
            </a:r>
            <a:endParaRPr kumimoji="0" lang="en-US" sz="1600" b="0" i="0" u="none" strike="noStrike" kern="1200" cap="none" spc="0" normalizeH="0" baseline="0" noProof="0" dirty="0">
              <a:ln>
                <a:noFill/>
              </a:ln>
              <a:solidFill>
                <a:srgbClr val="00B0F0"/>
              </a:solidFill>
              <a:effectLst/>
              <a:uLnTx/>
              <a:uFillTx/>
              <a:latin typeface="Oxygen" panose="02000503000000000000" pitchFamily="2" charset="0"/>
              <a:ea typeface="+mn-ea"/>
              <a:cs typeface="Arial Narrow" panose="020B0604020202020204" pitchFamily="34" charset="0"/>
            </a:endParaRPr>
          </a:p>
        </p:txBody>
      </p:sp>
      <p:sp>
        <p:nvSpPr>
          <p:cNvPr id="3" name="Rectangle 2">
            <a:extLst>
              <a:ext uri="{FF2B5EF4-FFF2-40B4-BE49-F238E27FC236}">
                <a16:creationId xmlns:a16="http://schemas.microsoft.com/office/drawing/2014/main" id="{9BE8FF7B-C2B9-4E34-9F20-9D2EB2A300F4}"/>
              </a:ext>
            </a:extLst>
          </p:cNvPr>
          <p:cNvSpPr/>
          <p:nvPr/>
        </p:nvSpPr>
        <p:spPr>
          <a:xfrm>
            <a:off x="1506561" y="6097266"/>
            <a:ext cx="3310522"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Oxygen" panose="02000503000000000000" pitchFamily="2" charset="0"/>
                <a:ea typeface="+mn-ea"/>
                <a:cs typeface="Arial Narrow" panose="020B0604020202020204" pitchFamily="34" charset="0"/>
              </a:rPr>
              <a:t>ashrae.org/ashraejournal </a:t>
            </a:r>
          </a:p>
        </p:txBody>
      </p:sp>
      <p:sp>
        <p:nvSpPr>
          <p:cNvPr id="13" name="Rectangle 12">
            <a:extLst>
              <a:ext uri="{FF2B5EF4-FFF2-40B4-BE49-F238E27FC236}">
                <a16:creationId xmlns:a16="http://schemas.microsoft.com/office/drawing/2014/main" id="{6D6A4B69-456C-4D2C-9E49-6DA457278548}"/>
              </a:ext>
            </a:extLst>
          </p:cNvPr>
          <p:cNvSpPr/>
          <p:nvPr/>
        </p:nvSpPr>
        <p:spPr>
          <a:xfrm>
            <a:off x="6853510" y="3389136"/>
            <a:ext cx="4922307" cy="16004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rPr>
              <a:t>ASHRAE Journal Podcast </a:t>
            </a:r>
            <a:r>
              <a:rPr kumimoji="0" lang="en-US" sz="14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Discussions with leading ASHRAE experts to expand knowledge in the HVACR industry.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CC00"/>
                </a:solidFill>
                <a:effectLst/>
                <a:uLnTx/>
                <a:uFillTx/>
                <a:latin typeface="Oxygen" panose="02000503000000000000" pitchFamily="2" charset="0"/>
                <a:ea typeface="+mn-ea"/>
                <a:cs typeface="Arial Narrow" panose="020B0604020202020204" pitchFamily="34" charset="0"/>
              </a:rPr>
              <a:t>New! </a:t>
            </a:r>
            <a:r>
              <a:rPr kumimoji="0" lang="en-US" sz="1400" b="1" i="0"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rPr>
              <a:t>Hot Air </a:t>
            </a:r>
            <a:r>
              <a:rPr kumimoji="0" lang="en-US" sz="14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Brief talks with ASHRAE Journal authors on HVACR content published in the Journal</a:t>
            </a:r>
            <a:r>
              <a:rPr kumimoji="0" lang="en-US" sz="14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a:t>
            </a:r>
            <a:endParaRPr kumimoji="0" lang="en-US" sz="1400" b="0" i="0" u="none" strike="noStrike" kern="1200" cap="none" spc="0" normalizeH="0" baseline="0" noProof="0" dirty="0">
              <a:ln>
                <a:noFill/>
              </a:ln>
              <a:solidFill>
                <a:srgbClr val="00B0F0"/>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B0F0"/>
              </a:solidFill>
              <a:effectLst/>
              <a:uLnTx/>
              <a:uFillTx/>
              <a:latin typeface="Arial Narrow" panose="020B0604020202020204" pitchFamily="34" charset="0"/>
              <a:ea typeface="+mn-ea"/>
              <a:cs typeface="Arial Narrow" panose="020B0604020202020204" pitchFamily="34" charset="0"/>
            </a:endParaRPr>
          </a:p>
        </p:txBody>
      </p:sp>
      <p:sp>
        <p:nvSpPr>
          <p:cNvPr id="4" name="Rectangle 3">
            <a:extLst>
              <a:ext uri="{FF2B5EF4-FFF2-40B4-BE49-F238E27FC236}">
                <a16:creationId xmlns:a16="http://schemas.microsoft.com/office/drawing/2014/main" id="{44F8B25B-EF0F-05C9-2F95-43CC1C639C80}"/>
              </a:ext>
            </a:extLst>
          </p:cNvPr>
          <p:cNvSpPr/>
          <p:nvPr/>
        </p:nvSpPr>
        <p:spPr>
          <a:xfrm>
            <a:off x="10617200" y="5334000"/>
            <a:ext cx="1439333" cy="11514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2" name="Picture 4">
            <a:extLst>
              <a:ext uri="{FF2B5EF4-FFF2-40B4-BE49-F238E27FC236}">
                <a16:creationId xmlns:a16="http://schemas.microsoft.com/office/drawing/2014/main" id="{249EBFF8-C185-46ED-BD0C-5D226F3063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6514" y="4890007"/>
            <a:ext cx="1589935" cy="15899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DCDDFF2-305A-483B-84C0-F50E712E19DE}"/>
              </a:ext>
            </a:extLst>
          </p:cNvPr>
          <p:cNvPicPr>
            <a:picLocks noChangeAspect="1"/>
          </p:cNvPicPr>
          <p:nvPr/>
        </p:nvPicPr>
        <p:blipFill>
          <a:blip r:embed="rId4"/>
          <a:stretch>
            <a:fillRect/>
          </a:stretch>
        </p:blipFill>
        <p:spPr>
          <a:xfrm>
            <a:off x="7186780" y="6387679"/>
            <a:ext cx="3119340" cy="277197"/>
          </a:xfrm>
          <a:prstGeom prst="rect">
            <a:avLst/>
          </a:prstGeom>
        </p:spPr>
      </p:pic>
      <p:pic>
        <p:nvPicPr>
          <p:cNvPr id="9" name="Picture 8" descr="A blue and white logo&#10;&#10;Description automatically generated with low confidence">
            <a:extLst>
              <a:ext uri="{FF2B5EF4-FFF2-40B4-BE49-F238E27FC236}">
                <a16:creationId xmlns:a16="http://schemas.microsoft.com/office/drawing/2014/main" id="{B00EB836-F910-4CBE-8176-B45845F5FE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07120" y="5599332"/>
            <a:ext cx="1063558" cy="788347"/>
          </a:xfrm>
          <a:prstGeom prst="rect">
            <a:avLst/>
          </a:prstGeom>
        </p:spPr>
      </p:pic>
      <p:pic>
        <p:nvPicPr>
          <p:cNvPr id="10" name="Picture 9" descr="A hot air balloon with text&#10;&#10;Description automatically generated">
            <a:extLst>
              <a:ext uri="{FF2B5EF4-FFF2-40B4-BE49-F238E27FC236}">
                <a16:creationId xmlns:a16="http://schemas.microsoft.com/office/drawing/2014/main" id="{91F6A99F-D2C9-B128-36AF-7CE7D7836C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5599" y="4989409"/>
            <a:ext cx="1320521" cy="1320521"/>
          </a:xfrm>
          <a:prstGeom prst="rect">
            <a:avLst/>
          </a:prstGeom>
        </p:spPr>
      </p:pic>
      <p:pic>
        <p:nvPicPr>
          <p:cNvPr id="1026" name="Picture 2">
            <a:extLst>
              <a:ext uri="{FF2B5EF4-FFF2-40B4-BE49-F238E27FC236}">
                <a16:creationId xmlns:a16="http://schemas.microsoft.com/office/drawing/2014/main" id="{82D1BD9C-0E6A-6238-357E-6F90BAFAC0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5695" y="1488898"/>
            <a:ext cx="2857500" cy="3800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381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5482419-DD74-49A6-CDAF-4CF145D29FCB}"/>
              </a:ext>
            </a:extLst>
          </p:cNvPr>
          <p:cNvSpPr txBox="1">
            <a:spLocks/>
          </p:cNvSpPr>
          <p:nvPr/>
        </p:nvSpPr>
        <p:spPr>
          <a:xfrm>
            <a:off x="538373" y="189235"/>
            <a:ext cx="5866898" cy="858756"/>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3600" b="1" kern="1200">
                <a:solidFill>
                  <a:srgbClr val="003366"/>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49B"/>
                </a:solidFill>
                <a:effectLst/>
                <a:uLnTx/>
                <a:uFillTx/>
                <a:latin typeface="Oxygen" panose="02000503000000000000" pitchFamily="2" charset="0"/>
                <a:ea typeface="+mj-ea"/>
                <a:cs typeface="Arial Narrow" panose="020B0604020202020204" pitchFamily="34" charset="0"/>
              </a:rPr>
              <a:t>ASHRAE </a:t>
            </a:r>
            <a:r>
              <a:rPr kumimoji="0" lang="en-US" sz="3600" b="0" u="none" strike="noStrike" kern="1200" cap="none" spc="0" normalizeH="0" baseline="0" noProof="0" dirty="0">
                <a:ln>
                  <a:noFill/>
                </a:ln>
                <a:solidFill>
                  <a:srgbClr val="00549B"/>
                </a:solidFill>
                <a:effectLst/>
                <a:uLnTx/>
                <a:uFillTx/>
                <a:latin typeface="Oxygen" panose="02000503000000000000" pitchFamily="2" charset="0"/>
                <a:ea typeface="+mj-ea"/>
                <a:cs typeface="Arial Narrow" panose="020B0604020202020204" pitchFamily="34" charset="0"/>
              </a:rPr>
              <a:t>Handbook</a:t>
            </a:r>
          </a:p>
        </p:txBody>
      </p:sp>
      <p:sp>
        <p:nvSpPr>
          <p:cNvPr id="9" name="TextBox 8">
            <a:extLst>
              <a:ext uri="{FF2B5EF4-FFF2-40B4-BE49-F238E27FC236}">
                <a16:creationId xmlns:a16="http://schemas.microsoft.com/office/drawing/2014/main" id="{D5FC40BC-E94A-198A-E3D1-12E4DF4218DE}"/>
              </a:ext>
            </a:extLst>
          </p:cNvPr>
          <p:cNvSpPr txBox="1"/>
          <p:nvPr/>
        </p:nvSpPr>
        <p:spPr>
          <a:xfrm>
            <a:off x="7542014" y="2245370"/>
            <a:ext cx="259961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549B"/>
                </a:solidFill>
                <a:effectLst/>
                <a:highlight>
                  <a:srgbClr val="FFFFFF"/>
                </a:highlight>
                <a:uLnTx/>
                <a:uFillTx/>
                <a:latin typeface="Oxygen" panose="02000503000000000000" pitchFamily="2" charset="0"/>
                <a:ea typeface="+mn-ea"/>
                <a:cs typeface="+mn-cs"/>
              </a:rPr>
              <a:t>Available in hardback, PDF, and as an interactive handbook online</a:t>
            </a:r>
            <a:r>
              <a:rPr kumimoji="0" lang="en-US" sz="1200" b="0" i="0" u="none" strike="noStrike" kern="1200" cap="none" spc="0" normalizeH="0" baseline="0" noProof="0" dirty="0">
                <a:ln>
                  <a:noFill/>
                </a:ln>
                <a:solidFill>
                  <a:srgbClr val="00549B"/>
                </a:solidFill>
                <a:effectLst/>
                <a:highlight>
                  <a:srgbClr val="FFFFFF"/>
                </a:highlight>
                <a:uLnTx/>
                <a:uFillTx/>
                <a:latin typeface="Oxygen" panose="02000503000000000000" pitchFamily="2" charset="0"/>
                <a:ea typeface="+mn-ea"/>
                <a:cs typeface="+mn-cs"/>
              </a:rPr>
              <a:t>.</a:t>
            </a:r>
            <a:endParaRPr kumimoji="0" lang="en-US" sz="1200" b="0" i="0" u="none" strike="noStrike" kern="1200" cap="none" spc="0" normalizeH="0" baseline="0" noProof="0" dirty="0">
              <a:ln>
                <a:noFill/>
              </a:ln>
              <a:solidFill>
                <a:srgbClr val="00549B"/>
              </a:solidFill>
              <a:effectLst/>
              <a:uLnTx/>
              <a:uFillTx/>
              <a:latin typeface="Oxygen" panose="02000503000000000000" pitchFamily="2" charset="0"/>
              <a:ea typeface="+mn-ea"/>
              <a:cs typeface="+mn-cs"/>
            </a:endParaRPr>
          </a:p>
        </p:txBody>
      </p:sp>
      <p:sp>
        <p:nvSpPr>
          <p:cNvPr id="10" name="Title 1">
            <a:extLst>
              <a:ext uri="{FF2B5EF4-FFF2-40B4-BE49-F238E27FC236}">
                <a16:creationId xmlns:a16="http://schemas.microsoft.com/office/drawing/2014/main" id="{47C733E2-6944-7DB0-B4CB-8D5A58BF88EE}"/>
              </a:ext>
            </a:extLst>
          </p:cNvPr>
          <p:cNvSpPr txBox="1">
            <a:spLocks/>
          </p:cNvSpPr>
          <p:nvPr/>
        </p:nvSpPr>
        <p:spPr>
          <a:xfrm>
            <a:off x="717555" y="1312466"/>
            <a:ext cx="5658007" cy="518350"/>
          </a:xfrm>
          <a:prstGeom prst="rect">
            <a:avLst/>
          </a:prstGeom>
        </p:spPr>
        <p:txBody>
          <a:bodyPr vert="horz" lIns="91440" tIns="45720" rIns="91440" bIns="45720" rtlCol="0" anchor="ctr">
            <a:normAutofit fontScale="92500"/>
          </a:bodyPr>
          <a:lstStyle>
            <a:lvl1pPr algn="l" defTabSz="912114" rtl="0" eaLnBrk="1" latinLnBrk="0" hangingPunct="1">
              <a:lnSpc>
                <a:spcPct val="90000"/>
              </a:lnSpc>
              <a:spcBef>
                <a:spcPct val="0"/>
              </a:spcBef>
              <a:buNone/>
              <a:defRPr sz="4389" kern="1200">
                <a:solidFill>
                  <a:schemeClr val="tx1"/>
                </a:solidFill>
                <a:latin typeface="+mj-lt"/>
                <a:ea typeface="+mj-ea"/>
                <a:cs typeface="+mj-cs"/>
              </a:defRPr>
            </a:lvl1pPr>
          </a:lstStyle>
          <a:p>
            <a:pPr marL="0" marR="0" lvl="0" indent="0" algn="l" defTabSz="912114"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549B"/>
                </a:solidFill>
                <a:effectLst/>
                <a:uLnTx/>
                <a:uFillTx/>
                <a:latin typeface="Oxygen" panose="02000503000000000000" pitchFamily="2" charset="0"/>
                <a:ea typeface="+mj-ea"/>
                <a:cs typeface="Arial Narrow" panose="020B0604020202020204" pitchFamily="34" charset="0"/>
              </a:rPr>
              <a:t>ASHRAE Handbook – Print Version</a:t>
            </a:r>
          </a:p>
        </p:txBody>
      </p:sp>
      <p:sp>
        <p:nvSpPr>
          <p:cNvPr id="11" name="Title 1">
            <a:extLst>
              <a:ext uri="{FF2B5EF4-FFF2-40B4-BE49-F238E27FC236}">
                <a16:creationId xmlns:a16="http://schemas.microsoft.com/office/drawing/2014/main" id="{3E6235A5-26A5-6325-0BD4-9AA031D39BB5}"/>
              </a:ext>
            </a:extLst>
          </p:cNvPr>
          <p:cNvSpPr txBox="1">
            <a:spLocks/>
          </p:cNvSpPr>
          <p:nvPr/>
        </p:nvSpPr>
        <p:spPr>
          <a:xfrm>
            <a:off x="717555" y="1903615"/>
            <a:ext cx="6531161" cy="121298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j-ea"/>
                <a:cs typeface="Arial" panose="020B0604020202020204" pitchFamily="34" charset="0"/>
              </a:rPr>
              <a:t>Continuously refined and updated, ASHRAE has published its Handbook series since 1920s</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j-ea"/>
                <a:cs typeface="Arial" panose="020B0604020202020204" pitchFamily="34" charset="0"/>
              </a:rPr>
              <a:t>Volumes cover HVAC&amp;R fundamentals, systems, equipment </a:t>
            </a:r>
            <a:b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j-ea"/>
                <a:cs typeface="Arial" panose="020B0604020202020204" pitchFamily="34" charset="0"/>
              </a:rPr>
            </a:b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j-ea"/>
                <a:cs typeface="Arial" panose="020B0604020202020204" pitchFamily="34" charset="0"/>
              </a:rPr>
              <a:t>and a wide variety of applications</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j-ea"/>
                <a:cs typeface="Arial" panose="020B0604020202020204" pitchFamily="34" charset="0"/>
              </a:rPr>
              <a:t>Handbooks are also available in the ASHRAE Technology Portal</a:t>
            </a:r>
          </a:p>
        </p:txBody>
      </p:sp>
      <p:sp>
        <p:nvSpPr>
          <p:cNvPr id="12" name="Rectangle 11">
            <a:extLst>
              <a:ext uri="{FF2B5EF4-FFF2-40B4-BE49-F238E27FC236}">
                <a16:creationId xmlns:a16="http://schemas.microsoft.com/office/drawing/2014/main" id="{D712F4AA-39ED-9AEF-9444-386E05B258B5}"/>
              </a:ext>
            </a:extLst>
          </p:cNvPr>
          <p:cNvSpPr/>
          <p:nvPr/>
        </p:nvSpPr>
        <p:spPr>
          <a:xfrm>
            <a:off x="717555" y="3296139"/>
            <a:ext cx="5508535"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rPr>
              <a:t>ASHRAE Handbook Online</a:t>
            </a:r>
          </a:p>
        </p:txBody>
      </p:sp>
      <p:sp>
        <p:nvSpPr>
          <p:cNvPr id="13" name="Rectangle 12">
            <a:extLst>
              <a:ext uri="{FF2B5EF4-FFF2-40B4-BE49-F238E27FC236}">
                <a16:creationId xmlns:a16="http://schemas.microsoft.com/office/drawing/2014/main" id="{F977AC55-FB2A-09ED-3153-C5F5A62B96E1}"/>
              </a:ext>
            </a:extLst>
          </p:cNvPr>
          <p:cNvSpPr/>
          <p:nvPr/>
        </p:nvSpPr>
        <p:spPr>
          <a:xfrm>
            <a:off x="717555" y="3969087"/>
            <a:ext cx="7519661" cy="1671227"/>
          </a:xfrm>
          <a:prstGeom prst="rect">
            <a:avLst/>
          </a:prstGeom>
        </p:spPr>
        <p:txBody>
          <a:bodyPr wrap="square">
            <a:spAutoFit/>
          </a:bodyPr>
          <a:lstStyle/>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Mobile device responsive</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Content from all four current Handbook volumes plus extra features such as videos, animations, spreadsheets and more</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Easier than ever to search across all volumes, print, ask questions about technical content, access bonus features and look up new terminology</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Eligible ASHRAE members can choose an ASHRAE Handbook Online subscription at a discounted rate during membership renewal</a:t>
            </a:r>
          </a:p>
        </p:txBody>
      </p:sp>
      <p:pic>
        <p:nvPicPr>
          <p:cNvPr id="16" name="Picture 15" descr="A white text on a black background&#10;&#10;Description automatically generated">
            <a:extLst>
              <a:ext uri="{FF2B5EF4-FFF2-40B4-BE49-F238E27FC236}">
                <a16:creationId xmlns:a16="http://schemas.microsoft.com/office/drawing/2014/main" id="{C8B9D125-FEA9-5DA3-31F3-A89F9398AA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794" y="6062417"/>
            <a:ext cx="1064064" cy="736660"/>
          </a:xfrm>
          <a:prstGeom prst="rect">
            <a:avLst/>
          </a:prstGeom>
        </p:spPr>
      </p:pic>
      <p:pic>
        <p:nvPicPr>
          <p:cNvPr id="17" name="Picture 4" descr="handbook online">
            <a:extLst>
              <a:ext uri="{FF2B5EF4-FFF2-40B4-BE49-F238E27FC236}">
                <a16:creationId xmlns:a16="http://schemas.microsoft.com/office/drawing/2014/main" id="{DC18FB5B-4669-7085-4936-2EBB034489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160" y="225374"/>
            <a:ext cx="3028065" cy="184479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9C274857-6610-2E65-0227-6B436483242C}"/>
              </a:ext>
            </a:extLst>
          </p:cNvPr>
          <p:cNvPicPr>
            <a:picLocks noChangeAspect="1"/>
          </p:cNvPicPr>
          <p:nvPr/>
        </p:nvPicPr>
        <p:blipFill>
          <a:blip r:embed="rId4"/>
          <a:stretch>
            <a:fillRect/>
          </a:stretch>
        </p:blipFill>
        <p:spPr>
          <a:xfrm>
            <a:off x="8745252" y="2882242"/>
            <a:ext cx="1949973" cy="2695551"/>
          </a:xfrm>
          <a:prstGeom prst="rect">
            <a:avLst/>
          </a:prstGeom>
        </p:spPr>
      </p:pic>
      <p:sp>
        <p:nvSpPr>
          <p:cNvPr id="2" name="TextBox 1">
            <a:extLst>
              <a:ext uri="{FF2B5EF4-FFF2-40B4-BE49-F238E27FC236}">
                <a16:creationId xmlns:a16="http://schemas.microsoft.com/office/drawing/2014/main" id="{724F30B4-55B4-CA31-92C9-918DF163B913}"/>
              </a:ext>
            </a:extLst>
          </p:cNvPr>
          <p:cNvSpPr txBox="1"/>
          <p:nvPr/>
        </p:nvSpPr>
        <p:spPr>
          <a:xfrm>
            <a:off x="538373" y="820290"/>
            <a:ext cx="48764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AACE3"/>
                </a:solidFill>
                <a:effectLst/>
                <a:uLnTx/>
                <a:uFillTx/>
                <a:latin typeface="Oxygen" panose="02000503000000000000" pitchFamily="2" charset="0"/>
                <a:ea typeface="+mn-ea"/>
                <a:cs typeface="+mn-cs"/>
              </a:rPr>
              <a:t>ashrae.org/handbook</a:t>
            </a:r>
          </a:p>
        </p:txBody>
      </p:sp>
    </p:spTree>
    <p:extLst>
      <p:ext uri="{BB962C8B-B14F-4D97-AF65-F5344CB8AC3E}">
        <p14:creationId xmlns:p14="http://schemas.microsoft.com/office/powerpoint/2010/main" val="4291325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5ADC07B-9FC2-6038-7C5D-FFDF810101DD}"/>
              </a:ext>
            </a:extLst>
          </p:cNvPr>
          <p:cNvSpPr txBox="1">
            <a:spLocks/>
          </p:cNvSpPr>
          <p:nvPr/>
        </p:nvSpPr>
        <p:spPr>
          <a:xfrm>
            <a:off x="7221136" y="606285"/>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919029" y="606285"/>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COMMUNITIES</a:t>
            </a:r>
            <a:endParaRPr kumimoji="0" lang="en-US" sz="18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507345" y="606290"/>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MEMBERSHIP</a:t>
            </a:r>
            <a:endParaRPr kumimoji="0" lang="en-US" sz="18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953272"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195095" y="76600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930217"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525523" y="76600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960152"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6261F30-B577-EA02-BB63-0FF6CB0B74DD}"/>
              </a:ext>
            </a:extLst>
          </p:cNvPr>
          <p:cNvSpPr txBox="1"/>
          <p:nvPr/>
        </p:nvSpPr>
        <p:spPr>
          <a:xfrm>
            <a:off x="173123" y="573568"/>
            <a:ext cx="1131014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49B"/>
                </a:solidFill>
                <a:effectLst/>
                <a:uLnTx/>
                <a:uFillTx/>
                <a:latin typeface="Oxygen" panose="02000503000000000000" pitchFamily="2" charset="0"/>
                <a:ea typeface="+mn-ea"/>
                <a:cs typeface="+mn-cs"/>
              </a:rPr>
              <a:t>ASHRAE is Focused on </a:t>
            </a:r>
            <a:r>
              <a:rPr kumimoji="0" lang="en-US" sz="3600" i="0" u="none" strike="noStrike" kern="1200" cap="none" spc="0" normalizeH="0" baseline="0" noProof="0" dirty="0">
                <a:ln>
                  <a:noFill/>
                </a:ln>
                <a:solidFill>
                  <a:srgbClr val="00549B"/>
                </a:solidFill>
                <a:effectLst/>
                <a:uLnTx/>
                <a:uFillTx/>
                <a:latin typeface="Oxygen" panose="02000503000000000000" pitchFamily="2" charset="0"/>
                <a:ea typeface="+mn-ea"/>
                <a:cs typeface="+mn-cs"/>
              </a:rPr>
              <a:t>Building Decarbonization</a:t>
            </a:r>
          </a:p>
        </p:txBody>
      </p:sp>
      <p:sp>
        <p:nvSpPr>
          <p:cNvPr id="2" name="TextBox 1">
            <a:extLst>
              <a:ext uri="{FF2B5EF4-FFF2-40B4-BE49-F238E27FC236}">
                <a16:creationId xmlns:a16="http://schemas.microsoft.com/office/drawing/2014/main" id="{FF2EDD39-999D-6D26-7C4C-7F14339A96B9}"/>
              </a:ext>
            </a:extLst>
          </p:cNvPr>
          <p:cNvSpPr txBox="1"/>
          <p:nvPr/>
        </p:nvSpPr>
        <p:spPr>
          <a:xfrm>
            <a:off x="6218707" y="2311338"/>
            <a:ext cx="542302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Oxygen" panose="02000503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xygen" panose="02000503000000000000" pitchFamily="2" charset="0"/>
                <a:ea typeface="+mn-ea"/>
                <a:cs typeface="+mn-cs"/>
              </a:rPr>
              <a:t>Videos | Interviews | Publications |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xygen" panose="02000503000000000000" pitchFamily="2"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549C"/>
                </a:solidFill>
                <a:effectLst/>
                <a:uLnTx/>
                <a:uFillTx/>
                <a:latin typeface="Oxygen" panose="02000503000000000000" pitchFamily="2" charset="0"/>
                <a:ea typeface="+mn-ea"/>
                <a:cs typeface="+mn-cs"/>
              </a:rPr>
              <a:t>Center for Excellence in Building Decarbonization (CEBD).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5549C"/>
              </a:solidFill>
              <a:effectLst/>
              <a:uLnTx/>
              <a:uFillTx/>
              <a:latin typeface="Calibri" panose="020F0502020204030204"/>
              <a:ea typeface="+mn-ea"/>
              <a:cs typeface="+mn-cs"/>
            </a:endParaRPr>
          </a:p>
        </p:txBody>
      </p:sp>
      <p:pic>
        <p:nvPicPr>
          <p:cNvPr id="3074" name="Picture 2" descr="CEBD at the 2024 ASHRAE Annual Conference">
            <a:extLst>
              <a:ext uri="{FF2B5EF4-FFF2-40B4-BE49-F238E27FC236}">
                <a16:creationId xmlns:a16="http://schemas.microsoft.com/office/drawing/2014/main" id="{D990A63D-DFD6-EAF4-88F8-F5180EB6FD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656" y="1785856"/>
            <a:ext cx="5214524" cy="347474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9DCAB28-214E-F06E-435B-2A1A7F9932E0}"/>
              </a:ext>
            </a:extLst>
          </p:cNvPr>
          <p:cNvSpPr txBox="1"/>
          <p:nvPr/>
        </p:nvSpPr>
        <p:spPr>
          <a:xfrm>
            <a:off x="6494769" y="4370452"/>
            <a:ext cx="48485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Oxygen" panose="02000503000000000000" pitchFamily="2" charset="0"/>
                <a:ea typeface="Calibri" panose="020F0502020204030204" pitchFamily="34" charset="0"/>
                <a:cs typeface="Arial Narrow" panose="020B0604020202020204" pitchFamily="34" charset="0"/>
              </a:rPr>
              <a:t>ashrae.org/decarb</a:t>
            </a:r>
            <a:endParaRPr kumimoji="0" lang="en-US" sz="2400" b="1" i="0" u="none" strike="noStrike" kern="1200" cap="none" spc="0" normalizeH="0" baseline="0" noProof="0" dirty="0">
              <a:ln>
                <a:noFill/>
              </a:ln>
              <a:solidFill>
                <a:srgbClr val="00B0F0"/>
              </a:solidFill>
              <a:effectLst/>
              <a:uLnTx/>
              <a:uFillTx/>
              <a:latin typeface="Oxygen" panose="02000503000000000000" pitchFamily="2" charset="0"/>
              <a:ea typeface="+mn-ea"/>
              <a:cs typeface="Arial Narrow" panose="020B0604020202020204" pitchFamily="34" charset="0"/>
            </a:endParaRPr>
          </a:p>
        </p:txBody>
      </p:sp>
      <p:pic>
        <p:nvPicPr>
          <p:cNvPr id="3" name="Picture 2" descr="A blue and white logo&#10;&#10;Description automatically generated with low confidence">
            <a:extLst>
              <a:ext uri="{FF2B5EF4-FFF2-40B4-BE49-F238E27FC236}">
                <a16:creationId xmlns:a16="http://schemas.microsoft.com/office/drawing/2014/main" id="{269832AC-6EB2-7F61-45D3-F1A9B5AD61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1510" y="5890258"/>
            <a:ext cx="1063558" cy="788347"/>
          </a:xfrm>
          <a:prstGeom prst="rect">
            <a:avLst/>
          </a:prstGeom>
        </p:spPr>
      </p:pic>
    </p:spTree>
    <p:extLst>
      <p:ext uri="{BB962C8B-B14F-4D97-AF65-F5344CB8AC3E}">
        <p14:creationId xmlns:p14="http://schemas.microsoft.com/office/powerpoint/2010/main" val="1262039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3AF4B68-DD92-74F9-BEB7-6B8C6B6FA3F6}"/>
              </a:ext>
            </a:extLst>
          </p:cNvPr>
          <p:cNvSpPr/>
          <p:nvPr/>
        </p:nvSpPr>
        <p:spPr>
          <a:xfrm>
            <a:off x="4667541" y="4070774"/>
            <a:ext cx="1724579" cy="313278"/>
          </a:xfrm>
          <a:prstGeom prst="rect">
            <a:avLst/>
          </a:prstGeom>
          <a:solidFill>
            <a:srgbClr val="0099CC"/>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4826CF88-91EC-4844-0384-1B390C3EB1CF}"/>
              </a:ext>
            </a:extLst>
          </p:cNvPr>
          <p:cNvSpPr/>
          <p:nvPr/>
        </p:nvSpPr>
        <p:spPr>
          <a:xfrm>
            <a:off x="1932059" y="4054619"/>
            <a:ext cx="2323979" cy="359449"/>
          </a:xfrm>
          <a:prstGeom prst="rect">
            <a:avLst/>
          </a:prstGeom>
          <a:solidFill>
            <a:srgbClr val="05549C"/>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88255FE-E393-D9A6-E23A-B5E7F3F2879B}"/>
              </a:ext>
            </a:extLst>
          </p:cNvPr>
          <p:cNvSpPr/>
          <p:nvPr/>
        </p:nvSpPr>
        <p:spPr>
          <a:xfrm>
            <a:off x="6906091" y="4054620"/>
            <a:ext cx="2323979" cy="308273"/>
          </a:xfrm>
          <a:prstGeom prst="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933609" y="635781"/>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PROFESSIONAL DEVELOPMENT</a:t>
            </a: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487682" y="635786"/>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MEMBERSHIP</a:t>
            </a:r>
            <a:endParaRPr kumimoji="0" lang="en-US" sz="18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933609" y="80236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175432" y="7955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910554" y="80236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505860" y="7955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940489" y="80236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D0B122C-BB67-7C9F-0885-9F00EA6DFC26}"/>
              </a:ext>
            </a:extLst>
          </p:cNvPr>
          <p:cNvSpPr txBox="1"/>
          <p:nvPr/>
        </p:nvSpPr>
        <p:spPr>
          <a:xfrm>
            <a:off x="107158" y="138682"/>
            <a:ext cx="62484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49B"/>
                </a:solidFill>
                <a:effectLst/>
                <a:uLnTx/>
                <a:uFillTx/>
                <a:latin typeface="Oxygen" panose="02000503000000000000" pitchFamily="2" charset="0"/>
                <a:ea typeface="+mn-ea"/>
                <a:cs typeface="+mn-cs"/>
              </a:rPr>
              <a:t>Well-Recognized </a:t>
            </a:r>
            <a:r>
              <a:rPr kumimoji="0" lang="en-US" sz="3600" i="0" u="none" strike="noStrike" kern="1200" cap="none" spc="0" normalizeH="0" baseline="0" noProof="0" dirty="0">
                <a:ln>
                  <a:noFill/>
                </a:ln>
                <a:solidFill>
                  <a:srgbClr val="00549B"/>
                </a:solidFill>
                <a:effectLst/>
                <a:uLnTx/>
                <a:uFillTx/>
                <a:latin typeface="Oxygen" panose="02000503000000000000" pitchFamily="2" charset="0"/>
                <a:ea typeface="+mn-ea"/>
                <a:cs typeface="+mn-cs"/>
              </a:rPr>
              <a:t>Standards</a:t>
            </a:r>
          </a:p>
        </p:txBody>
      </p:sp>
      <p:pic>
        <p:nvPicPr>
          <p:cNvPr id="3" name="Picture 2" descr="A picture containing text, screenshot, font, design">
            <a:extLst>
              <a:ext uri="{FF2B5EF4-FFF2-40B4-BE49-F238E27FC236}">
                <a16:creationId xmlns:a16="http://schemas.microsoft.com/office/drawing/2014/main" id="{4DA18E82-83A1-657C-96CA-28C4F6FBB93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368903" y="4454281"/>
            <a:ext cx="1545532" cy="1982507"/>
          </a:xfrm>
          <a:prstGeom prst="rect">
            <a:avLst/>
          </a:prstGeom>
          <a:ln>
            <a:noFill/>
          </a:ln>
          <a:effectLst>
            <a:outerShdw blurRad="292100" dist="139700" dir="2700000" algn="tl" rotWithShape="0">
              <a:srgbClr val="333333">
                <a:alpha val="65000"/>
              </a:srgbClr>
            </a:outerShdw>
          </a:effectLst>
        </p:spPr>
      </p:pic>
      <p:pic>
        <p:nvPicPr>
          <p:cNvPr id="17" name="Picture 16" descr="A green and white paper with black text&#10;&#10;Description automatically generated">
            <a:extLst>
              <a:ext uri="{FF2B5EF4-FFF2-40B4-BE49-F238E27FC236}">
                <a16:creationId xmlns:a16="http://schemas.microsoft.com/office/drawing/2014/main" id="{B819AFE9-C781-B186-7035-5A9DCCB32552}"/>
              </a:ext>
            </a:extLst>
          </p:cNvPr>
          <p:cNvPicPr>
            <a:picLocks noChangeAspect="1"/>
          </p:cNvPicPr>
          <p:nvPr/>
        </p:nvPicPr>
        <p:blipFill>
          <a:blip r:embed="rId4"/>
          <a:stretch>
            <a:fillRect/>
          </a:stretch>
        </p:blipFill>
        <p:spPr>
          <a:xfrm>
            <a:off x="7265124" y="4372780"/>
            <a:ext cx="1605914" cy="2078243"/>
          </a:xfrm>
          <a:prstGeom prst="rect">
            <a:avLst/>
          </a:prstGeom>
          <a:ln>
            <a:noFill/>
          </a:ln>
          <a:effectLst>
            <a:outerShdw blurRad="292100" dist="139700" dir="2700000" algn="tl" rotWithShape="0">
              <a:srgbClr val="333333">
                <a:alpha val="65000"/>
              </a:srgbClr>
            </a:outerShdw>
          </a:effectLst>
        </p:spPr>
      </p:pic>
      <p:pic>
        <p:nvPicPr>
          <p:cNvPr id="18" name="Picture 17" descr="A white and green rectangle with black text&#10;&#10;Description automatically generated">
            <a:extLst>
              <a:ext uri="{FF2B5EF4-FFF2-40B4-BE49-F238E27FC236}">
                <a16:creationId xmlns:a16="http://schemas.microsoft.com/office/drawing/2014/main" id="{2DF26374-4414-8970-FECD-88A5CC70C4CB}"/>
              </a:ext>
            </a:extLst>
          </p:cNvPr>
          <p:cNvPicPr>
            <a:picLocks noChangeAspect="1"/>
          </p:cNvPicPr>
          <p:nvPr/>
        </p:nvPicPr>
        <p:blipFill>
          <a:blip r:embed="rId5"/>
          <a:stretch>
            <a:fillRect/>
          </a:stretch>
        </p:blipFill>
        <p:spPr>
          <a:xfrm>
            <a:off x="4736053" y="4396541"/>
            <a:ext cx="1587554" cy="2054482"/>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1D22AF49-D15F-339A-6A5A-B1089C2472C5}"/>
              </a:ext>
            </a:extLst>
          </p:cNvPr>
          <p:cNvSpPr txBox="1"/>
          <p:nvPr/>
        </p:nvSpPr>
        <p:spPr>
          <a:xfrm>
            <a:off x="1924049" y="4100793"/>
            <a:ext cx="2391327" cy="307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xygen" panose="02000503000000000000" pitchFamily="2" charset="0"/>
                <a:ea typeface="+mn-ea"/>
                <a:cs typeface="+mn-cs"/>
              </a:rPr>
              <a:t>Now Available in Spanish</a:t>
            </a:r>
          </a:p>
        </p:txBody>
      </p:sp>
      <p:sp>
        <p:nvSpPr>
          <p:cNvPr id="20" name="TextBox 19">
            <a:extLst>
              <a:ext uri="{FF2B5EF4-FFF2-40B4-BE49-F238E27FC236}">
                <a16:creationId xmlns:a16="http://schemas.microsoft.com/office/drawing/2014/main" id="{F369D16D-A29E-CCE8-D3F7-C8FDC919CCDB}"/>
              </a:ext>
            </a:extLst>
          </p:cNvPr>
          <p:cNvSpPr txBox="1"/>
          <p:nvPr/>
        </p:nvSpPr>
        <p:spPr>
          <a:xfrm>
            <a:off x="6751151" y="4088763"/>
            <a:ext cx="26338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xygen" panose="02000503000000000000" pitchFamily="2" charset="0"/>
                <a:ea typeface="+mn-ea"/>
                <a:cs typeface="+mn-cs"/>
              </a:rPr>
              <a:t>Newly Updated for 2024</a:t>
            </a:r>
          </a:p>
        </p:txBody>
      </p:sp>
      <p:sp>
        <p:nvSpPr>
          <p:cNvPr id="23" name="TextBox 22">
            <a:extLst>
              <a:ext uri="{FF2B5EF4-FFF2-40B4-BE49-F238E27FC236}">
                <a16:creationId xmlns:a16="http://schemas.microsoft.com/office/drawing/2014/main" id="{E4ED3B5C-A732-F7D6-68E6-813F7F8AF0C4}"/>
              </a:ext>
            </a:extLst>
          </p:cNvPr>
          <p:cNvSpPr txBox="1"/>
          <p:nvPr/>
        </p:nvSpPr>
        <p:spPr>
          <a:xfrm>
            <a:off x="4470317" y="4100791"/>
            <a:ext cx="212589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xygen" panose="02000503000000000000" pitchFamily="2" charset="0"/>
                <a:ea typeface="+mn-ea"/>
                <a:cs typeface="+mn-cs"/>
              </a:rPr>
              <a:t>First of Its Kind</a:t>
            </a:r>
          </a:p>
        </p:txBody>
      </p:sp>
      <p:sp>
        <p:nvSpPr>
          <p:cNvPr id="16" name="Content Placeholder 2">
            <a:extLst>
              <a:ext uri="{FF2B5EF4-FFF2-40B4-BE49-F238E27FC236}">
                <a16:creationId xmlns:a16="http://schemas.microsoft.com/office/drawing/2014/main" id="{3C13036B-22C5-D72D-8E8C-1E0522B617CA}"/>
              </a:ext>
            </a:extLst>
          </p:cNvPr>
          <p:cNvSpPr txBox="1">
            <a:spLocks/>
          </p:cNvSpPr>
          <p:nvPr/>
        </p:nvSpPr>
        <p:spPr>
          <a:xfrm>
            <a:off x="438842" y="890962"/>
            <a:ext cx="11314316" cy="35861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1600" b="1" i="0"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rPr>
              <a:t>ASHRAE Standard 15</a:t>
            </a:r>
            <a:r>
              <a:rPr kumimoji="0" lang="en-US" altLang="en-US" sz="1600" b="0" i="0"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Safety Standard for Refrigeration Systems and Designation and Classification of Refrigerants</a:t>
            </a: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1600" b="1" i="0"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rPr>
              <a:t>ASHRAE Standard 90.1</a:t>
            </a:r>
            <a:r>
              <a:rPr kumimoji="0" lang="en-US" altLang="en-US" sz="1600" b="1"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Energy Standard for Sites and Buildings Except Low-Rise Residential Buildings </a:t>
            </a: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1600" b="1" i="0"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rPr>
              <a:t>ASHRAE Standard 62.2, </a:t>
            </a: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Ventilation and Acceptable Indoor Air Quality in Residential Buildings</a:t>
            </a: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1600" b="1" i="0"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rPr>
              <a:t>ASHRAE Standard 34, </a:t>
            </a: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Designation and Safety Classification of Refrigerants</a:t>
            </a: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1600" b="1" i="0"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rPr>
              <a:t>ASHRAE Standard 55, </a:t>
            </a: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Thermal Environmental Conditions for Human Occupancy </a:t>
            </a: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1600" b="1" i="0"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rPr>
              <a:t>ASHRAE Standard 62.1, </a:t>
            </a: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Ventilation for Acceptable Indoor Air Quality</a:t>
            </a: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1600" b="1" i="0"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rPr>
              <a:t>ASHRAE Standard 188, </a:t>
            </a: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Legionellosis: Risk Management for Building Water Systems</a:t>
            </a: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rPr>
              <a:t>2021 International Green Construction Code (</a:t>
            </a:r>
            <a:r>
              <a:rPr kumimoji="0" lang="en-US" sz="1600" b="1" i="0" u="none" strike="noStrike" kern="1200" cap="none" spc="0" normalizeH="0" baseline="0" noProof="0" dirty="0" err="1">
                <a:ln>
                  <a:noFill/>
                </a:ln>
                <a:solidFill>
                  <a:srgbClr val="00549B"/>
                </a:solidFill>
                <a:effectLst/>
                <a:uLnTx/>
                <a:uFillTx/>
                <a:latin typeface="Oxygen" panose="02000503000000000000" pitchFamily="2" charset="0"/>
                <a:ea typeface="+mn-ea"/>
                <a:cs typeface="Arial Narrow" panose="020B0604020202020204" pitchFamily="34" charset="0"/>
              </a:rPr>
              <a:t>IgCC</a:t>
            </a:r>
            <a:r>
              <a:rPr kumimoji="0" lang="en-US" sz="1600" b="1" i="0"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Powered by ASHRAE/ICC/USGBC/IES Standard 189.1-2021</a:t>
            </a: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1600" b="1" i="0"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rPr>
              <a:t>ASHRAE Standard 241, </a:t>
            </a: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Control of Infectious Aerosols</a:t>
            </a: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endParaRPr kumimoji="0" lang="en-US" alt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p:txBody>
      </p:sp>
      <p:pic>
        <p:nvPicPr>
          <p:cNvPr id="19" name="Picture 18" descr="A blue and white logo&#10;&#10;Description automatically generated with low confidence">
            <a:extLst>
              <a:ext uri="{FF2B5EF4-FFF2-40B4-BE49-F238E27FC236}">
                <a16:creationId xmlns:a16="http://schemas.microsoft.com/office/drawing/2014/main" id="{18227718-DCF5-2224-CB11-5AA3160946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72978" y="5598390"/>
            <a:ext cx="1063558" cy="788347"/>
          </a:xfrm>
          <a:prstGeom prst="rect">
            <a:avLst/>
          </a:prstGeom>
        </p:spPr>
      </p:pic>
      <p:sp>
        <p:nvSpPr>
          <p:cNvPr id="4" name="TextBox 3">
            <a:extLst>
              <a:ext uri="{FF2B5EF4-FFF2-40B4-BE49-F238E27FC236}">
                <a16:creationId xmlns:a16="http://schemas.microsoft.com/office/drawing/2014/main" id="{B90BEA3D-4C24-77CE-DCF2-16E1A16BC584}"/>
              </a:ext>
            </a:extLst>
          </p:cNvPr>
          <p:cNvSpPr txBox="1"/>
          <p:nvPr/>
        </p:nvSpPr>
        <p:spPr>
          <a:xfrm>
            <a:off x="7232990" y="342420"/>
            <a:ext cx="48485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Oxygen" panose="02000503000000000000" pitchFamily="2" charset="0"/>
                <a:ea typeface="Calibri" panose="020F0502020204030204" pitchFamily="34" charset="0"/>
                <a:cs typeface="Arial Narrow" panose="020B0604020202020204" pitchFamily="34" charset="0"/>
              </a:rPr>
              <a:t>ashrae.org/bookstore</a:t>
            </a:r>
            <a:endParaRPr kumimoji="0" lang="en-US" sz="2400" b="1" i="0" u="none" strike="noStrike" kern="1200" cap="none" spc="0" normalizeH="0" baseline="0" noProof="0" dirty="0">
              <a:ln>
                <a:noFill/>
              </a:ln>
              <a:solidFill>
                <a:srgbClr val="00B0F0"/>
              </a:solidFill>
              <a:effectLst/>
              <a:uLnTx/>
              <a:uFillTx/>
              <a:latin typeface="Oxygen" panose="02000503000000000000" pitchFamily="2" charset="0"/>
              <a:ea typeface="+mn-ea"/>
              <a:cs typeface="Arial Narrow" panose="020B0604020202020204" pitchFamily="34" charset="0"/>
            </a:endParaRPr>
          </a:p>
        </p:txBody>
      </p:sp>
    </p:spTree>
    <p:extLst>
      <p:ext uri="{BB962C8B-B14F-4D97-AF65-F5344CB8AC3E}">
        <p14:creationId xmlns:p14="http://schemas.microsoft.com/office/powerpoint/2010/main" val="1348641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p:cNvSpPr>
            <a:spLocks noGrp="1"/>
          </p:cNvSpPr>
          <p:nvPr>
            <p:ph sz="half" idx="4294967295"/>
          </p:nvPr>
        </p:nvSpPr>
        <p:spPr>
          <a:xfrm>
            <a:off x="417821" y="4241168"/>
            <a:ext cx="5446713" cy="1730375"/>
          </a:xfrm>
        </p:spPr>
        <p:txBody>
          <a:bodyPr>
            <a:normAutofit lnSpcReduction="10000"/>
          </a:bodyPr>
          <a:lstStyle/>
          <a:p>
            <a:pPr marL="0" indent="0" eaLnBrk="1" hangingPunct="1">
              <a:buClr>
                <a:srgbClr val="00B0F0"/>
              </a:buClr>
              <a:buNone/>
            </a:pPr>
            <a:endParaRPr lang="en-US" altLang="en-US" sz="1600" dirty="0">
              <a:solidFill>
                <a:schemeClr val="tx1"/>
              </a:solidFill>
              <a:latin typeface="Arial Narrow" panose="020B0604020202020204" pitchFamily="34" charset="0"/>
              <a:cs typeface="Arial Narrow" panose="020B0604020202020204" pitchFamily="34" charset="0"/>
            </a:endParaRPr>
          </a:p>
          <a:p>
            <a:pPr eaLnBrk="1" hangingPunct="1">
              <a:buClrTx/>
            </a:pPr>
            <a:r>
              <a:rPr lang="en-US" altLang="en-US" sz="1600" dirty="0">
                <a:solidFill>
                  <a:schemeClr val="tx1"/>
                </a:solidFill>
                <a:latin typeface="Oxygen" panose="02000503000000000000" pitchFamily="2" charset="0"/>
                <a:cs typeface="Arial Narrow" panose="020B0604020202020204" pitchFamily="34" charset="0"/>
              </a:rPr>
              <a:t>Developing standards </a:t>
            </a:r>
            <a:r>
              <a:rPr lang="en-US" altLang="en-US" sz="1600" dirty="0">
                <a:solidFill>
                  <a:srgbClr val="00549B"/>
                </a:solidFill>
                <a:latin typeface="Oxygen" panose="02000503000000000000" pitchFamily="2" charset="0"/>
                <a:cs typeface="Arial Narrow" panose="020B0604020202020204" pitchFamily="34" charset="0"/>
              </a:rPr>
              <a:t>since 1922</a:t>
            </a:r>
          </a:p>
          <a:p>
            <a:pPr eaLnBrk="1" hangingPunct="1">
              <a:buClrTx/>
            </a:pPr>
            <a:r>
              <a:rPr lang="en-US" altLang="en-US" sz="1600" dirty="0">
                <a:solidFill>
                  <a:srgbClr val="00549B"/>
                </a:solidFill>
                <a:latin typeface="Oxygen" panose="02000503000000000000" pitchFamily="2" charset="0"/>
                <a:cs typeface="Arial Narrow" panose="020B0604020202020204" pitchFamily="34" charset="0"/>
              </a:rPr>
              <a:t>130+ </a:t>
            </a:r>
            <a:r>
              <a:rPr lang="en-US" altLang="en-US" sz="1600" dirty="0">
                <a:solidFill>
                  <a:schemeClr val="tx1"/>
                </a:solidFill>
                <a:latin typeface="Oxygen" panose="02000503000000000000" pitchFamily="2" charset="0"/>
                <a:cs typeface="Arial Narrow" panose="020B0604020202020204" pitchFamily="34" charset="0"/>
              </a:rPr>
              <a:t>active standard or guideline projects</a:t>
            </a:r>
          </a:p>
          <a:p>
            <a:pPr eaLnBrk="1" hangingPunct="1">
              <a:buClrTx/>
            </a:pPr>
            <a:r>
              <a:rPr lang="en-US" altLang="en-US" sz="1600" dirty="0">
                <a:solidFill>
                  <a:schemeClr val="tx1"/>
                </a:solidFill>
                <a:latin typeface="Oxygen" panose="02000503000000000000" pitchFamily="2" charset="0"/>
                <a:cs typeface="Arial Narrow" panose="020B0604020202020204" pitchFamily="34" charset="0"/>
              </a:rPr>
              <a:t>Standards are reviewed and republished to ensure they are up-to-date, e.g., existing code-intended standards are on a three-year review cycle</a:t>
            </a:r>
            <a:endParaRPr lang="en-US" altLang="en-US" sz="1600" dirty="0">
              <a:solidFill>
                <a:schemeClr val="accent1">
                  <a:lumMod val="75000"/>
                </a:schemeClr>
              </a:solidFill>
              <a:latin typeface="Oxygen" panose="02000503000000000000" pitchFamily="2" charset="0"/>
              <a:cs typeface="Arial Narrow" panose="020B0604020202020204" pitchFamily="34" charset="0"/>
            </a:endParaRPr>
          </a:p>
          <a:p>
            <a:pPr marL="0" indent="0" algn="ctr" eaLnBrk="1" hangingPunct="1">
              <a:buNone/>
            </a:pPr>
            <a:endParaRPr lang="en-US" altLang="en-US" sz="1600" dirty="0">
              <a:solidFill>
                <a:schemeClr val="accent1">
                  <a:lumMod val="75000"/>
                </a:schemeClr>
              </a:solidFill>
              <a:latin typeface="Arial Narrow" panose="020B0604020202020204" pitchFamily="34" charset="0"/>
              <a:cs typeface="Arial Narrow" panose="020B0604020202020204" pitchFamily="34" charset="0"/>
            </a:endParaRPr>
          </a:p>
        </p:txBody>
      </p:sp>
      <p:sp>
        <p:nvSpPr>
          <p:cNvPr id="22530" name="Title 1"/>
          <p:cNvSpPr>
            <a:spLocks noGrp="1"/>
          </p:cNvSpPr>
          <p:nvPr>
            <p:ph type="title" idx="4294967295"/>
          </p:nvPr>
        </p:nvSpPr>
        <p:spPr>
          <a:xfrm>
            <a:off x="417821" y="422846"/>
            <a:ext cx="10533958" cy="895350"/>
          </a:xfrm>
        </p:spPr>
        <p:txBody>
          <a:bodyPr>
            <a:noAutofit/>
          </a:bodyPr>
          <a:lstStyle/>
          <a:p>
            <a:pPr algn="l" eaLnBrk="1" hangingPunct="1"/>
            <a:r>
              <a:rPr lang="en-US" altLang="en-US" sz="3600" b="1" dirty="0">
                <a:solidFill>
                  <a:srgbClr val="00549B"/>
                </a:solidFill>
                <a:latin typeface="Oxygen" panose="02000503000000000000" pitchFamily="2" charset="0"/>
                <a:cs typeface="Arial Narrow" panose="020B0604020202020204" pitchFamily="34" charset="0"/>
              </a:rPr>
              <a:t>What is the Online Standards </a:t>
            </a:r>
            <a:br>
              <a:rPr lang="en-US" altLang="en-US" sz="3600" b="1" dirty="0">
                <a:solidFill>
                  <a:srgbClr val="00549B"/>
                </a:solidFill>
                <a:latin typeface="Oxygen" panose="02000503000000000000" pitchFamily="2" charset="0"/>
                <a:cs typeface="Arial Narrow" panose="020B0604020202020204" pitchFamily="34" charset="0"/>
              </a:rPr>
            </a:br>
            <a:r>
              <a:rPr lang="en-US" altLang="en-US" sz="3600" dirty="0">
                <a:solidFill>
                  <a:srgbClr val="00549B"/>
                </a:solidFill>
                <a:latin typeface="Oxygen" panose="02000503000000000000" pitchFamily="2" charset="0"/>
                <a:cs typeface="Arial Narrow" panose="020B0604020202020204" pitchFamily="34" charset="0"/>
              </a:rPr>
              <a:t>Review Database? </a:t>
            </a:r>
            <a:r>
              <a:rPr lang="en-US" altLang="en-US" sz="3600" b="1" dirty="0">
                <a:solidFill>
                  <a:srgbClr val="00549B"/>
                </a:solidFill>
                <a:latin typeface="Oxygen" panose="02000503000000000000" pitchFamily="2" charset="0"/>
                <a:cs typeface="Arial Narrow" panose="020B0604020202020204" pitchFamily="34" charset="0"/>
              </a:rPr>
              <a:t> </a:t>
            </a:r>
          </a:p>
        </p:txBody>
      </p:sp>
      <p:sp>
        <p:nvSpPr>
          <p:cNvPr id="2" name="Rectangle 1">
            <a:extLst>
              <a:ext uri="{FF2B5EF4-FFF2-40B4-BE49-F238E27FC236}">
                <a16:creationId xmlns:a16="http://schemas.microsoft.com/office/drawing/2014/main" id="{5FFAA33B-4603-433B-9745-B66AEADE76F0}"/>
              </a:ext>
            </a:extLst>
          </p:cNvPr>
          <p:cNvSpPr/>
          <p:nvPr/>
        </p:nvSpPr>
        <p:spPr>
          <a:xfrm>
            <a:off x="1003397" y="6109106"/>
            <a:ext cx="3310523"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B0F0"/>
                </a:solidFill>
                <a:effectLst/>
                <a:uLnTx/>
                <a:uFillTx/>
                <a:latin typeface="Oxygen" panose="02000503000000000000" pitchFamily="2" charset="0"/>
                <a:ea typeface="+mn-ea"/>
                <a:cs typeface="Arial Narrow" panose="020B0604020202020204" pitchFamily="34" charset="0"/>
              </a:rPr>
              <a:t>ashrae.org/standards</a:t>
            </a:r>
          </a:p>
        </p:txBody>
      </p:sp>
      <p:sp>
        <p:nvSpPr>
          <p:cNvPr id="7" name="Content Placeholder 4">
            <a:extLst>
              <a:ext uri="{FF2B5EF4-FFF2-40B4-BE49-F238E27FC236}">
                <a16:creationId xmlns:a16="http://schemas.microsoft.com/office/drawing/2014/main" id="{9C7B6DAC-F46E-4602-9117-8AE8F6A478D1}"/>
              </a:ext>
            </a:extLst>
          </p:cNvPr>
          <p:cNvSpPr txBox="1">
            <a:spLocks/>
          </p:cNvSpPr>
          <p:nvPr/>
        </p:nvSpPr>
        <p:spPr>
          <a:xfrm>
            <a:off x="6327468" y="1528145"/>
            <a:ext cx="4848520" cy="458096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B0F0"/>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B0F0"/>
              </a:buClr>
              <a:buSzTx/>
              <a:buFont typeface="Arial" pitchFamily="34" charset="0"/>
              <a:buNone/>
              <a:tabLst/>
              <a:defRPr/>
            </a:pP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The </a:t>
            </a:r>
            <a:r>
              <a:rPr kumimoji="0" lang="en-US" sz="1600" b="0" i="0"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rPr>
              <a:t>Online Standards Review Database </a:t>
            </a: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allows </a:t>
            </a:r>
            <a:b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b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access to public review drafts for standards, guidelines and addenda and to submit comments.</a:t>
            </a:r>
            <a:b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br>
            <a:b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b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The system offers a dashboard which highlights items that require attention, provides quick links to individual and committee comments, continuous maintenance proposals and outstanding ballot results.</a:t>
            </a:r>
          </a:p>
        </p:txBody>
      </p:sp>
      <p:sp>
        <p:nvSpPr>
          <p:cNvPr id="8" name="TextBox 7">
            <a:extLst>
              <a:ext uri="{FF2B5EF4-FFF2-40B4-BE49-F238E27FC236}">
                <a16:creationId xmlns:a16="http://schemas.microsoft.com/office/drawing/2014/main" id="{9FAF5DD1-0EC0-48DD-AC39-5DC5AC082708}"/>
              </a:ext>
            </a:extLst>
          </p:cNvPr>
          <p:cNvSpPr txBox="1"/>
          <p:nvPr/>
        </p:nvSpPr>
        <p:spPr>
          <a:xfrm>
            <a:off x="6281033" y="4189770"/>
            <a:ext cx="48485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Oxygen" panose="02000503000000000000" pitchFamily="2" charset="0"/>
                <a:ea typeface="Calibri" panose="020F0502020204030204" pitchFamily="34" charset="0"/>
                <a:cs typeface="Arial Narrow" panose="020B0604020202020204" pitchFamily="34" charset="0"/>
              </a:rPr>
              <a:t>ashrae.org/publicreviews</a:t>
            </a:r>
            <a:endParaRPr kumimoji="0" lang="en-US" sz="2400" b="1" i="0" u="none" strike="noStrike" kern="1200" cap="none" spc="0" normalizeH="0" baseline="0" noProof="0" dirty="0">
              <a:ln>
                <a:noFill/>
              </a:ln>
              <a:solidFill>
                <a:srgbClr val="00B0F0"/>
              </a:solidFill>
              <a:effectLst/>
              <a:uLnTx/>
              <a:uFillTx/>
              <a:latin typeface="Oxygen" panose="02000503000000000000" pitchFamily="2" charset="0"/>
              <a:ea typeface="+mn-ea"/>
              <a:cs typeface="Arial Narrow" panose="020B0604020202020204" pitchFamily="34" charset="0"/>
            </a:endParaRPr>
          </a:p>
        </p:txBody>
      </p:sp>
      <p:pic>
        <p:nvPicPr>
          <p:cNvPr id="9" name="Picture 8" descr="A screenshot of a cell phone&#10;&#10;Description generated with very high confidence">
            <a:extLst>
              <a:ext uri="{FF2B5EF4-FFF2-40B4-BE49-F238E27FC236}">
                <a16:creationId xmlns:a16="http://schemas.microsoft.com/office/drawing/2014/main" id="{3CAF9BFD-524A-4D95-A249-8E031D806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821" y="1784913"/>
            <a:ext cx="5469176" cy="2297632"/>
          </a:xfrm>
          <a:prstGeom prst="rect">
            <a:avLst/>
          </a:prstGeom>
          <a:ln>
            <a:noFill/>
          </a:ln>
          <a:effectLst>
            <a:outerShdw blurRad="190500" algn="tl" rotWithShape="0">
              <a:srgbClr val="000000">
                <a:alpha val="70000"/>
              </a:srgbClr>
            </a:outerShdw>
          </a:effectLst>
        </p:spPr>
      </p:pic>
      <p:pic>
        <p:nvPicPr>
          <p:cNvPr id="5" name="Picture 4" descr="A blue and white logo&#10;&#10;Description automatically generated with low confidence">
            <a:extLst>
              <a:ext uri="{FF2B5EF4-FFF2-40B4-BE49-F238E27FC236}">
                <a16:creationId xmlns:a16="http://schemas.microsoft.com/office/drawing/2014/main" id="{078885C0-6666-7EA5-85A4-A4334EE1F8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0000" y="6069653"/>
            <a:ext cx="1063558" cy="788347"/>
          </a:xfrm>
          <a:prstGeom prst="rect">
            <a:avLst/>
          </a:prstGeom>
        </p:spPr>
      </p:pic>
    </p:spTree>
    <p:extLst>
      <p:ext uri="{BB962C8B-B14F-4D97-AF65-F5344CB8AC3E}">
        <p14:creationId xmlns:p14="http://schemas.microsoft.com/office/powerpoint/2010/main" val="1646793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15D8444-DB91-BDE1-6F42-6CAF4E2FF2D5}"/>
              </a:ext>
            </a:extLst>
          </p:cNvPr>
          <p:cNvSpPr txBox="1"/>
          <p:nvPr/>
        </p:nvSpPr>
        <p:spPr>
          <a:xfrm>
            <a:off x="357350" y="1591482"/>
            <a:ext cx="4897822" cy="39908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549B"/>
                </a:solidFill>
                <a:effectLst/>
                <a:highlight>
                  <a:srgbClr val="FFFFFF"/>
                </a:highlight>
                <a:uLnTx/>
                <a:uFillTx/>
                <a:latin typeface="Oxygen" panose="02000503000000000000" pitchFamily="2" charset="0"/>
              </a:rPr>
              <a:t>What do Technical Committees 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effectLst/>
              <a:highlight>
                <a:srgbClr val="FFFFFF"/>
              </a:highlight>
              <a:uLnTx/>
              <a:uFillTx/>
              <a:latin typeface="Oxygen" panose="02000503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highlight>
                  <a:srgbClr val="FFFFFF"/>
                </a:highlight>
                <a:uLnTx/>
                <a:uFillTx/>
                <a:latin typeface="Oxygen" panose="02000503000000000000" pitchFamily="2" charset="0"/>
              </a:rPr>
              <a:t>Prepare the text of ASHRAE Handbook chapters</a:t>
            </a:r>
          </a:p>
          <a:p>
            <a:pPr marL="285750" marR="0" lvl="0" indent="-28575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highlight>
                  <a:srgbClr val="FFFFFF"/>
                </a:highlight>
                <a:uLnTx/>
                <a:uFillTx/>
                <a:latin typeface="Oxygen" panose="02000503000000000000" pitchFamily="2" charset="0"/>
              </a:rPr>
              <a:t>originate, coordinate, and supervise Society-sponsored research projects</a:t>
            </a:r>
          </a:p>
          <a:p>
            <a:pPr marL="285750" marR="0" lvl="0" indent="-28575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highlight>
                  <a:srgbClr val="FFFFFF"/>
                </a:highlight>
                <a:uLnTx/>
                <a:uFillTx/>
                <a:latin typeface="Oxygen" panose="02000503000000000000" pitchFamily="2" charset="0"/>
              </a:rPr>
              <a:t>present programs at ASHRAE meetings</a:t>
            </a:r>
          </a:p>
          <a:p>
            <a:pPr marL="285750" marR="0" lvl="0" indent="-28575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highlight>
                  <a:srgbClr val="FFFFFF"/>
                </a:highlight>
                <a:uLnTx/>
                <a:uFillTx/>
                <a:latin typeface="Oxygen" panose="02000503000000000000" pitchFamily="2" charset="0"/>
              </a:rPr>
              <a:t>review technical papers</a:t>
            </a:r>
          </a:p>
          <a:p>
            <a:pPr marL="285750" marR="0" lvl="0" indent="-28575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highlight>
                  <a:srgbClr val="FFFFFF"/>
                </a:highlight>
                <a:uLnTx/>
                <a:uFillTx/>
                <a:latin typeface="Oxygen" panose="02000503000000000000" pitchFamily="2" charset="0"/>
              </a:rPr>
              <a:t>evaluate the need for standards</a:t>
            </a:r>
          </a:p>
          <a:p>
            <a:pPr marL="285750" marR="0" lvl="0" indent="-28575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highlight>
                  <a:srgbClr val="FFFFFF"/>
                </a:highlight>
                <a:uLnTx/>
                <a:uFillTx/>
                <a:latin typeface="Oxygen" panose="02000503000000000000" pitchFamily="2" charset="0"/>
              </a:rPr>
              <a:t>Advise the Society on all aspects of the technology it embraces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8" name="Rectangle 2">
            <a:extLst>
              <a:ext uri="{FF2B5EF4-FFF2-40B4-BE49-F238E27FC236}">
                <a16:creationId xmlns:a16="http://schemas.microsoft.com/office/drawing/2014/main" id="{26709870-435B-7C08-6719-43FBD5133E6F}"/>
              </a:ext>
            </a:extLst>
          </p:cNvPr>
          <p:cNvSpPr>
            <a:spLocks noChangeArrowheads="1"/>
          </p:cNvSpPr>
          <p:nvPr/>
        </p:nvSpPr>
        <p:spPr bwMode="auto">
          <a:xfrm>
            <a:off x="6096000" y="2002584"/>
            <a:ext cx="6032932" cy="4357411"/>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28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Oxygen" panose="02000503000000000000" pitchFamily="2" charset="0"/>
              </a:rPr>
              <a:t>Section 1.0 - Fundamentals and General</a:t>
            </a:r>
          </a:p>
          <a:p>
            <a:pPr marL="0" marR="0" lvl="0" indent="0" algn="l" defTabSz="914400" rtl="0" eaLnBrk="0" fontAlgn="base" latinLnBrk="0" hangingPunct="0">
              <a:lnSpc>
                <a:spcPts val="28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Oxygen" panose="02000503000000000000" pitchFamily="2" charset="0"/>
              </a:rPr>
              <a:t>Section 2.0 - Environmental Quality</a:t>
            </a:r>
          </a:p>
          <a:p>
            <a:pPr marL="0" marR="0" lvl="0" indent="0" algn="l" defTabSz="914400" rtl="0" eaLnBrk="0" fontAlgn="base" latinLnBrk="0" hangingPunct="0">
              <a:lnSpc>
                <a:spcPts val="28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Oxygen" panose="02000503000000000000" pitchFamily="2" charset="0"/>
              </a:rPr>
              <a:t>Section 3.0 - Materials and Processes</a:t>
            </a:r>
          </a:p>
          <a:p>
            <a:pPr marL="0" marR="0" lvl="0" indent="0" algn="l" defTabSz="914400" rtl="0" eaLnBrk="0" fontAlgn="base" latinLnBrk="0" hangingPunct="0">
              <a:lnSpc>
                <a:spcPts val="28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Oxygen" panose="02000503000000000000" pitchFamily="2" charset="0"/>
              </a:rPr>
              <a:t>Section 4.0 - Load Calculations and Energy Requirements</a:t>
            </a:r>
          </a:p>
          <a:p>
            <a:pPr marL="0" marR="0" lvl="0" indent="0" algn="l" defTabSz="914400" rtl="0" eaLnBrk="0" fontAlgn="base" latinLnBrk="0" hangingPunct="0">
              <a:lnSpc>
                <a:spcPts val="28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Oxygen" panose="02000503000000000000" pitchFamily="2" charset="0"/>
              </a:rPr>
              <a:t>Section 5.0 - Ventilation and Air Distribution</a:t>
            </a:r>
          </a:p>
          <a:p>
            <a:pPr marL="0" marR="0" lvl="0" indent="0" algn="l" defTabSz="914400" rtl="0" eaLnBrk="0" fontAlgn="base" latinLnBrk="0" hangingPunct="0">
              <a:lnSpc>
                <a:spcPts val="28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Oxygen" panose="02000503000000000000" pitchFamily="2" charset="0"/>
              </a:rPr>
              <a:t>Section 6.0 - Heating Equipment, Heating and Cooling Systems and Applications</a:t>
            </a:r>
          </a:p>
          <a:p>
            <a:pPr marL="0" marR="0" lvl="0" indent="0" algn="l" defTabSz="914400" rtl="0" eaLnBrk="0" fontAlgn="base" latinLnBrk="0" hangingPunct="0">
              <a:lnSpc>
                <a:spcPts val="28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Oxygen" panose="02000503000000000000" pitchFamily="2" charset="0"/>
              </a:rPr>
              <a:t>Section 7.0 - Building Performance</a:t>
            </a:r>
          </a:p>
          <a:p>
            <a:pPr marL="0" marR="0" lvl="0" indent="0" algn="l" defTabSz="914400" rtl="0" eaLnBrk="0" fontAlgn="base" latinLnBrk="0" hangingPunct="0">
              <a:lnSpc>
                <a:spcPts val="28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Oxygen" panose="02000503000000000000" pitchFamily="2" charset="0"/>
              </a:rPr>
              <a:t>Section 8.0 - Air-Conditioning and Refrigeration System Components</a:t>
            </a:r>
          </a:p>
          <a:p>
            <a:pPr marL="0" marR="0" lvl="0" indent="0" algn="l" defTabSz="914400" rtl="0" eaLnBrk="0" fontAlgn="base" latinLnBrk="0" hangingPunct="0">
              <a:lnSpc>
                <a:spcPts val="28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Oxygen" panose="02000503000000000000" pitchFamily="2" charset="0"/>
              </a:rPr>
              <a:t>Section 9.0 - Building Applications</a:t>
            </a:r>
          </a:p>
          <a:p>
            <a:pPr marL="0" marR="0" lvl="0" indent="0" algn="l" defTabSz="914400" rtl="0" eaLnBrk="0" fontAlgn="base" latinLnBrk="0" hangingPunct="0">
              <a:lnSpc>
                <a:spcPts val="28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Oxygen" panose="02000503000000000000" pitchFamily="2" charset="0"/>
              </a:rPr>
              <a:t>Section 10.0 - Refrigeration Systems</a:t>
            </a:r>
            <a:endParaRPr kumimoji="0" lang="en-US" sz="1600" b="0" i="0" u="none" strike="noStrike" kern="1200" cap="none" spc="0" normalizeH="0" baseline="0" noProof="0" dirty="0">
              <a:ln>
                <a:noFill/>
              </a:ln>
              <a:solidFill>
                <a:prstClr val="black"/>
              </a:solidFill>
              <a:effectLst/>
              <a:uLnTx/>
              <a:uFillTx/>
              <a:latin typeface="Oxygen" panose="02000503000000000000" pitchFamily="2" charset="0"/>
            </a:endParaRPr>
          </a:p>
        </p:txBody>
      </p:sp>
      <p:sp>
        <p:nvSpPr>
          <p:cNvPr id="9" name="TextBox 8">
            <a:extLst>
              <a:ext uri="{FF2B5EF4-FFF2-40B4-BE49-F238E27FC236}">
                <a16:creationId xmlns:a16="http://schemas.microsoft.com/office/drawing/2014/main" id="{2EDF91F3-FFC2-1B54-B338-BBC327AE88CB}"/>
              </a:ext>
            </a:extLst>
          </p:cNvPr>
          <p:cNvSpPr txBox="1"/>
          <p:nvPr/>
        </p:nvSpPr>
        <p:spPr>
          <a:xfrm>
            <a:off x="147145" y="760986"/>
            <a:ext cx="113550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549B"/>
                </a:solidFill>
                <a:effectLst/>
                <a:uLnTx/>
                <a:uFillTx/>
                <a:latin typeface="Oxygen" panose="02000503000000000000" pitchFamily="2" charset="0"/>
                <a:ea typeface="+mn-ea"/>
                <a:cs typeface="+mn-cs"/>
              </a:rPr>
              <a:t>Consider Participating in an </a:t>
            </a:r>
            <a:r>
              <a:rPr kumimoji="0" lang="en-US" sz="3200" b="0" i="0" u="none" strike="noStrike" kern="1200" cap="none" spc="0" normalizeH="0" baseline="0" noProof="0" dirty="0">
                <a:ln>
                  <a:noFill/>
                </a:ln>
                <a:solidFill>
                  <a:srgbClr val="00549B"/>
                </a:solidFill>
                <a:effectLst/>
                <a:uLnTx/>
                <a:uFillTx/>
                <a:latin typeface="Oxygen" panose="02000503000000000000" pitchFamily="2" charset="0"/>
                <a:ea typeface="+mn-ea"/>
                <a:cs typeface="+mn-cs"/>
              </a:rPr>
              <a:t>ASHRAE Technical Committee</a:t>
            </a:r>
          </a:p>
        </p:txBody>
      </p:sp>
      <p:sp>
        <p:nvSpPr>
          <p:cNvPr id="12" name="TextBox 11">
            <a:extLst>
              <a:ext uri="{FF2B5EF4-FFF2-40B4-BE49-F238E27FC236}">
                <a16:creationId xmlns:a16="http://schemas.microsoft.com/office/drawing/2014/main" id="{AC5130DB-CAE6-1019-6F25-87DEB1007FA9}"/>
              </a:ext>
            </a:extLst>
          </p:cNvPr>
          <p:cNvSpPr txBox="1"/>
          <p:nvPr/>
        </p:nvSpPr>
        <p:spPr>
          <a:xfrm>
            <a:off x="6096000" y="1591482"/>
            <a:ext cx="62221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549B"/>
                </a:solidFill>
                <a:effectLst/>
                <a:uLnTx/>
                <a:uFillTx/>
                <a:latin typeface="Oxygen" panose="02000503000000000000" pitchFamily="2" charset="0"/>
              </a:rPr>
              <a:t>Technical Committee Sections:</a:t>
            </a:r>
          </a:p>
        </p:txBody>
      </p:sp>
      <p:sp>
        <p:nvSpPr>
          <p:cNvPr id="13" name="TextBox 12">
            <a:extLst>
              <a:ext uri="{FF2B5EF4-FFF2-40B4-BE49-F238E27FC236}">
                <a16:creationId xmlns:a16="http://schemas.microsoft.com/office/drawing/2014/main" id="{0E97BB97-C474-0825-7930-28BC99D08666}"/>
              </a:ext>
            </a:extLst>
          </p:cNvPr>
          <p:cNvSpPr txBox="1"/>
          <p:nvPr/>
        </p:nvSpPr>
        <p:spPr>
          <a:xfrm>
            <a:off x="472965" y="5779359"/>
            <a:ext cx="55389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AACE3"/>
                </a:solidFill>
                <a:effectLst/>
                <a:uLnTx/>
                <a:uFillTx/>
                <a:latin typeface="Oxygen" panose="02000503000000000000" pitchFamily="2" charset="0"/>
                <a:ea typeface="+mn-ea"/>
                <a:cs typeface="+mn-cs"/>
              </a:rPr>
              <a:t>Network, give back and learn. </a:t>
            </a:r>
            <a:r>
              <a:rPr kumimoji="0" lang="en-US" sz="2400" b="1" i="0" u="none" strike="noStrike" kern="1200" cap="none" spc="0" normalizeH="0" baseline="0" noProof="0" dirty="0">
                <a:ln>
                  <a:noFill/>
                </a:ln>
                <a:solidFill>
                  <a:srgbClr val="2AACE3"/>
                </a:solidFill>
                <a:effectLst/>
                <a:uLnTx/>
                <a:uFillTx/>
                <a:latin typeface="Oxygen" panose="02000503000000000000" pitchFamily="2" charset="0"/>
                <a:ea typeface="+mn-ea"/>
                <a:cs typeface="+mn-cs"/>
              </a:rPr>
              <a:t>ashrae.org/tcs</a:t>
            </a:r>
          </a:p>
        </p:txBody>
      </p:sp>
      <p:pic>
        <p:nvPicPr>
          <p:cNvPr id="2" name="Picture 1" descr="A blue and white logo&#10;&#10;Description automatically generated with low confidence">
            <a:extLst>
              <a:ext uri="{FF2B5EF4-FFF2-40B4-BE49-F238E27FC236}">
                <a16:creationId xmlns:a16="http://schemas.microsoft.com/office/drawing/2014/main" id="{646C056E-422C-095A-DE53-836BEC76C5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47701" y="5976813"/>
            <a:ext cx="1063558" cy="788347"/>
          </a:xfrm>
          <a:prstGeom prst="rect">
            <a:avLst/>
          </a:prstGeom>
        </p:spPr>
      </p:pic>
    </p:spTree>
    <p:extLst>
      <p:ext uri="{BB962C8B-B14F-4D97-AF65-F5344CB8AC3E}">
        <p14:creationId xmlns:p14="http://schemas.microsoft.com/office/powerpoint/2010/main" val="2525462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B60A23A-C653-09EF-C722-22E6D92248C8}"/>
              </a:ext>
            </a:extLst>
          </p:cNvPr>
          <p:cNvSpPr/>
          <p:nvPr/>
        </p:nvSpPr>
        <p:spPr>
          <a:xfrm>
            <a:off x="0" y="1179623"/>
            <a:ext cx="12192000" cy="716804"/>
          </a:xfrm>
          <a:prstGeom prst="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953272" y="606285"/>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7221136" y="606285"/>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CONFERENCES</a:t>
            </a: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507345" y="606290"/>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MEMBERSHIP</a:t>
            </a:r>
            <a:endParaRPr kumimoji="0" lang="en-US" sz="18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953272"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195095" y="76600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930217"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525523" y="76600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960152"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6261F30-B577-EA02-BB63-0FF6CB0B74DD}"/>
              </a:ext>
            </a:extLst>
          </p:cNvPr>
          <p:cNvSpPr txBox="1"/>
          <p:nvPr/>
        </p:nvSpPr>
        <p:spPr>
          <a:xfrm>
            <a:off x="821860" y="449703"/>
            <a:ext cx="1208484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49B"/>
                </a:solidFill>
                <a:effectLst/>
                <a:uLnTx/>
                <a:uFillTx/>
                <a:latin typeface="Oxygen" panose="02000503000000000000" pitchFamily="2" charset="0"/>
                <a:ea typeface="+mn-ea"/>
                <a:cs typeface="+mn-cs"/>
              </a:rPr>
              <a:t>Find Thousands of Publications in </a:t>
            </a:r>
            <a:r>
              <a:rPr kumimoji="0" lang="en-US" sz="3600" i="0" u="none" strike="noStrike" kern="1200" cap="none" spc="0" normalizeH="0" baseline="0" noProof="0" dirty="0">
                <a:ln>
                  <a:noFill/>
                </a:ln>
                <a:solidFill>
                  <a:srgbClr val="00549B"/>
                </a:solidFill>
                <a:effectLst/>
                <a:uLnTx/>
                <a:uFillTx/>
                <a:latin typeface="Oxygen" panose="02000503000000000000" pitchFamily="2" charset="0"/>
                <a:ea typeface="+mn-ea"/>
                <a:cs typeface="+mn-cs"/>
              </a:rPr>
              <a:t>the Bookstore</a:t>
            </a:r>
          </a:p>
        </p:txBody>
      </p:sp>
      <p:pic>
        <p:nvPicPr>
          <p:cNvPr id="18" name="Picture 17" descr="A cartoon of a child holding a sign&#10;&#10;Description automatically generated">
            <a:extLst>
              <a:ext uri="{FF2B5EF4-FFF2-40B4-BE49-F238E27FC236}">
                <a16:creationId xmlns:a16="http://schemas.microsoft.com/office/drawing/2014/main" id="{D9BDEAA8-C20B-0891-84F0-2BA4F483CB29}"/>
              </a:ext>
            </a:extLst>
          </p:cNvPr>
          <p:cNvPicPr>
            <a:picLocks noChangeAspect="1"/>
          </p:cNvPicPr>
          <p:nvPr/>
        </p:nvPicPr>
        <p:blipFill>
          <a:blip r:embed="rId3"/>
          <a:stretch>
            <a:fillRect/>
          </a:stretch>
        </p:blipFill>
        <p:spPr>
          <a:xfrm>
            <a:off x="6187017" y="2445335"/>
            <a:ext cx="2743200" cy="2718897"/>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5DEF0430-D987-483D-066F-89048AD02C3A}"/>
              </a:ext>
            </a:extLst>
          </p:cNvPr>
          <p:cNvPicPr>
            <a:picLocks noChangeAspect="1"/>
          </p:cNvPicPr>
          <p:nvPr/>
        </p:nvPicPr>
        <p:blipFill>
          <a:blip r:embed="rId4"/>
          <a:stretch>
            <a:fillRect/>
          </a:stretch>
        </p:blipFill>
        <p:spPr>
          <a:xfrm>
            <a:off x="313839" y="2036463"/>
            <a:ext cx="2868314" cy="3757713"/>
          </a:xfrm>
          <a:prstGeom prst="rect">
            <a:avLst/>
          </a:prstGeom>
          <a:ln>
            <a:noFill/>
          </a:ln>
          <a:effectLst>
            <a:outerShdw blurRad="292100" dist="139700" dir="2700000" algn="tl" rotWithShape="0">
              <a:srgbClr val="333333">
                <a:alpha val="65000"/>
              </a:srgbClr>
            </a:outerShdw>
          </a:effectLst>
        </p:spPr>
      </p:pic>
      <p:pic>
        <p:nvPicPr>
          <p:cNvPr id="19" name="Picture 18" descr="A cover of a book&#10;&#10;Description automatically generated">
            <a:extLst>
              <a:ext uri="{FF2B5EF4-FFF2-40B4-BE49-F238E27FC236}">
                <a16:creationId xmlns:a16="http://schemas.microsoft.com/office/drawing/2014/main" id="{856A907A-0901-7C36-7891-F494890D879E}"/>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250428" y="2152263"/>
            <a:ext cx="2868314" cy="3526114"/>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F7E181E6-17A1-DC98-34AA-384D6B580077}"/>
              </a:ext>
            </a:extLst>
          </p:cNvPr>
          <p:cNvSpPr txBox="1"/>
          <p:nvPr/>
        </p:nvSpPr>
        <p:spPr>
          <a:xfrm>
            <a:off x="2748695" y="1290714"/>
            <a:ext cx="71834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Get the Latest and Greatest ASHRAE Publications </a:t>
            </a:r>
          </a:p>
        </p:txBody>
      </p:sp>
      <p:pic>
        <p:nvPicPr>
          <p:cNvPr id="21" name="Content Placeholder 4" descr="A book cover of a kitchen">
            <a:extLst>
              <a:ext uri="{FF2B5EF4-FFF2-40B4-BE49-F238E27FC236}">
                <a16:creationId xmlns:a16="http://schemas.microsoft.com/office/drawing/2014/main" id="{6D4FE76B-D1F7-0E22-D2ED-F6FBB9645A1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590" r="28793"/>
          <a:stretch/>
        </p:blipFill>
        <p:spPr>
          <a:xfrm>
            <a:off x="9412982" y="2185040"/>
            <a:ext cx="2225082" cy="3239488"/>
          </a:xfrm>
          <a:prstGeom prst="rect">
            <a:avLst/>
          </a:prstGeom>
          <a:ln>
            <a:noFill/>
          </a:ln>
          <a:effectLst>
            <a:outerShdw blurRad="292100" dist="139700" dir="2700000" algn="tl" rotWithShape="0">
              <a:srgbClr val="333333">
                <a:alpha val="65000"/>
              </a:srgbClr>
            </a:outerShdw>
          </a:effectLst>
        </p:spPr>
      </p:pic>
      <p:pic>
        <p:nvPicPr>
          <p:cNvPr id="24" name="Picture 23" descr="A blue and white logo&#10;&#10;Description automatically generated with low confidence">
            <a:extLst>
              <a:ext uri="{FF2B5EF4-FFF2-40B4-BE49-F238E27FC236}">
                <a16:creationId xmlns:a16="http://schemas.microsoft.com/office/drawing/2014/main" id="{2649646E-9A79-8514-DF41-BE39E02AB7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74506" y="5857536"/>
            <a:ext cx="1063558" cy="788347"/>
          </a:xfrm>
          <a:prstGeom prst="rect">
            <a:avLst/>
          </a:prstGeom>
        </p:spPr>
      </p:pic>
      <p:sp>
        <p:nvSpPr>
          <p:cNvPr id="3" name="TextBox 2">
            <a:extLst>
              <a:ext uri="{FF2B5EF4-FFF2-40B4-BE49-F238E27FC236}">
                <a16:creationId xmlns:a16="http://schemas.microsoft.com/office/drawing/2014/main" id="{607EBBD8-A7A1-0D78-00F4-486F2ABBE714}"/>
              </a:ext>
            </a:extLst>
          </p:cNvPr>
          <p:cNvSpPr txBox="1"/>
          <p:nvPr/>
        </p:nvSpPr>
        <p:spPr>
          <a:xfrm>
            <a:off x="3671740" y="6123630"/>
            <a:ext cx="48485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Oxygen" panose="02000503000000000000" pitchFamily="2" charset="0"/>
                <a:ea typeface="Calibri" panose="020F0502020204030204" pitchFamily="34" charset="0"/>
                <a:cs typeface="Arial Narrow" panose="020B0604020202020204" pitchFamily="34" charset="0"/>
              </a:rPr>
              <a:t>ashrae.org/bookstore</a:t>
            </a:r>
            <a:endParaRPr kumimoji="0" lang="en-US" sz="2400" b="1" i="0" u="none" strike="noStrike" kern="1200" cap="none" spc="0" normalizeH="0" baseline="0" noProof="0" dirty="0">
              <a:ln>
                <a:noFill/>
              </a:ln>
              <a:solidFill>
                <a:srgbClr val="00B0F0"/>
              </a:solidFill>
              <a:effectLst/>
              <a:uLnTx/>
              <a:uFillTx/>
              <a:latin typeface="Oxygen" panose="02000503000000000000" pitchFamily="2" charset="0"/>
              <a:ea typeface="+mn-ea"/>
              <a:cs typeface="Arial Narrow" panose="020B0604020202020204" pitchFamily="34" charset="0"/>
            </a:endParaRPr>
          </a:p>
        </p:txBody>
      </p:sp>
    </p:spTree>
    <p:extLst>
      <p:ext uri="{BB962C8B-B14F-4D97-AF65-F5344CB8AC3E}">
        <p14:creationId xmlns:p14="http://schemas.microsoft.com/office/powerpoint/2010/main" val="1146266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718492F-58D9-2612-B8D7-F422C0B0D59E}"/>
              </a:ext>
            </a:extLst>
          </p:cNvPr>
          <p:cNvPicPr>
            <a:picLocks noChangeAspect="1"/>
          </p:cNvPicPr>
          <p:nvPr/>
        </p:nvPicPr>
        <p:blipFill>
          <a:blip r:embed="rId3"/>
          <a:stretch>
            <a:fillRect/>
          </a:stretch>
        </p:blipFill>
        <p:spPr>
          <a:xfrm>
            <a:off x="8710648" y="1155813"/>
            <a:ext cx="2443030" cy="1155073"/>
          </a:xfrm>
          <a:prstGeom prst="rect">
            <a:avLst/>
          </a:prstGeom>
        </p:spPr>
      </p:pic>
      <p:sp>
        <p:nvSpPr>
          <p:cNvPr id="11" name="Rectangle 10">
            <a:extLst>
              <a:ext uri="{FF2B5EF4-FFF2-40B4-BE49-F238E27FC236}">
                <a16:creationId xmlns:a16="http://schemas.microsoft.com/office/drawing/2014/main" id="{758C20CB-8424-4A5E-92F0-4F5E7D75D371}"/>
              </a:ext>
            </a:extLst>
          </p:cNvPr>
          <p:cNvSpPr/>
          <p:nvPr/>
        </p:nvSpPr>
        <p:spPr>
          <a:xfrm>
            <a:off x="4778768" y="796964"/>
            <a:ext cx="6987662" cy="126081"/>
          </a:xfrm>
          <a:prstGeom prst="rect">
            <a:avLst/>
          </a:prstGeom>
          <a:solidFill>
            <a:srgbClr val="00B0F0"/>
          </a:solidFill>
          <a:ln>
            <a:noFill/>
          </a:ln>
          <a:effectLst>
            <a:outerShdw blurRad="1143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Oxygen" panose="02000503000000000000" pitchFamily="2" charset="0"/>
              <a:ea typeface="Arimo" panose="020B0604020202020204" pitchFamily="34" charset="0"/>
              <a:cs typeface="Arimo" panose="020B0604020202020204" pitchFamily="34" charset="0"/>
            </a:endParaRPr>
          </a:p>
        </p:txBody>
      </p:sp>
      <p:sp>
        <p:nvSpPr>
          <p:cNvPr id="22" name="Rectangle 21">
            <a:extLst>
              <a:ext uri="{FF2B5EF4-FFF2-40B4-BE49-F238E27FC236}">
                <a16:creationId xmlns:a16="http://schemas.microsoft.com/office/drawing/2014/main" id="{886E7736-9731-4A8B-8810-BDA0EC403C29}"/>
              </a:ext>
            </a:extLst>
          </p:cNvPr>
          <p:cNvSpPr/>
          <p:nvPr/>
        </p:nvSpPr>
        <p:spPr>
          <a:xfrm>
            <a:off x="2396067" y="1767892"/>
            <a:ext cx="4288231" cy="1283878"/>
          </a:xfrm>
          <a:prstGeom prst="rect">
            <a:avLst/>
          </a:prstGeom>
        </p:spPr>
        <p:txBody>
          <a:bodyPr wrap="square">
            <a:spAutoFit/>
          </a:bodyPr>
          <a:lstStyle/>
          <a:p>
            <a:pPr>
              <a:lnSpc>
                <a:spcPct val="150000"/>
              </a:lnSpc>
            </a:pPr>
            <a:r>
              <a:rPr lang="en-US" sz="1400" dirty="0">
                <a:solidFill>
                  <a:schemeClr val="bg1"/>
                </a:solidFill>
                <a:latin typeface="Oxygen" panose="02000503000000000000" pitchFamily="2" charset="0"/>
                <a:cs typeface="Arial Narrow" panose="020B0604020202020204" pitchFamily="34" charset="0"/>
              </a:rPr>
              <a:t>To serve humanity by advancing the arts and sciences of heating, ventilation, air conditioning, refrigeration and their allied fields</a:t>
            </a:r>
            <a:r>
              <a:rPr lang="en-US" sz="1400" dirty="0">
                <a:solidFill>
                  <a:schemeClr val="bg1"/>
                </a:solidFill>
                <a:effectLst>
                  <a:outerShdw blurRad="38100" dist="38100" dir="2700000" algn="tl">
                    <a:srgbClr val="000000">
                      <a:alpha val="43137"/>
                    </a:srgbClr>
                  </a:outerShdw>
                </a:effectLst>
                <a:latin typeface="Oxygen" panose="02000503000000000000" pitchFamily="2" charset="0"/>
                <a:cs typeface="Arial Narrow" panose="020B0604020202020204" pitchFamily="34" charset="0"/>
              </a:rPr>
              <a:t>.</a:t>
            </a:r>
          </a:p>
          <a:p>
            <a:pPr algn="r">
              <a:lnSpc>
                <a:spcPct val="150000"/>
              </a:lnSpc>
            </a:pPr>
            <a:endParaRPr lang="en-US" sz="1100" dirty="0">
              <a:solidFill>
                <a:schemeClr val="bg1"/>
              </a:solidFill>
              <a:latin typeface="Oxygen" panose="02000503000000000000" pitchFamily="2" charset="0"/>
              <a:ea typeface="Arimo" panose="020B0604020202020204" pitchFamily="34" charset="0"/>
              <a:cs typeface="Arimo" panose="020B0604020202020204" pitchFamily="34" charset="0"/>
            </a:endParaRPr>
          </a:p>
        </p:txBody>
      </p:sp>
      <p:sp>
        <p:nvSpPr>
          <p:cNvPr id="23" name="TextBox 22">
            <a:extLst>
              <a:ext uri="{FF2B5EF4-FFF2-40B4-BE49-F238E27FC236}">
                <a16:creationId xmlns:a16="http://schemas.microsoft.com/office/drawing/2014/main" id="{EA647269-1089-433F-82CD-E75C846BB11A}"/>
              </a:ext>
            </a:extLst>
          </p:cNvPr>
          <p:cNvSpPr txBox="1"/>
          <p:nvPr/>
        </p:nvSpPr>
        <p:spPr>
          <a:xfrm>
            <a:off x="2303568" y="1287115"/>
            <a:ext cx="3817919" cy="523220"/>
          </a:xfrm>
          <a:prstGeom prst="rect">
            <a:avLst/>
          </a:prstGeom>
          <a:noFill/>
        </p:spPr>
        <p:txBody>
          <a:bodyPr wrap="square" rtlCol="0">
            <a:spAutoFit/>
          </a:bodyPr>
          <a:lstStyle/>
          <a:p>
            <a:r>
              <a:rPr lang="en-US" sz="2800" b="1" dirty="0">
                <a:solidFill>
                  <a:schemeClr val="bg1"/>
                </a:solidFill>
                <a:latin typeface="Oxygen" panose="02000503000000000000" pitchFamily="2" charset="0"/>
                <a:ea typeface="Arimo" panose="020B0604020202020204" pitchFamily="34" charset="0"/>
                <a:cs typeface="Arial" panose="020B0604020202020204" pitchFamily="34" charset="0"/>
              </a:rPr>
              <a:t>Mission</a:t>
            </a:r>
          </a:p>
        </p:txBody>
      </p:sp>
      <p:sp>
        <p:nvSpPr>
          <p:cNvPr id="2" name="Title 5">
            <a:extLst>
              <a:ext uri="{FF2B5EF4-FFF2-40B4-BE49-F238E27FC236}">
                <a16:creationId xmlns:a16="http://schemas.microsoft.com/office/drawing/2014/main" id="{F29BD776-19EA-B6B1-A846-C44F836D1CA6}"/>
              </a:ext>
            </a:extLst>
          </p:cNvPr>
          <p:cNvSpPr txBox="1">
            <a:spLocks/>
          </p:cNvSpPr>
          <p:nvPr/>
        </p:nvSpPr>
        <p:spPr>
          <a:xfrm>
            <a:off x="328576" y="435497"/>
            <a:ext cx="5792911" cy="6715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b="1" dirty="0">
                <a:solidFill>
                  <a:srgbClr val="00549B"/>
                </a:solidFill>
                <a:latin typeface="Oxygen" panose="02000503000000000000" pitchFamily="2" charset="0"/>
                <a:cs typeface="Arial Narrow" panose="020B0604020202020204" pitchFamily="34" charset="0"/>
              </a:rPr>
              <a:t>ASHRAE </a:t>
            </a:r>
            <a:r>
              <a:rPr lang="en-US" altLang="en-US" sz="3600" dirty="0">
                <a:solidFill>
                  <a:srgbClr val="00549B"/>
                </a:solidFill>
                <a:latin typeface="Oxygen" panose="02000503000000000000" pitchFamily="2" charset="0"/>
                <a:cs typeface="Arial Narrow" panose="020B0604020202020204" pitchFamily="34" charset="0"/>
              </a:rPr>
              <a:t>Overview</a:t>
            </a:r>
          </a:p>
        </p:txBody>
      </p:sp>
      <p:sp>
        <p:nvSpPr>
          <p:cNvPr id="5" name="TextBox 4">
            <a:extLst>
              <a:ext uri="{FF2B5EF4-FFF2-40B4-BE49-F238E27FC236}">
                <a16:creationId xmlns:a16="http://schemas.microsoft.com/office/drawing/2014/main" id="{2DA8C989-623D-94EF-5F89-4C3784D4AE20}"/>
              </a:ext>
            </a:extLst>
          </p:cNvPr>
          <p:cNvSpPr txBox="1"/>
          <p:nvPr/>
        </p:nvSpPr>
        <p:spPr>
          <a:xfrm>
            <a:off x="2303568" y="2969029"/>
            <a:ext cx="2857627" cy="523220"/>
          </a:xfrm>
          <a:prstGeom prst="rect">
            <a:avLst/>
          </a:prstGeom>
          <a:noFill/>
        </p:spPr>
        <p:txBody>
          <a:bodyPr wrap="square" rtlCol="0">
            <a:spAutoFit/>
          </a:bodyPr>
          <a:lstStyle/>
          <a:p>
            <a:r>
              <a:rPr lang="en-US" sz="2800" b="1" dirty="0">
                <a:solidFill>
                  <a:schemeClr val="bg1"/>
                </a:solidFill>
                <a:latin typeface="Oxygen" panose="02000503000000000000" pitchFamily="2" charset="0"/>
                <a:ea typeface="Arimo" panose="020B0604020202020204" pitchFamily="34" charset="0"/>
                <a:cs typeface="Arial" panose="020B0604020202020204" pitchFamily="34" charset="0"/>
              </a:rPr>
              <a:t>Vision</a:t>
            </a:r>
          </a:p>
        </p:txBody>
      </p:sp>
      <p:sp>
        <p:nvSpPr>
          <p:cNvPr id="7" name="TextBox 6">
            <a:extLst>
              <a:ext uri="{FF2B5EF4-FFF2-40B4-BE49-F238E27FC236}">
                <a16:creationId xmlns:a16="http://schemas.microsoft.com/office/drawing/2014/main" id="{D3B19884-988D-BF15-96BE-D9DCA5C12AF0}"/>
              </a:ext>
            </a:extLst>
          </p:cNvPr>
          <p:cNvSpPr txBox="1"/>
          <p:nvPr/>
        </p:nvSpPr>
        <p:spPr>
          <a:xfrm>
            <a:off x="2396067" y="3492249"/>
            <a:ext cx="4626515" cy="307777"/>
          </a:xfrm>
          <a:prstGeom prst="rect">
            <a:avLst/>
          </a:prstGeom>
          <a:noFill/>
        </p:spPr>
        <p:txBody>
          <a:bodyPr wrap="square">
            <a:spAutoFit/>
          </a:bodyPr>
          <a:lstStyle/>
          <a:p>
            <a:r>
              <a:rPr lang="en-US" sz="1400" dirty="0">
                <a:solidFill>
                  <a:schemeClr val="bg1"/>
                </a:solidFill>
                <a:latin typeface="Oxygen" panose="02000503000000000000" pitchFamily="2" charset="0"/>
                <a:cs typeface="Arial Narrow" panose="020B0604020202020204" pitchFamily="34" charset="0"/>
              </a:rPr>
              <a:t>A healthy and sustainable built environment for all</a:t>
            </a:r>
            <a:r>
              <a:rPr lang="en-US" sz="1400" dirty="0">
                <a:solidFill>
                  <a:schemeClr val="bg1"/>
                </a:solidFill>
                <a:effectLst>
                  <a:outerShdw blurRad="38100" dist="38100" dir="2700000" algn="tl">
                    <a:srgbClr val="000000">
                      <a:alpha val="43137"/>
                    </a:srgbClr>
                  </a:outerShdw>
                </a:effectLst>
                <a:latin typeface="Oxygen" panose="02000503000000000000" pitchFamily="2" charset="0"/>
                <a:cs typeface="Arial Narrow" panose="020B0604020202020204" pitchFamily="34" charset="0"/>
              </a:rPr>
              <a:t>.</a:t>
            </a:r>
          </a:p>
        </p:txBody>
      </p:sp>
      <p:sp>
        <p:nvSpPr>
          <p:cNvPr id="8" name="TextBox 7">
            <a:extLst>
              <a:ext uri="{FF2B5EF4-FFF2-40B4-BE49-F238E27FC236}">
                <a16:creationId xmlns:a16="http://schemas.microsoft.com/office/drawing/2014/main" id="{E1B6B411-40D2-F243-33B6-CFA412290505}"/>
              </a:ext>
            </a:extLst>
          </p:cNvPr>
          <p:cNvSpPr txBox="1"/>
          <p:nvPr/>
        </p:nvSpPr>
        <p:spPr>
          <a:xfrm>
            <a:off x="2303568" y="4129338"/>
            <a:ext cx="4230754" cy="523220"/>
          </a:xfrm>
          <a:prstGeom prst="rect">
            <a:avLst/>
          </a:prstGeom>
          <a:noFill/>
        </p:spPr>
        <p:txBody>
          <a:bodyPr wrap="square" rtlCol="0">
            <a:spAutoFit/>
          </a:bodyPr>
          <a:lstStyle/>
          <a:p>
            <a:r>
              <a:rPr lang="en-US" sz="2800" b="1" dirty="0">
                <a:solidFill>
                  <a:schemeClr val="bg1"/>
                </a:solidFill>
                <a:latin typeface="Oxygen" panose="02000503000000000000" pitchFamily="2" charset="0"/>
                <a:ea typeface="Arimo" panose="020B0604020202020204" pitchFamily="34" charset="0"/>
                <a:cs typeface="Arial" panose="020B0604020202020204" pitchFamily="34" charset="0"/>
              </a:rPr>
              <a:t>Industry Classification</a:t>
            </a:r>
          </a:p>
        </p:txBody>
      </p:sp>
      <p:sp>
        <p:nvSpPr>
          <p:cNvPr id="10" name="TextBox 9">
            <a:extLst>
              <a:ext uri="{FF2B5EF4-FFF2-40B4-BE49-F238E27FC236}">
                <a16:creationId xmlns:a16="http://schemas.microsoft.com/office/drawing/2014/main" id="{6324928C-0ACF-33CE-65F3-3FD52C4D32D2}"/>
              </a:ext>
            </a:extLst>
          </p:cNvPr>
          <p:cNvSpPr txBox="1"/>
          <p:nvPr/>
        </p:nvSpPr>
        <p:spPr>
          <a:xfrm>
            <a:off x="2396067" y="4739164"/>
            <a:ext cx="4784890" cy="1094339"/>
          </a:xfrm>
          <a:prstGeom prst="rect">
            <a:avLst/>
          </a:prstGeom>
          <a:noFill/>
        </p:spPr>
        <p:txBody>
          <a:bodyPr wrap="square">
            <a:spAutoFit/>
          </a:bodyPr>
          <a:lstStyle/>
          <a:p>
            <a:pPr marL="0" indent="0">
              <a:lnSpc>
                <a:spcPts val="2000"/>
              </a:lnSpc>
              <a:buSzPct val="100000"/>
              <a:buNone/>
              <a:defRPr/>
            </a:pPr>
            <a:r>
              <a:rPr lang="en-US" altLang="en-US" sz="1400" dirty="0">
                <a:solidFill>
                  <a:schemeClr val="bg1"/>
                </a:solidFill>
                <a:latin typeface="Oxygen" panose="02000503000000000000" pitchFamily="2" charset="0"/>
                <a:cs typeface="Arial" panose="020B0604020202020204" pitchFamily="34" charset="0"/>
              </a:rPr>
              <a:t>Consulting Engineers | Contractors | Manufacturers/Manufacturing Representatives</a:t>
            </a:r>
          </a:p>
          <a:p>
            <a:pPr marL="0" indent="0">
              <a:lnSpc>
                <a:spcPts val="2000"/>
              </a:lnSpc>
              <a:buSzPct val="100000"/>
              <a:buNone/>
              <a:defRPr/>
            </a:pPr>
            <a:r>
              <a:rPr lang="en-US" altLang="en-US" sz="1400" dirty="0">
                <a:solidFill>
                  <a:schemeClr val="bg1"/>
                </a:solidFill>
                <a:latin typeface="Oxygen" panose="02000503000000000000" pitchFamily="2" charset="0"/>
                <a:cs typeface="Arial" panose="020B0604020202020204" pitchFamily="34" charset="0"/>
              </a:rPr>
              <a:t>Government | Health &amp; Education | Design Build | Architects</a:t>
            </a:r>
          </a:p>
        </p:txBody>
      </p:sp>
      <p:sp>
        <p:nvSpPr>
          <p:cNvPr id="12" name="TextBox 11">
            <a:extLst>
              <a:ext uri="{FF2B5EF4-FFF2-40B4-BE49-F238E27FC236}">
                <a16:creationId xmlns:a16="http://schemas.microsoft.com/office/drawing/2014/main" id="{EA5DF77F-CB7C-199E-BC15-17E5FEBD672B}"/>
              </a:ext>
            </a:extLst>
          </p:cNvPr>
          <p:cNvSpPr txBox="1"/>
          <p:nvPr/>
        </p:nvSpPr>
        <p:spPr>
          <a:xfrm>
            <a:off x="8580665" y="1126277"/>
            <a:ext cx="2769035" cy="1061829"/>
          </a:xfrm>
          <a:prstGeom prst="rect">
            <a:avLst/>
          </a:prstGeom>
          <a:noFill/>
        </p:spPr>
        <p:txBody>
          <a:bodyPr wrap="square">
            <a:spAutoFit/>
          </a:bodyPr>
          <a:lstStyle/>
          <a:p>
            <a:pPr algn="ctr" defTabSz="685800">
              <a:buClr>
                <a:srgbClr val="00B0F0"/>
              </a:buClr>
              <a:buSzPct val="100000"/>
              <a:defRPr/>
            </a:pPr>
            <a:r>
              <a:rPr lang="en-US" altLang="en-US" sz="2100" b="1" dirty="0">
                <a:solidFill>
                  <a:srgbClr val="006EB6"/>
                </a:solidFill>
                <a:latin typeface="Oxygen" panose="02000503000000000000" pitchFamily="2" charset="0"/>
                <a:cs typeface="Arial" panose="020B0604020202020204" pitchFamily="34" charset="0"/>
              </a:rPr>
              <a:t>16 </a:t>
            </a:r>
            <a:r>
              <a:rPr lang="en-US" altLang="en-US" sz="1600" b="1" dirty="0">
                <a:solidFill>
                  <a:srgbClr val="006EB6"/>
                </a:solidFill>
                <a:latin typeface="Oxygen" panose="02000503000000000000" pitchFamily="2" charset="0"/>
                <a:cs typeface="Arial" panose="020B0604020202020204" pitchFamily="34" charset="0"/>
              </a:rPr>
              <a:t>Regions</a:t>
            </a:r>
          </a:p>
          <a:p>
            <a:pPr algn="ctr" defTabSz="685800">
              <a:buClr>
                <a:srgbClr val="00B0F0"/>
              </a:buClr>
              <a:buSzPct val="100000"/>
              <a:defRPr/>
            </a:pPr>
            <a:r>
              <a:rPr lang="en-US" altLang="en-US" sz="2100" b="1" dirty="0">
                <a:solidFill>
                  <a:srgbClr val="006EB6"/>
                </a:solidFill>
                <a:latin typeface="Oxygen" panose="02000503000000000000" pitchFamily="2" charset="0"/>
                <a:cs typeface="Arial" panose="020B0604020202020204" pitchFamily="34" charset="0"/>
              </a:rPr>
              <a:t>190+  </a:t>
            </a:r>
            <a:r>
              <a:rPr lang="en-US" altLang="en-US" sz="1600" b="1" dirty="0">
                <a:solidFill>
                  <a:srgbClr val="006EB6"/>
                </a:solidFill>
                <a:latin typeface="Oxygen" panose="02000503000000000000" pitchFamily="2" charset="0"/>
                <a:cs typeface="Arial" panose="020B0604020202020204" pitchFamily="34" charset="0"/>
              </a:rPr>
              <a:t>Chapters</a:t>
            </a:r>
          </a:p>
          <a:p>
            <a:pPr algn="ctr" defTabSz="685800">
              <a:buClr>
                <a:srgbClr val="00B0F0"/>
              </a:buClr>
              <a:buSzPct val="100000"/>
              <a:defRPr/>
            </a:pPr>
            <a:r>
              <a:rPr lang="en-US" altLang="en-US" sz="2100" b="1" dirty="0">
                <a:solidFill>
                  <a:srgbClr val="006EB6"/>
                </a:solidFill>
                <a:latin typeface="Oxygen" panose="02000503000000000000" pitchFamily="2" charset="0"/>
                <a:cs typeface="Arial" panose="020B0604020202020204" pitchFamily="34" charset="0"/>
              </a:rPr>
              <a:t>400+  </a:t>
            </a:r>
            <a:r>
              <a:rPr lang="en-US" altLang="en-US" sz="1600" b="1" dirty="0">
                <a:solidFill>
                  <a:srgbClr val="006EB6"/>
                </a:solidFill>
                <a:latin typeface="Oxygen" panose="02000503000000000000" pitchFamily="2" charset="0"/>
                <a:cs typeface="Arial" panose="020B0604020202020204" pitchFamily="34" charset="0"/>
              </a:rPr>
              <a:t>Student Branches</a:t>
            </a:r>
          </a:p>
        </p:txBody>
      </p:sp>
      <p:sp>
        <p:nvSpPr>
          <p:cNvPr id="14" name="TextBox 13">
            <a:extLst>
              <a:ext uri="{FF2B5EF4-FFF2-40B4-BE49-F238E27FC236}">
                <a16:creationId xmlns:a16="http://schemas.microsoft.com/office/drawing/2014/main" id="{154B61C9-E5A0-83BD-57C6-90204E05F9AE}"/>
              </a:ext>
            </a:extLst>
          </p:cNvPr>
          <p:cNvSpPr txBox="1"/>
          <p:nvPr/>
        </p:nvSpPr>
        <p:spPr>
          <a:xfrm>
            <a:off x="8799969" y="3505638"/>
            <a:ext cx="2385008" cy="577081"/>
          </a:xfrm>
          <a:prstGeom prst="rect">
            <a:avLst/>
          </a:prstGeom>
          <a:noFill/>
        </p:spPr>
        <p:txBody>
          <a:bodyPr wrap="square">
            <a:spAutoFit/>
          </a:bodyPr>
          <a:lstStyle/>
          <a:p>
            <a:pPr marL="0" lvl="3" algn="ctr" defTabSz="685800">
              <a:buClr>
                <a:srgbClr val="00B0F0"/>
              </a:buClr>
              <a:buSzPct val="100000"/>
              <a:defRPr/>
            </a:pPr>
            <a:r>
              <a:rPr lang="en-US" sz="1575" b="1" dirty="0">
                <a:solidFill>
                  <a:srgbClr val="006EB6"/>
                </a:solidFill>
                <a:latin typeface="Oxygen" panose="02000503000000000000" pitchFamily="2" charset="0"/>
                <a:cs typeface="Arial" panose="020B0604020202020204" pitchFamily="34" charset="0"/>
              </a:rPr>
              <a:t>53,000+  Members</a:t>
            </a:r>
            <a:br>
              <a:rPr lang="en-US" sz="1575" b="1" dirty="0">
                <a:solidFill>
                  <a:srgbClr val="006EB6"/>
                </a:solidFill>
                <a:latin typeface="Oxygen" panose="02000503000000000000" pitchFamily="2" charset="0"/>
                <a:cs typeface="Arial" panose="020B0604020202020204" pitchFamily="34" charset="0"/>
              </a:rPr>
            </a:br>
            <a:r>
              <a:rPr lang="en-US" sz="1575" b="1" dirty="0">
                <a:solidFill>
                  <a:srgbClr val="006EB6"/>
                </a:solidFill>
                <a:latin typeface="Oxygen" panose="02000503000000000000" pitchFamily="2" charset="0"/>
                <a:cs typeface="Arial" panose="020B0604020202020204" pitchFamily="34" charset="0"/>
              </a:rPr>
              <a:t> 130+ Countries</a:t>
            </a:r>
          </a:p>
        </p:txBody>
      </p:sp>
      <p:sp>
        <p:nvSpPr>
          <p:cNvPr id="15" name="TextBox 14">
            <a:extLst>
              <a:ext uri="{FF2B5EF4-FFF2-40B4-BE49-F238E27FC236}">
                <a16:creationId xmlns:a16="http://schemas.microsoft.com/office/drawing/2014/main" id="{7C76E3CF-5B57-9A4F-9348-CE4C713B83AF}"/>
              </a:ext>
            </a:extLst>
          </p:cNvPr>
          <p:cNvSpPr txBox="1"/>
          <p:nvPr/>
        </p:nvSpPr>
        <p:spPr>
          <a:xfrm>
            <a:off x="8799969" y="5277471"/>
            <a:ext cx="2385008" cy="657872"/>
          </a:xfrm>
          <a:prstGeom prst="rect">
            <a:avLst/>
          </a:prstGeom>
          <a:noFill/>
        </p:spPr>
        <p:txBody>
          <a:bodyPr wrap="square">
            <a:spAutoFit/>
          </a:bodyPr>
          <a:lstStyle/>
          <a:p>
            <a:pPr marL="0" lvl="3" algn="ctr" defTabSz="685800">
              <a:buClr>
                <a:srgbClr val="00B0F0"/>
              </a:buClr>
              <a:buSzPct val="100000"/>
              <a:defRPr/>
            </a:pPr>
            <a:r>
              <a:rPr lang="en-US" sz="2100" b="1" dirty="0">
                <a:solidFill>
                  <a:srgbClr val="006EB6"/>
                </a:solidFill>
                <a:latin typeface="Oxygen" panose="02000503000000000000" pitchFamily="2" charset="0"/>
                <a:cs typeface="Arial" panose="020B0604020202020204" pitchFamily="34" charset="0"/>
              </a:rPr>
              <a:t>200+ </a:t>
            </a:r>
            <a:r>
              <a:rPr lang="en-US" sz="1575" b="1" dirty="0">
                <a:solidFill>
                  <a:srgbClr val="006EB6"/>
                </a:solidFill>
                <a:latin typeface="Oxygen" panose="02000503000000000000" pitchFamily="2" charset="0"/>
                <a:cs typeface="Arial" panose="020B0604020202020204" pitchFamily="34" charset="0"/>
              </a:rPr>
              <a:t>Standards</a:t>
            </a:r>
          </a:p>
          <a:p>
            <a:pPr marL="0" lvl="3" algn="ctr" defTabSz="685800">
              <a:buClr>
                <a:srgbClr val="00B0F0"/>
              </a:buClr>
              <a:buSzPct val="100000"/>
              <a:defRPr/>
            </a:pPr>
            <a:r>
              <a:rPr lang="en-US" sz="1575" b="1" dirty="0">
                <a:solidFill>
                  <a:srgbClr val="006EB6"/>
                </a:solidFill>
                <a:latin typeface="Oxygen" panose="02000503000000000000" pitchFamily="2" charset="0"/>
                <a:cs typeface="Arial" panose="020B0604020202020204" pitchFamily="34" charset="0"/>
              </a:rPr>
              <a:t>and Guidelines</a:t>
            </a:r>
          </a:p>
        </p:txBody>
      </p:sp>
      <p:pic>
        <p:nvPicPr>
          <p:cNvPr id="26" name="Picture 25">
            <a:extLst>
              <a:ext uri="{FF2B5EF4-FFF2-40B4-BE49-F238E27FC236}">
                <a16:creationId xmlns:a16="http://schemas.microsoft.com/office/drawing/2014/main" id="{57DC8636-44DA-FE28-E2FA-9D33E64F42D0}"/>
              </a:ext>
            </a:extLst>
          </p:cNvPr>
          <p:cNvPicPr>
            <a:picLocks noChangeAspect="1"/>
          </p:cNvPicPr>
          <p:nvPr/>
        </p:nvPicPr>
        <p:blipFill>
          <a:blip r:embed="rId4"/>
          <a:stretch>
            <a:fillRect/>
          </a:stretch>
        </p:blipFill>
        <p:spPr>
          <a:xfrm>
            <a:off x="9368023" y="2417967"/>
            <a:ext cx="1194315" cy="1120768"/>
          </a:xfrm>
          <a:prstGeom prst="rect">
            <a:avLst/>
          </a:prstGeom>
        </p:spPr>
      </p:pic>
      <p:pic>
        <p:nvPicPr>
          <p:cNvPr id="27" name="Picture 26">
            <a:extLst>
              <a:ext uri="{FF2B5EF4-FFF2-40B4-BE49-F238E27FC236}">
                <a16:creationId xmlns:a16="http://schemas.microsoft.com/office/drawing/2014/main" id="{4CB11379-75DF-FBC1-9FD9-427057B9405B}"/>
              </a:ext>
            </a:extLst>
          </p:cNvPr>
          <p:cNvPicPr>
            <a:picLocks noChangeAspect="1"/>
          </p:cNvPicPr>
          <p:nvPr/>
        </p:nvPicPr>
        <p:blipFill>
          <a:blip r:embed="rId5"/>
          <a:stretch>
            <a:fillRect/>
          </a:stretch>
        </p:blipFill>
        <p:spPr>
          <a:xfrm>
            <a:off x="9544960" y="4312579"/>
            <a:ext cx="840442" cy="784412"/>
          </a:xfrm>
          <a:prstGeom prst="rect">
            <a:avLst/>
          </a:prstGeom>
        </p:spPr>
      </p:pic>
      <p:pic>
        <p:nvPicPr>
          <p:cNvPr id="3" name="Picture 2" descr="A blue hexagon with black background&#10;&#10;Description automatically generated">
            <a:extLst>
              <a:ext uri="{FF2B5EF4-FFF2-40B4-BE49-F238E27FC236}">
                <a16:creationId xmlns:a16="http://schemas.microsoft.com/office/drawing/2014/main" id="{E1441C9C-0D7E-DDB1-6531-15D9625E87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270" y="5445509"/>
            <a:ext cx="953703" cy="659271"/>
          </a:xfrm>
          <a:prstGeom prst="rect">
            <a:avLst/>
          </a:prstGeom>
        </p:spPr>
      </p:pic>
    </p:spTree>
    <p:extLst>
      <p:ext uri="{BB962C8B-B14F-4D97-AF65-F5344CB8AC3E}">
        <p14:creationId xmlns:p14="http://schemas.microsoft.com/office/powerpoint/2010/main" val="1986997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Content Placeholder 4"/>
          <p:cNvSpPr>
            <a:spLocks noGrp="1"/>
          </p:cNvSpPr>
          <p:nvPr>
            <p:ph sz="half" idx="4294967295"/>
          </p:nvPr>
        </p:nvSpPr>
        <p:spPr>
          <a:xfrm>
            <a:off x="675124" y="1471999"/>
            <a:ext cx="9676347" cy="838005"/>
          </a:xfrm>
        </p:spPr>
        <p:txBody>
          <a:bodyPr vert="horz" lIns="91440" tIns="45720" rIns="91440" bIns="45720" rtlCol="0" anchor="t">
            <a:noAutofit/>
          </a:bodyPr>
          <a:lstStyle/>
          <a:p>
            <a:pPr marL="0" marR="0" lvl="0" indent="0">
              <a:spcBef>
                <a:spcPts val="0"/>
              </a:spcBef>
              <a:spcAft>
                <a:spcPts val="0"/>
              </a:spcAft>
              <a:buClrTx/>
              <a:buNone/>
            </a:pPr>
            <a:r>
              <a:rPr lang="en-US" sz="1800" dirty="0">
                <a:effectLst/>
                <a:latin typeface="Oxygen" panose="02000503000000000000" pitchFamily="2" charset="0"/>
                <a:ea typeface="Times New Roman" panose="02020603050405020304" pitchFamily="18" charset="0"/>
              </a:rPr>
              <a:t>Building-specific </a:t>
            </a:r>
            <a:r>
              <a:rPr lang="en-US" sz="1800" dirty="0">
                <a:latin typeface="Oxygen" panose="02000503000000000000" pitchFamily="2" charset="0"/>
                <a:ea typeface="Times New Roman" panose="02020603050405020304" pitchFamily="18" charset="0"/>
              </a:rPr>
              <a:t>g</a:t>
            </a:r>
            <a:r>
              <a:rPr lang="en-US" sz="1800" dirty="0">
                <a:effectLst/>
                <a:latin typeface="Oxygen" panose="02000503000000000000" pitchFamily="2" charset="0"/>
                <a:ea typeface="Times New Roman" panose="02020603050405020304" pitchFamily="18" charset="0"/>
              </a:rPr>
              <a:t>uidance that addresses various project aspects with multiple strategies that move the building design incrementally toward the zero-energy goal.</a:t>
            </a:r>
          </a:p>
          <a:p>
            <a:pPr marL="0" marR="0" lvl="0" indent="0">
              <a:spcBef>
                <a:spcPts val="0"/>
              </a:spcBef>
              <a:spcAft>
                <a:spcPts val="0"/>
              </a:spcAft>
              <a:buClrTx/>
              <a:buNone/>
            </a:pPr>
            <a:endParaRPr lang="en-US" sz="1800" dirty="0">
              <a:solidFill>
                <a:srgbClr val="00549B"/>
              </a:solidFill>
              <a:effectLst/>
              <a:latin typeface="Oxygen" panose="02000503000000000000" pitchFamily="2" charset="0"/>
              <a:ea typeface="Calibri" panose="020F0502020204030204" pitchFamily="34" charset="0"/>
            </a:endParaRPr>
          </a:p>
          <a:p>
            <a:pPr marL="0" marR="0" lvl="0" indent="0">
              <a:spcBef>
                <a:spcPts val="0"/>
              </a:spcBef>
              <a:spcAft>
                <a:spcPts val="0"/>
              </a:spcAft>
              <a:buClrTx/>
              <a:buNone/>
            </a:pPr>
            <a:r>
              <a:rPr lang="en-US" sz="1800" dirty="0">
                <a:effectLst/>
                <a:latin typeface="Oxygen" panose="02000503000000000000" pitchFamily="2" charset="0"/>
                <a:ea typeface="Times New Roman" panose="02020603050405020304" pitchFamily="18" charset="0"/>
              </a:rPr>
              <a:t>Zero energy goals and strategies will also move buildings towards decarbonization. </a:t>
            </a:r>
            <a:br>
              <a:rPr lang="en-US" sz="2000" dirty="0">
                <a:solidFill>
                  <a:srgbClr val="00549B"/>
                </a:solidFill>
                <a:effectLst/>
                <a:latin typeface="Oxygen" panose="02000503000000000000" pitchFamily="2" charset="0"/>
                <a:ea typeface="Times New Roman" panose="02020603050405020304" pitchFamily="18" charset="0"/>
              </a:rPr>
            </a:br>
            <a:endParaRPr lang="en-US" sz="2000" dirty="0">
              <a:solidFill>
                <a:srgbClr val="00549B"/>
              </a:solidFill>
              <a:effectLst/>
              <a:latin typeface="Oxygen" panose="02000503000000000000" pitchFamily="2" charset="0"/>
              <a:ea typeface="Calibri" panose="020F0502020204030204" pitchFamily="34" charset="0"/>
            </a:endParaRPr>
          </a:p>
          <a:p>
            <a:pPr marR="0" lvl="0">
              <a:spcBef>
                <a:spcPts val="0"/>
              </a:spcBef>
              <a:spcAft>
                <a:spcPts val="0"/>
              </a:spcAft>
              <a:buClrTx/>
            </a:pPr>
            <a:endParaRPr lang="en-US" sz="1800" dirty="0">
              <a:solidFill>
                <a:srgbClr val="00549B"/>
              </a:solidFill>
              <a:effectLst/>
              <a:latin typeface="Oxygen" panose="02000503000000000000" pitchFamily="2" charset="0"/>
              <a:ea typeface="Calibri" panose="020F0502020204030204" pitchFamily="34" charset="0"/>
            </a:endParaRPr>
          </a:p>
        </p:txBody>
      </p:sp>
      <p:sp>
        <p:nvSpPr>
          <p:cNvPr id="68610" name="Title 3"/>
          <p:cNvSpPr>
            <a:spLocks noGrp="1"/>
          </p:cNvSpPr>
          <p:nvPr>
            <p:ph type="title" idx="4294967295"/>
          </p:nvPr>
        </p:nvSpPr>
        <p:spPr>
          <a:xfrm>
            <a:off x="745999" y="158290"/>
            <a:ext cx="9793664" cy="1004888"/>
          </a:xfrm>
        </p:spPr>
        <p:txBody>
          <a:bodyPr vert="horz" lIns="91440" tIns="45720" rIns="91440" bIns="45720" rtlCol="0" anchor="ctr">
            <a:normAutofit fontScale="90000"/>
          </a:bodyPr>
          <a:lstStyle/>
          <a:p>
            <a:pPr algn="l">
              <a:lnSpc>
                <a:spcPct val="90000"/>
              </a:lnSpc>
            </a:pPr>
            <a:r>
              <a:rPr lang="en-US" altLang="en-US" sz="3600" b="1" dirty="0">
                <a:solidFill>
                  <a:srgbClr val="00549B"/>
                </a:solidFill>
                <a:latin typeface="Oxygen" panose="02000503000000000000" pitchFamily="2" charset="0"/>
                <a:cs typeface="Arial Narrow" panose="020B0604020202020204" pitchFamily="34" charset="0"/>
              </a:rPr>
              <a:t>Blueprints for Energy Efficient </a:t>
            </a:r>
            <a:r>
              <a:rPr lang="en-US" altLang="en-US" sz="3600" dirty="0">
                <a:solidFill>
                  <a:srgbClr val="00549B"/>
                </a:solidFill>
                <a:latin typeface="Oxygen" panose="02000503000000000000" pitchFamily="2" charset="0"/>
                <a:cs typeface="Arial Narrow" panose="020B0604020202020204" pitchFamily="34" charset="0"/>
              </a:rPr>
              <a:t>Building Design</a:t>
            </a:r>
          </a:p>
        </p:txBody>
      </p:sp>
      <p:pic>
        <p:nvPicPr>
          <p:cNvPr id="6" name="Picture 5">
            <a:extLst>
              <a:ext uri="{FF2B5EF4-FFF2-40B4-BE49-F238E27FC236}">
                <a16:creationId xmlns:a16="http://schemas.microsoft.com/office/drawing/2014/main" id="{6E298A4B-AE3B-4C1C-8495-8EC47CAD5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964" y="3981695"/>
            <a:ext cx="850572" cy="1101068"/>
          </a:xfrm>
          <a:prstGeom prst="rect">
            <a:avLst/>
          </a:prstGeom>
          <a:ln>
            <a:noFill/>
          </a:ln>
          <a:effectLst>
            <a:outerShdw blurRad="190500" algn="tl" rotWithShape="0">
              <a:srgbClr val="000000">
                <a:alpha val="70000"/>
              </a:srgbClr>
            </a:outerShdw>
          </a:effectLst>
        </p:spPr>
      </p:pic>
      <p:pic>
        <p:nvPicPr>
          <p:cNvPr id="2" name="Picture 2" descr="K12 AEDG Front-162x210.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20283" y="2810081"/>
            <a:ext cx="850571" cy="11010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948CAFB-BF16-4E1A-A835-7B3A99262AAC}"/>
              </a:ext>
            </a:extLst>
          </p:cNvPr>
          <p:cNvSpPr/>
          <p:nvPr/>
        </p:nvSpPr>
        <p:spPr>
          <a:xfrm>
            <a:off x="3904968" y="6002145"/>
            <a:ext cx="3934395" cy="674031"/>
          </a:xfrm>
          <a:prstGeom prst="rect">
            <a:avLst/>
          </a:prstGeom>
        </p:spPr>
        <p:txBody>
          <a:bodyPr wrap="square">
            <a:spAutoFit/>
          </a:bodyPr>
          <a:lstStyle/>
          <a:p>
            <a:pPr marL="0" marR="0" lvl="0" indent="-228600" algn="l" defTabSz="914400" rtl="0" eaLnBrk="1" fontAlgn="auto" latinLnBrk="0" hangingPunct="1">
              <a:lnSpc>
                <a:spcPct val="90000"/>
              </a:lnSpc>
              <a:spcBef>
                <a:spcPts val="0"/>
              </a:spcBef>
              <a:spcAft>
                <a:spcPts val="0"/>
              </a:spcAft>
              <a:buClrTx/>
              <a:buSzTx/>
              <a:buFontTx/>
              <a:buNone/>
              <a:tabLst/>
              <a:defRPr/>
            </a:pPr>
            <a:endParaRPr kumimoji="0" lang="en-US" altLang="en-US" sz="1800" b="1" i="0" u="none" strike="noStrike" kern="1200" cap="none" spc="0" normalizeH="0" baseline="0" noProof="0" dirty="0">
              <a:ln>
                <a:noFill/>
              </a:ln>
              <a:solidFill>
                <a:srgbClr val="00B0F0"/>
              </a:solidFill>
              <a:effectLst/>
              <a:uLnTx/>
              <a:uFillTx/>
              <a:latin typeface="Akzidenz Grotesk BE Regular" panose="02000503030000020003" pitchFamily="50" charset="0"/>
              <a:ea typeface="+mn-ea"/>
              <a:cs typeface="+mn-cs"/>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B0F0"/>
                </a:solidFill>
                <a:effectLst/>
                <a:uLnTx/>
                <a:uFillTx/>
                <a:latin typeface="Oxygen" panose="02000503000000000000" pitchFamily="2" charset="0"/>
                <a:cs typeface="Arial Narrow" panose="020B0604020202020204" pitchFamily="34" charset="0"/>
              </a:rPr>
              <a:t>ashrae.org/freeaedg </a:t>
            </a:r>
          </a:p>
        </p:txBody>
      </p:sp>
      <p:sp>
        <p:nvSpPr>
          <p:cNvPr id="8" name="Rectangle 7">
            <a:extLst>
              <a:ext uri="{FF2B5EF4-FFF2-40B4-BE49-F238E27FC236}">
                <a16:creationId xmlns:a16="http://schemas.microsoft.com/office/drawing/2014/main" id="{78A8C0EC-88FC-4902-B81B-63FBEE96AF60}"/>
              </a:ext>
            </a:extLst>
          </p:cNvPr>
          <p:cNvSpPr/>
          <p:nvPr/>
        </p:nvSpPr>
        <p:spPr>
          <a:xfrm>
            <a:off x="1874195" y="3055583"/>
            <a:ext cx="9037658" cy="661720"/>
          </a:xfrm>
          <a:prstGeom prst="rect">
            <a:avLst/>
          </a:prstGeom>
        </p:spPr>
        <p:txBody>
          <a:bodyPr wrap="square">
            <a:spAutoFit/>
          </a:bodyPr>
          <a:lstStyle/>
          <a:p>
            <a:pPr marL="282755" marR="0" lvl="0" indent="-282755" algn="l" defTabSz="912755" rtl="0" eaLnBrk="1" fontAlgn="auto" latinLnBrk="0" hangingPunct="1">
              <a:lnSpc>
                <a:spcPct val="100000"/>
              </a:lnSpc>
              <a:spcBef>
                <a:spcPts val="400"/>
              </a:spcBef>
              <a:spcAft>
                <a:spcPts val="400"/>
              </a:spcAft>
              <a:buClr>
                <a:srgbClr val="92D050"/>
              </a:buClr>
              <a:buSzTx/>
              <a:buFontTx/>
              <a:buNone/>
              <a:tabLst/>
              <a:defRPr/>
            </a:pPr>
            <a:r>
              <a:rPr kumimoji="0" lang="en-US" sz="1600" b="1" i="1"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rPr>
              <a:t>Advanced Energy Design Guide for K-12 School Buildings – Achieving Zero Energy</a:t>
            </a:r>
          </a:p>
          <a:p>
            <a:pPr marL="320" marR="0" lvl="0" indent="0" algn="l" defTabSz="912755" rtl="0" eaLnBrk="1" fontAlgn="auto" latinLnBrk="0" hangingPunct="1">
              <a:lnSpc>
                <a:spcPct val="100000"/>
              </a:lnSpc>
              <a:spcBef>
                <a:spcPts val="200"/>
              </a:spcBef>
              <a:spcAft>
                <a:spcPts val="200"/>
              </a:spcAft>
              <a:buClrTx/>
              <a:buSzTx/>
              <a:buFontTx/>
              <a:buNone/>
              <a:tabLst/>
              <a:defRPr/>
            </a:pPr>
            <a:r>
              <a:rPr kumimoji="0" lang="en-US" sz="1600" b="0" i="0"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rPr>
              <a:t>Applicable to all sizes and types of K-12 school construction.</a:t>
            </a:r>
          </a:p>
        </p:txBody>
      </p:sp>
      <p:sp>
        <p:nvSpPr>
          <p:cNvPr id="9" name="Rectangle 8">
            <a:extLst>
              <a:ext uri="{FF2B5EF4-FFF2-40B4-BE49-F238E27FC236}">
                <a16:creationId xmlns:a16="http://schemas.microsoft.com/office/drawing/2014/main" id="{698136BE-A5F0-485B-86B6-9AAB6D357FCA}"/>
              </a:ext>
            </a:extLst>
          </p:cNvPr>
          <p:cNvSpPr/>
          <p:nvPr/>
        </p:nvSpPr>
        <p:spPr>
          <a:xfrm>
            <a:off x="528736" y="1056205"/>
            <a:ext cx="11663264" cy="313932"/>
          </a:xfrm>
          <a:prstGeom prst="rect">
            <a:avLst/>
          </a:prstGeom>
        </p:spPr>
        <p:txBody>
          <a:bodyPr wrap="square">
            <a:spAutoFit/>
          </a:bodyPr>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Oxygen" panose="02000503000000000000" pitchFamily="2" charset="0"/>
                <a:ea typeface="+mn-ea"/>
                <a:cs typeface="Arial Narrow" panose="020B0604020202020204" pitchFamily="34" charset="0"/>
              </a:rPr>
              <a:t>Advanced Energy Design Guides are published in coordination with partners to promote building efficiency.</a:t>
            </a:r>
          </a:p>
        </p:txBody>
      </p:sp>
      <p:sp>
        <p:nvSpPr>
          <p:cNvPr id="10" name="Rectangle 9">
            <a:extLst>
              <a:ext uri="{FF2B5EF4-FFF2-40B4-BE49-F238E27FC236}">
                <a16:creationId xmlns:a16="http://schemas.microsoft.com/office/drawing/2014/main" id="{E1FC1DB2-DE57-49A9-8271-F53CB73C921C}"/>
              </a:ext>
            </a:extLst>
          </p:cNvPr>
          <p:cNvSpPr/>
          <p:nvPr/>
        </p:nvSpPr>
        <p:spPr>
          <a:xfrm>
            <a:off x="1827347" y="4129684"/>
            <a:ext cx="10364653" cy="687368"/>
          </a:xfrm>
          <a:prstGeom prst="rect">
            <a:avLst/>
          </a:prstGeom>
        </p:spPr>
        <p:txBody>
          <a:bodyPr wrap="square">
            <a:spAutoFit/>
          </a:bodyPr>
          <a:lstStyle/>
          <a:p>
            <a:pPr marL="320" marR="0" lvl="0" indent="0" algn="l" defTabSz="912755" rtl="0" eaLnBrk="1" fontAlgn="auto" latinLnBrk="0" hangingPunct="1">
              <a:lnSpc>
                <a:spcPct val="100000"/>
              </a:lnSpc>
              <a:spcBef>
                <a:spcPts val="300"/>
              </a:spcBef>
              <a:spcAft>
                <a:spcPts val="600"/>
              </a:spcAft>
              <a:buClr>
                <a:srgbClr val="00B0F0"/>
              </a:buClr>
              <a:buSzTx/>
              <a:buFontTx/>
              <a:buNone/>
              <a:tabLst/>
              <a:defRPr/>
            </a:pPr>
            <a:r>
              <a:rPr kumimoji="0" lang="en-US" sz="1600" b="1" i="1"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rPr>
              <a:t>Advanced Energy Design Guide for Small to Medium Office Buildings – Achieving Zero Energy </a:t>
            </a:r>
          </a:p>
          <a:p>
            <a:pPr marL="320" marR="0" lvl="0" indent="0" algn="l" defTabSz="912755" rtl="0" eaLnBrk="1" fontAlgn="auto" latinLnBrk="0" hangingPunct="1">
              <a:lnSpc>
                <a:spcPct val="100000"/>
              </a:lnSpc>
              <a:spcBef>
                <a:spcPts val="200"/>
              </a:spcBef>
              <a:spcAft>
                <a:spcPts val="200"/>
              </a:spcAft>
              <a:buClrTx/>
              <a:buSzTx/>
              <a:buFontTx/>
              <a:buNone/>
              <a:tabLst/>
              <a:defRPr/>
            </a:pPr>
            <a:r>
              <a:rPr kumimoji="0" lang="en-US" sz="1600" b="0" i="0"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rPr>
              <a:t>Applicable to office buildings 10,000 to 100,000 ft</a:t>
            </a:r>
            <a:r>
              <a:rPr kumimoji="0" lang="en-US" sz="1600" b="0" i="0" u="none" strike="noStrike" kern="1200" cap="none" spc="0" normalizeH="0" baseline="30000" noProof="0" dirty="0">
                <a:ln>
                  <a:noFill/>
                </a:ln>
                <a:solidFill>
                  <a:srgbClr val="00549B"/>
                </a:solidFill>
                <a:effectLst/>
                <a:uLnTx/>
                <a:uFillTx/>
                <a:latin typeface="Oxygen" panose="02000503000000000000" pitchFamily="2" charset="0"/>
                <a:ea typeface="+mn-ea"/>
                <a:cs typeface="Arial Narrow" panose="020B0604020202020204" pitchFamily="34" charset="0"/>
              </a:rPr>
              <a:t>2</a:t>
            </a:r>
            <a:r>
              <a:rPr kumimoji="0" lang="en-US" sz="1600" b="0" i="0"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rPr>
              <a:t> with a building height of less than 75 feet.</a:t>
            </a:r>
            <a:endParaRPr kumimoji="0" lang="en-US" sz="1600" b="0" i="0" u="none" strike="noStrike" kern="1200" cap="none" spc="0" normalizeH="0" baseline="30000" noProof="0" dirty="0">
              <a:ln>
                <a:noFill/>
              </a:ln>
              <a:solidFill>
                <a:srgbClr val="00549B"/>
              </a:solidFill>
              <a:effectLst/>
              <a:uLnTx/>
              <a:uFillTx/>
              <a:latin typeface="Oxygen" panose="02000503000000000000" pitchFamily="2" charset="0"/>
              <a:ea typeface="+mn-ea"/>
              <a:cs typeface="Arial Narrow" panose="020B0604020202020204" pitchFamily="34" charset="0"/>
            </a:endParaRPr>
          </a:p>
        </p:txBody>
      </p:sp>
      <p:sp>
        <p:nvSpPr>
          <p:cNvPr id="12" name="Rectangle 11">
            <a:extLst>
              <a:ext uri="{FF2B5EF4-FFF2-40B4-BE49-F238E27FC236}">
                <a16:creationId xmlns:a16="http://schemas.microsoft.com/office/drawing/2014/main" id="{6FBEF30C-1459-4284-9B75-E652597FD8CB}"/>
              </a:ext>
            </a:extLst>
          </p:cNvPr>
          <p:cNvSpPr/>
          <p:nvPr/>
        </p:nvSpPr>
        <p:spPr>
          <a:xfrm>
            <a:off x="1780462" y="5391584"/>
            <a:ext cx="10458421" cy="687368"/>
          </a:xfrm>
          <a:prstGeom prst="rect">
            <a:avLst/>
          </a:prstGeom>
        </p:spPr>
        <p:txBody>
          <a:bodyPr wrap="square">
            <a:spAutoFit/>
          </a:bodyPr>
          <a:lstStyle/>
          <a:p>
            <a:pPr marL="282755" marR="0" lvl="0" indent="-282755" algn="l" defTabSz="912755" rtl="0" eaLnBrk="1" fontAlgn="auto" latinLnBrk="0" hangingPunct="1">
              <a:lnSpc>
                <a:spcPct val="100000"/>
              </a:lnSpc>
              <a:spcBef>
                <a:spcPts val="600"/>
              </a:spcBef>
              <a:spcAft>
                <a:spcPts val="600"/>
              </a:spcAft>
              <a:buClr>
                <a:srgbClr val="92D050"/>
              </a:buClr>
              <a:buSzTx/>
              <a:buFontTx/>
              <a:buNone/>
              <a:tabLst/>
              <a:defRPr/>
            </a:pPr>
            <a:r>
              <a:rPr kumimoji="0" lang="en-US" sz="1600" b="1" i="1"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rPr>
              <a:t>Advanced Energy Design Guide for Multifamily Residential Buildings – Achieving Zero Energy</a:t>
            </a:r>
          </a:p>
          <a:p>
            <a:pPr marL="320" marR="0" lvl="0" indent="-282755" algn="l" defTabSz="912755" rtl="0" eaLnBrk="1" fontAlgn="auto" latinLnBrk="0" hangingPunct="1">
              <a:lnSpc>
                <a:spcPct val="100000"/>
              </a:lnSpc>
              <a:spcBef>
                <a:spcPts val="200"/>
              </a:spcBef>
              <a:spcAft>
                <a:spcPts val="200"/>
              </a:spcAft>
              <a:buClr>
                <a:srgbClr val="92D050"/>
              </a:buClr>
              <a:buSzTx/>
              <a:buFontTx/>
              <a:buNone/>
              <a:tabLst/>
              <a:defRPr/>
            </a:pPr>
            <a:r>
              <a:rPr kumimoji="0" lang="en-US" sz="1600" b="0" i="0"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rPr>
              <a:t>Applicable to construction of new multifamily buildings covered by ANSI/ASHRAE/IES Standard 90.1</a:t>
            </a:r>
          </a:p>
        </p:txBody>
      </p:sp>
      <p:pic>
        <p:nvPicPr>
          <p:cNvPr id="6152" name="Picture 8" descr="undefined">
            <a:extLst>
              <a:ext uri="{FF2B5EF4-FFF2-40B4-BE49-F238E27FC236}">
                <a16:creationId xmlns:a16="http://schemas.microsoft.com/office/drawing/2014/main" id="{55ED7FE6-2EE1-43CC-A475-39272FE20D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6233" y="6254125"/>
            <a:ext cx="2337362" cy="3845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C76CB02B-82DC-4F89-B60B-419034348A3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164" y="5255351"/>
            <a:ext cx="850572" cy="110777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descr="A blue and white logo&#10;&#10;Description automatically generated with low confidence">
            <a:extLst>
              <a:ext uri="{FF2B5EF4-FFF2-40B4-BE49-F238E27FC236}">
                <a16:creationId xmlns:a16="http://schemas.microsoft.com/office/drawing/2014/main" id="{80DF94A7-449E-0D4B-30DF-689A2A6A44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75245" y="5998044"/>
            <a:ext cx="1063558" cy="788347"/>
          </a:xfrm>
          <a:prstGeom prst="rect">
            <a:avLst/>
          </a:prstGeom>
        </p:spPr>
      </p:pic>
    </p:spTree>
    <p:extLst>
      <p:ext uri="{BB962C8B-B14F-4D97-AF65-F5344CB8AC3E}">
        <p14:creationId xmlns:p14="http://schemas.microsoft.com/office/powerpoint/2010/main" val="1248985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B9F78A3-D4F9-D16F-52CB-E36C3D7590EF}"/>
              </a:ext>
            </a:extLst>
          </p:cNvPr>
          <p:cNvPicPr>
            <a:picLocks noChangeAspect="1"/>
          </p:cNvPicPr>
          <p:nvPr/>
        </p:nvPicPr>
        <p:blipFill>
          <a:blip r:embed="rId3"/>
          <a:stretch>
            <a:fillRect/>
          </a:stretch>
        </p:blipFill>
        <p:spPr>
          <a:xfrm>
            <a:off x="2199566" y="5909864"/>
            <a:ext cx="6029324" cy="1004887"/>
          </a:xfrm>
          <a:prstGeom prst="rect">
            <a:avLst/>
          </a:prstGeom>
        </p:spPr>
      </p:pic>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85641" y="681036"/>
            <a:ext cx="998989" cy="643543"/>
          </a:xfrm>
        </p:spPr>
        <p:txBody>
          <a:bodyPr>
            <a:normAutofit/>
          </a:bodyPr>
          <a:lstStyle/>
          <a:p>
            <a:r>
              <a:rPr lang="en-US" sz="1600">
                <a:latin typeface="Akzidenz Grotesk BE Light" panose="02000506040000020003" pitchFamily="50" charset="0"/>
              </a:rPr>
              <a:t>ABOUT</a:t>
            </a: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471538" y="650528"/>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MEMBERSHIP</a:t>
            </a:r>
            <a:endParaRPr kumimoji="0" lang="en-US" sz="18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530485" y="83203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191640" y="82129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903786" y="82129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471538" y="82129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932519" y="83889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6490765-760C-44AC-7D0E-D65BC3425D13}"/>
              </a:ext>
            </a:extLst>
          </p:cNvPr>
          <p:cNvSpPr/>
          <p:nvPr/>
        </p:nvSpPr>
        <p:spPr>
          <a:xfrm>
            <a:off x="162542" y="2494270"/>
            <a:ext cx="3034639" cy="402530"/>
          </a:xfrm>
          <a:prstGeom prst="rect">
            <a:avLst/>
          </a:prstGeom>
          <a:solidFill>
            <a:srgbClr val="00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51F0DCA-09D5-CD92-1307-1A8213D19416}"/>
              </a:ext>
            </a:extLst>
          </p:cNvPr>
          <p:cNvSpPr txBox="1"/>
          <p:nvPr/>
        </p:nvSpPr>
        <p:spPr>
          <a:xfrm>
            <a:off x="-52543" y="2543270"/>
            <a:ext cx="353697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Oxygen" panose="02000503000000000000" pitchFamily="2" charset="0"/>
                <a:ea typeface="+mn-ea"/>
                <a:cs typeface="Calibri"/>
              </a:rPr>
              <a:t>eLearning</a:t>
            </a:r>
            <a:endParaRPr kumimoji="0" lang="en-US" sz="1600" b="0" i="0" u="none" strike="noStrike" kern="1200" cap="none" spc="0" normalizeH="0" baseline="0" noProof="0" dirty="0">
              <a:ln>
                <a:noFill/>
              </a:ln>
              <a:solidFill>
                <a:prstClr val="white"/>
              </a:solidFill>
              <a:effectLst/>
              <a:uLnTx/>
              <a:uFillTx/>
              <a:latin typeface="Oxygen" panose="02000503000000000000" pitchFamily="2" charset="0"/>
              <a:ea typeface="Calibri"/>
              <a:cs typeface="Calibri"/>
            </a:endParaRPr>
          </a:p>
        </p:txBody>
      </p:sp>
      <p:sp>
        <p:nvSpPr>
          <p:cNvPr id="22" name="Rectangle 21">
            <a:extLst>
              <a:ext uri="{FF2B5EF4-FFF2-40B4-BE49-F238E27FC236}">
                <a16:creationId xmlns:a16="http://schemas.microsoft.com/office/drawing/2014/main" id="{0A42A00D-1464-AAEE-B3C7-B9B0E253AA15}"/>
              </a:ext>
            </a:extLst>
          </p:cNvPr>
          <p:cNvSpPr/>
          <p:nvPr/>
        </p:nvSpPr>
        <p:spPr>
          <a:xfrm>
            <a:off x="3716915" y="2464668"/>
            <a:ext cx="3571196" cy="417156"/>
          </a:xfrm>
          <a:prstGeom prst="rect">
            <a:avLst/>
          </a:prstGeom>
          <a:solidFill>
            <a:srgbClr val="006E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CBC57374-287D-5E2F-059D-E2EDB9099542}"/>
              </a:ext>
            </a:extLst>
          </p:cNvPr>
          <p:cNvSpPr txBox="1"/>
          <p:nvPr/>
        </p:nvSpPr>
        <p:spPr>
          <a:xfrm>
            <a:off x="3548288" y="2550460"/>
            <a:ext cx="382770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Oxygen" panose="02000503000000000000" pitchFamily="2" charset="0"/>
                <a:ea typeface="+mn-ea"/>
                <a:cs typeface="Calibri"/>
              </a:rPr>
              <a:t>ASHRAE Learning Institute</a:t>
            </a:r>
            <a:endParaRPr kumimoji="0" lang="en-US" sz="1600" b="0" i="0" u="none" strike="noStrike" kern="1200" cap="none" spc="0" normalizeH="0" baseline="0" noProof="0" dirty="0">
              <a:ln>
                <a:noFill/>
              </a:ln>
              <a:solidFill>
                <a:prstClr val="white"/>
              </a:solidFill>
              <a:effectLst/>
              <a:uLnTx/>
              <a:uFillTx/>
              <a:latin typeface="Oxygen" panose="02000503000000000000" pitchFamily="2" charset="0"/>
              <a:ea typeface="Calibri"/>
              <a:cs typeface="Calibri"/>
            </a:endParaRPr>
          </a:p>
        </p:txBody>
      </p:sp>
      <p:sp>
        <p:nvSpPr>
          <p:cNvPr id="26" name="Rectangle 25">
            <a:extLst>
              <a:ext uri="{FF2B5EF4-FFF2-40B4-BE49-F238E27FC236}">
                <a16:creationId xmlns:a16="http://schemas.microsoft.com/office/drawing/2014/main" id="{1C437F2E-4D2E-A621-A2A1-7FB0D2BA67F3}"/>
              </a:ext>
            </a:extLst>
          </p:cNvPr>
          <p:cNvSpPr/>
          <p:nvPr/>
        </p:nvSpPr>
        <p:spPr>
          <a:xfrm>
            <a:off x="7715728" y="2494270"/>
            <a:ext cx="2902908" cy="365111"/>
          </a:xfrm>
          <a:prstGeom prst="rect">
            <a:avLst/>
          </a:prstGeom>
          <a:solidFill>
            <a:srgbClr val="00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9A9B4E92-DE7D-C53E-83B1-76BF1BC3B683}"/>
              </a:ext>
            </a:extLst>
          </p:cNvPr>
          <p:cNvSpPr txBox="1"/>
          <p:nvPr/>
        </p:nvSpPr>
        <p:spPr>
          <a:xfrm>
            <a:off x="7667988" y="2520827"/>
            <a:ext cx="305775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Oxygen" panose="02000503000000000000" pitchFamily="2" charset="0"/>
                <a:ea typeface="Calibri"/>
                <a:cs typeface="Calibri"/>
              </a:rPr>
              <a:t>Certification</a:t>
            </a:r>
            <a:endParaRPr kumimoji="0" lang="en-US" sz="1600" b="0" i="0" u="none" strike="noStrike" kern="1200" cap="none" spc="0" normalizeH="0" baseline="0" noProof="0" dirty="0">
              <a:ln>
                <a:noFill/>
              </a:ln>
              <a:solidFill>
                <a:prstClr val="white"/>
              </a:solidFill>
              <a:effectLst/>
              <a:uLnTx/>
              <a:uFillTx/>
              <a:latin typeface="Oxygen" panose="02000503000000000000" pitchFamily="2" charset="0"/>
              <a:ea typeface="Calibri"/>
              <a:cs typeface="Calibri"/>
            </a:endParaRPr>
          </a:p>
        </p:txBody>
      </p:sp>
      <p:cxnSp>
        <p:nvCxnSpPr>
          <p:cNvPr id="33" name="Straight Connector 32">
            <a:extLst>
              <a:ext uri="{FF2B5EF4-FFF2-40B4-BE49-F238E27FC236}">
                <a16:creationId xmlns:a16="http://schemas.microsoft.com/office/drawing/2014/main" id="{F4FB2079-B342-DBA8-0A72-2FE5D53CFDEF}"/>
              </a:ext>
            </a:extLst>
          </p:cNvPr>
          <p:cNvCxnSpPr>
            <a:cxnSpLocks/>
          </p:cNvCxnSpPr>
          <p:nvPr/>
        </p:nvCxnSpPr>
        <p:spPr>
          <a:xfrm>
            <a:off x="3363099" y="2440073"/>
            <a:ext cx="0" cy="4248645"/>
          </a:xfrm>
          <a:prstGeom prst="line">
            <a:avLst/>
          </a:prstGeom>
          <a:ln>
            <a:solidFill>
              <a:srgbClr val="0099CC"/>
            </a:solidFill>
          </a:ln>
        </p:spPr>
        <p:style>
          <a:lnRef idx="1">
            <a:schemeClr val="accent1"/>
          </a:lnRef>
          <a:fillRef idx="0">
            <a:schemeClr val="accent1"/>
          </a:fillRef>
          <a:effectRef idx="0">
            <a:schemeClr val="accent1"/>
          </a:effectRef>
          <a:fontRef idx="minor">
            <a:schemeClr val="tx1"/>
          </a:fontRef>
        </p:style>
      </p:cxnSp>
      <p:pic>
        <p:nvPicPr>
          <p:cNvPr id="3" name="Picture 2" descr="A blue and green circle with white text&#10;&#10;Description automatically generated">
            <a:extLst>
              <a:ext uri="{FF2B5EF4-FFF2-40B4-BE49-F238E27FC236}">
                <a16:creationId xmlns:a16="http://schemas.microsoft.com/office/drawing/2014/main" id="{5611A5D6-56C9-FF82-ECD9-E0CA98E3732E}"/>
              </a:ext>
            </a:extLst>
          </p:cNvPr>
          <p:cNvPicPr>
            <a:picLocks noChangeAspect="1"/>
          </p:cNvPicPr>
          <p:nvPr/>
        </p:nvPicPr>
        <p:blipFill>
          <a:blip r:embed="rId4"/>
          <a:stretch>
            <a:fillRect/>
          </a:stretch>
        </p:blipFill>
        <p:spPr>
          <a:xfrm>
            <a:off x="8121653" y="3918104"/>
            <a:ext cx="2150424" cy="2135085"/>
          </a:xfrm>
          <a:prstGeom prst="rect">
            <a:avLst/>
          </a:prstGeom>
          <a:ln>
            <a:noFill/>
          </a:ln>
          <a:effectLst>
            <a:outerShdw blurRad="292100" dist="139700" dir="2700000" algn="tl" rotWithShape="0">
              <a:srgbClr val="333333">
                <a:alpha val="65000"/>
              </a:srgbClr>
            </a:outerShdw>
          </a:effectLst>
        </p:spPr>
      </p:pic>
      <p:pic>
        <p:nvPicPr>
          <p:cNvPr id="10" name="Picture 9" descr="A close-up of a book cover&#10;&#10;Description automatically generated">
            <a:extLst>
              <a:ext uri="{FF2B5EF4-FFF2-40B4-BE49-F238E27FC236}">
                <a16:creationId xmlns:a16="http://schemas.microsoft.com/office/drawing/2014/main" id="{0BA49FFC-7F12-00FD-B347-E8122C6224F6}"/>
              </a:ext>
            </a:extLst>
          </p:cNvPr>
          <p:cNvPicPr>
            <a:picLocks noChangeAspect="1"/>
          </p:cNvPicPr>
          <p:nvPr/>
        </p:nvPicPr>
        <p:blipFill>
          <a:blip r:embed="rId5"/>
          <a:stretch>
            <a:fillRect/>
          </a:stretch>
        </p:blipFill>
        <p:spPr>
          <a:xfrm>
            <a:off x="772275" y="3753417"/>
            <a:ext cx="1788946" cy="2584770"/>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B80A5A59-41BC-AAF5-372C-DB9E9D385BF9}"/>
              </a:ext>
            </a:extLst>
          </p:cNvPr>
          <p:cNvSpPr txBox="1"/>
          <p:nvPr/>
        </p:nvSpPr>
        <p:spPr>
          <a:xfrm>
            <a:off x="7604040" y="2947687"/>
            <a:ext cx="318565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6559D"/>
                </a:solidFill>
                <a:effectLst/>
                <a:uLnTx/>
                <a:uFillTx/>
                <a:latin typeface="Oxygen" panose="02000503000000000000" pitchFamily="2" charset="0"/>
                <a:ea typeface="+mn-ea"/>
                <a:cs typeface="+mn-cs"/>
              </a:rPr>
              <a:t>7 Certifications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6559D"/>
                </a:solidFill>
                <a:effectLst/>
                <a:uLnTx/>
                <a:uFillTx/>
                <a:latin typeface="Oxygen" panose="02000503000000000000" pitchFamily="2" charset="0"/>
                <a:ea typeface="+mn-ea"/>
                <a:cs typeface="+mn-cs"/>
              </a:rPr>
              <a:t>New CDP Certification </a:t>
            </a:r>
            <a:r>
              <a:rPr kumimoji="0" lang="en-US" sz="2400" b="0" i="0" u="none" strike="noStrike" kern="1200" cap="none" spc="0" normalizeH="0" baseline="0" noProof="0" dirty="0">
                <a:ln>
                  <a:noFill/>
                </a:ln>
                <a:solidFill>
                  <a:srgbClr val="06559D"/>
                </a:solidFill>
                <a:effectLst/>
                <a:uLnTx/>
                <a:uFillTx/>
                <a:latin typeface="Calibri" panose="020F0502020204030204"/>
                <a:ea typeface="Calibri"/>
                <a:cs typeface="Calibri"/>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430E12B2-BF61-1B6A-E884-31431A672E49}"/>
              </a:ext>
            </a:extLst>
          </p:cNvPr>
          <p:cNvSpPr txBox="1"/>
          <p:nvPr/>
        </p:nvSpPr>
        <p:spPr>
          <a:xfrm>
            <a:off x="318040" y="3032721"/>
            <a:ext cx="26912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6559D"/>
                </a:solidFill>
                <a:effectLst/>
                <a:uLnTx/>
                <a:uFillTx/>
                <a:latin typeface="Oxygen" panose="02000503000000000000" pitchFamily="2" charset="0"/>
                <a:ea typeface="+mn-ea"/>
                <a:cs typeface="Calibri"/>
              </a:rPr>
              <a:t>Over 90 eLearning courses available </a:t>
            </a:r>
            <a:endParaRPr kumimoji="0" lang="en-US" sz="1600" b="0" i="0" u="none" strike="noStrike" kern="1200" cap="none" spc="0" normalizeH="0" baseline="0" noProof="0" dirty="0">
              <a:ln>
                <a:noFill/>
              </a:ln>
              <a:solidFill>
                <a:srgbClr val="06559D"/>
              </a:solidFill>
              <a:effectLst/>
              <a:uLnTx/>
              <a:uFillTx/>
              <a:latin typeface="Oxygen" panose="02000503000000000000" pitchFamily="2" charset="0"/>
              <a:ea typeface="Calibri"/>
              <a:cs typeface="Calibri"/>
            </a:endParaRPr>
          </a:p>
        </p:txBody>
      </p:sp>
      <p:sp>
        <p:nvSpPr>
          <p:cNvPr id="24" name="Rectangle 3">
            <a:extLst>
              <a:ext uri="{FF2B5EF4-FFF2-40B4-BE49-F238E27FC236}">
                <a16:creationId xmlns:a16="http://schemas.microsoft.com/office/drawing/2014/main" id="{505AFBCB-418D-3902-152B-5A14711220BC}"/>
              </a:ext>
            </a:extLst>
          </p:cNvPr>
          <p:cNvSpPr txBox="1">
            <a:spLocks noRot="1" noChangeArrowheads="1"/>
          </p:cNvSpPr>
          <p:nvPr/>
        </p:nvSpPr>
        <p:spPr>
          <a:xfrm>
            <a:off x="0" y="1400184"/>
            <a:ext cx="12013323" cy="818387"/>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Clr>
                <a:srgbClr val="00B0F0"/>
              </a:buClr>
              <a:buFont typeface="Arial"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114300" marR="0" lvl="0" indent="0" algn="l" defTabSz="914400" rtl="0" eaLnBrk="1" fontAlgn="auto" latinLnBrk="0" hangingPunct="1">
              <a:lnSpc>
                <a:spcPct val="90000"/>
              </a:lnSpc>
              <a:spcBef>
                <a:spcPct val="20000"/>
              </a:spcBef>
              <a:spcAft>
                <a:spcPts val="0"/>
              </a:spcAft>
              <a:buClr>
                <a:srgbClr val="00B0F0"/>
              </a:buClr>
              <a:buSzTx/>
              <a:buFont typeface="Arial" pitchFamily="34" charset="0"/>
              <a:buNone/>
              <a:tabLst/>
              <a:defRPr/>
            </a:pPr>
            <a:r>
              <a:rPr kumimoji="0" lang="en-US" sz="16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ASHRAE offers a wide range of professional development opportunities to ensure that professional remain at the forefront of industry advancements and best practices. </a:t>
            </a:r>
          </a:p>
          <a:p>
            <a:pPr marL="114300" marR="0" lvl="0" indent="0" algn="l" defTabSz="914400" rtl="0" eaLnBrk="1" fontAlgn="auto" latinLnBrk="0" hangingPunct="1">
              <a:lnSpc>
                <a:spcPct val="90000"/>
              </a:lnSpc>
              <a:spcBef>
                <a:spcPct val="20000"/>
              </a:spcBef>
              <a:spcAft>
                <a:spcPts val="0"/>
              </a:spcAft>
              <a:buClr>
                <a:srgbClr val="00B0F0"/>
              </a:buClr>
              <a:buSzTx/>
              <a:buFont typeface="Arial" pitchFamily="34" charset="0"/>
              <a:buNone/>
              <a:tabLst/>
              <a:defRPr/>
            </a:pPr>
            <a:r>
              <a:rPr kumimoji="0" lang="en-US" altLang="en-US" sz="1600" b="1"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In-person and group training for companies and Chapters is available.  </a:t>
            </a:r>
            <a:endParaRPr kumimoji="0" lang="en-US" altLang="en-US" sz="1600" b="1" i="0" u="none" strike="noStrike" kern="1200" cap="none" spc="0" normalizeH="0" baseline="0" noProof="0" dirty="0">
              <a:ln>
                <a:noFill/>
              </a:ln>
              <a:solidFill>
                <a:srgbClr val="92D050"/>
              </a:solidFill>
              <a:effectLst/>
              <a:uLnTx/>
              <a:uFillTx/>
              <a:latin typeface="Arial Narrow" panose="020B0604020202020204" pitchFamily="34" charset="0"/>
              <a:ea typeface="+mn-ea"/>
              <a:cs typeface="Arial Narrow" panose="020B0604020202020204" pitchFamily="34" charset="0"/>
            </a:endParaRPr>
          </a:p>
        </p:txBody>
      </p:sp>
      <p:sp>
        <p:nvSpPr>
          <p:cNvPr id="25" name="Rectangle 2">
            <a:extLst>
              <a:ext uri="{FF2B5EF4-FFF2-40B4-BE49-F238E27FC236}">
                <a16:creationId xmlns:a16="http://schemas.microsoft.com/office/drawing/2014/main" id="{CCCCACCC-2DDD-9FA5-5A49-F18AD7A1D677}"/>
              </a:ext>
            </a:extLst>
          </p:cNvPr>
          <p:cNvSpPr txBox="1">
            <a:spLocks noRot="1" noChangeArrowheads="1"/>
          </p:cNvSpPr>
          <p:nvPr/>
        </p:nvSpPr>
        <p:spPr>
          <a:xfrm>
            <a:off x="159488" y="77788"/>
            <a:ext cx="9426229" cy="100488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00549B"/>
                </a:solidFill>
                <a:effectLst/>
                <a:uLnTx/>
                <a:uFillTx/>
                <a:latin typeface="Oxygen" panose="02000503000000000000" pitchFamily="2" charset="0"/>
                <a:ea typeface="+mj-ea"/>
                <a:cs typeface="Arial Narrow" panose="020B0604020202020204" pitchFamily="34" charset="0"/>
              </a:rPr>
              <a:t>Stay Ahead of the Curve With </a:t>
            </a:r>
            <a:br>
              <a:rPr kumimoji="0" lang="en-US" altLang="en-US" sz="3600" b="1" i="0" u="none" strike="noStrike" kern="1200" cap="none" spc="0" normalizeH="0" baseline="0" noProof="0" dirty="0">
                <a:ln>
                  <a:noFill/>
                </a:ln>
                <a:solidFill>
                  <a:srgbClr val="00549B"/>
                </a:solidFill>
                <a:effectLst/>
                <a:uLnTx/>
                <a:uFillTx/>
                <a:latin typeface="Oxygen" panose="02000503000000000000" pitchFamily="2" charset="0"/>
                <a:ea typeface="+mj-ea"/>
                <a:cs typeface="Arial Narrow" panose="020B0604020202020204" pitchFamily="34" charset="0"/>
              </a:rPr>
            </a:br>
            <a:r>
              <a:rPr kumimoji="0" lang="en-US" altLang="en-US" sz="3600" i="0" u="none" strike="noStrike" kern="1200" cap="none" spc="0" normalizeH="0" baseline="0" noProof="0" dirty="0">
                <a:ln>
                  <a:noFill/>
                </a:ln>
                <a:solidFill>
                  <a:srgbClr val="00549B"/>
                </a:solidFill>
                <a:effectLst/>
                <a:uLnTx/>
                <a:uFillTx/>
                <a:latin typeface="Oxygen" panose="02000503000000000000" pitchFamily="2" charset="0"/>
                <a:ea typeface="+mj-ea"/>
                <a:cs typeface="Arial Narrow" panose="020B0604020202020204" pitchFamily="34" charset="0"/>
              </a:rPr>
              <a:t>ASHRAE Professional Development</a:t>
            </a:r>
          </a:p>
        </p:txBody>
      </p:sp>
      <p:sp>
        <p:nvSpPr>
          <p:cNvPr id="28" name="TextBox 27">
            <a:extLst>
              <a:ext uri="{FF2B5EF4-FFF2-40B4-BE49-F238E27FC236}">
                <a16:creationId xmlns:a16="http://schemas.microsoft.com/office/drawing/2014/main" id="{9F9CAB64-D9BD-747A-D458-9C435948A609}"/>
              </a:ext>
            </a:extLst>
          </p:cNvPr>
          <p:cNvSpPr txBox="1"/>
          <p:nvPr/>
        </p:nvSpPr>
        <p:spPr>
          <a:xfrm>
            <a:off x="-1572775" y="996323"/>
            <a:ext cx="6094140" cy="40011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err="1">
                <a:ln>
                  <a:noFill/>
                </a:ln>
                <a:solidFill>
                  <a:srgbClr val="00B0F0"/>
                </a:solidFill>
                <a:effectLst/>
                <a:uLnTx/>
                <a:uFillTx/>
                <a:latin typeface="Oxygen" panose="02000503000000000000" pitchFamily="2" charset="0"/>
                <a:ea typeface="+mn-ea"/>
                <a:cs typeface="Arial Narrow" panose="020B0604020202020204" pitchFamily="34" charset="0"/>
              </a:rPr>
              <a:t>ashrae</a:t>
            </a:r>
            <a:r>
              <a:rPr kumimoji="0" lang="en-US" altLang="en-US" sz="2000" b="1" i="0" u="none" strike="noStrike" kern="1200" cap="none" spc="0" normalizeH="0" baseline="0" noProof="0" dirty="0">
                <a:ln>
                  <a:noFill/>
                </a:ln>
                <a:solidFill>
                  <a:srgbClr val="00B0F0"/>
                </a:solidFill>
                <a:effectLst/>
                <a:uLnTx/>
                <a:uFillTx/>
                <a:latin typeface="Oxygen" panose="02000503000000000000" pitchFamily="2" charset="0"/>
                <a:ea typeface="+mn-ea"/>
                <a:cs typeface="Arial Narrow" panose="020B0604020202020204" pitchFamily="34" charset="0"/>
              </a:rPr>
              <a:t>.org/education </a:t>
            </a:r>
            <a:endParaRPr kumimoji="0" lang="en-US" sz="2400" b="1" i="0" u="none" strike="noStrike" kern="1200" cap="none" spc="0" normalizeH="0" baseline="0" noProof="0" dirty="0">
              <a:ln>
                <a:noFill/>
              </a:ln>
              <a:solidFill>
                <a:srgbClr val="00B0F0"/>
              </a:solidFill>
              <a:effectLst/>
              <a:uLnTx/>
              <a:uFillTx/>
              <a:latin typeface="Oxygen" panose="02000503000000000000" pitchFamily="2" charset="0"/>
              <a:ea typeface="+mn-ea"/>
              <a:cs typeface="Arial Narrow" panose="020B0604020202020204" pitchFamily="34" charset="0"/>
            </a:endParaRPr>
          </a:p>
        </p:txBody>
      </p:sp>
      <p:pic>
        <p:nvPicPr>
          <p:cNvPr id="36" name="Picture 35">
            <a:extLst>
              <a:ext uri="{FF2B5EF4-FFF2-40B4-BE49-F238E27FC236}">
                <a16:creationId xmlns:a16="http://schemas.microsoft.com/office/drawing/2014/main" id="{7F4F9CDA-B565-6733-A92C-21736ADC2BD5}"/>
              </a:ext>
            </a:extLst>
          </p:cNvPr>
          <p:cNvPicPr>
            <a:picLocks noChangeAspect="1"/>
          </p:cNvPicPr>
          <p:nvPr/>
        </p:nvPicPr>
        <p:blipFill>
          <a:blip r:embed="rId6"/>
          <a:stretch>
            <a:fillRect/>
          </a:stretch>
        </p:blipFill>
        <p:spPr>
          <a:xfrm>
            <a:off x="4021725" y="3032721"/>
            <a:ext cx="2840981" cy="2931689"/>
          </a:xfrm>
          <a:prstGeom prst="rect">
            <a:avLst/>
          </a:prstGeom>
          <a:effectLst>
            <a:outerShdw blurRad="63500" sx="102000" sy="102000" algn="ctr" rotWithShape="0">
              <a:prstClr val="black">
                <a:alpha val="40000"/>
              </a:prstClr>
            </a:outerShdw>
          </a:effectLst>
        </p:spPr>
      </p:pic>
      <p:sp>
        <p:nvSpPr>
          <p:cNvPr id="39" name="Star: 5 Points 38">
            <a:extLst>
              <a:ext uri="{FF2B5EF4-FFF2-40B4-BE49-F238E27FC236}">
                <a16:creationId xmlns:a16="http://schemas.microsoft.com/office/drawing/2014/main" id="{205F5442-9D30-8D46-BE30-B245731BA4F4}"/>
              </a:ext>
            </a:extLst>
          </p:cNvPr>
          <p:cNvSpPr/>
          <p:nvPr/>
        </p:nvSpPr>
        <p:spPr>
          <a:xfrm rot="19948569">
            <a:off x="2997005" y="5968547"/>
            <a:ext cx="670825" cy="630434"/>
          </a:xfrm>
          <a:prstGeom prst="star5">
            <a:avLst>
              <a:gd name="adj" fmla="val 18942"/>
              <a:gd name="hf" fmla="val 105146"/>
              <a:gd name="vf" fmla="val 110557"/>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42" name="Straight Connector 41">
            <a:extLst>
              <a:ext uri="{FF2B5EF4-FFF2-40B4-BE49-F238E27FC236}">
                <a16:creationId xmlns:a16="http://schemas.microsoft.com/office/drawing/2014/main" id="{BA3DFC08-C5DD-4E09-41EC-2146B0EC2F31}"/>
              </a:ext>
            </a:extLst>
          </p:cNvPr>
          <p:cNvCxnSpPr>
            <a:cxnSpLocks/>
          </p:cNvCxnSpPr>
          <p:nvPr/>
        </p:nvCxnSpPr>
        <p:spPr>
          <a:xfrm>
            <a:off x="7518678" y="2568125"/>
            <a:ext cx="0" cy="4248645"/>
          </a:xfrm>
          <a:prstGeom prst="line">
            <a:avLst/>
          </a:prstGeom>
          <a:ln>
            <a:solidFill>
              <a:srgbClr val="0099CC"/>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784BE235-A515-1A72-38FF-AC29D3C697D6}"/>
              </a:ext>
            </a:extLst>
          </p:cNvPr>
          <p:cNvSpPr/>
          <p:nvPr/>
        </p:nvSpPr>
        <p:spPr>
          <a:xfrm>
            <a:off x="9657374" y="178592"/>
            <a:ext cx="1774835" cy="100488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9EC7C03B-909D-65C9-693F-3778BBE0A816}"/>
              </a:ext>
            </a:extLst>
          </p:cNvPr>
          <p:cNvSpPr txBox="1"/>
          <p:nvPr/>
        </p:nvSpPr>
        <p:spPr>
          <a:xfrm>
            <a:off x="9585718" y="437582"/>
            <a:ext cx="19848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Oxygen" panose="02000503000000000000" pitchFamily="2" charset="0"/>
                <a:ea typeface="+mn-ea"/>
                <a:cs typeface="+mn-cs"/>
              </a:rPr>
              <a:t>Sign up for the latest offerings</a:t>
            </a:r>
          </a:p>
        </p:txBody>
      </p:sp>
      <p:pic>
        <p:nvPicPr>
          <p:cNvPr id="47" name="Picture 46" descr="A blue and white logo&#10;&#10;Description automatically generated with low confidence">
            <a:extLst>
              <a:ext uri="{FF2B5EF4-FFF2-40B4-BE49-F238E27FC236}">
                <a16:creationId xmlns:a16="http://schemas.microsoft.com/office/drawing/2014/main" id="{90E4DEE0-BBEB-DB5F-E0C4-11BEE5A63B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64458" y="6028423"/>
            <a:ext cx="1063558" cy="788347"/>
          </a:xfrm>
          <a:prstGeom prst="rect">
            <a:avLst/>
          </a:prstGeom>
        </p:spPr>
      </p:pic>
    </p:spTree>
    <p:extLst>
      <p:ext uri="{BB962C8B-B14F-4D97-AF65-F5344CB8AC3E}">
        <p14:creationId xmlns:p14="http://schemas.microsoft.com/office/powerpoint/2010/main" val="2047452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5C94EC7-433D-4595-98B0-EE086C913382}"/>
              </a:ext>
            </a:extLst>
          </p:cNvPr>
          <p:cNvSpPr txBox="1">
            <a:spLocks/>
          </p:cNvSpPr>
          <p:nvPr/>
        </p:nvSpPr>
        <p:spPr>
          <a:xfrm>
            <a:off x="55987" y="681341"/>
            <a:ext cx="7794725" cy="7143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49B"/>
                </a:solidFill>
                <a:effectLst/>
                <a:uLnTx/>
                <a:uFillTx/>
                <a:latin typeface="Oxygen" panose="02000503000000000000" pitchFamily="2" charset="0"/>
                <a:ea typeface="+mj-ea"/>
                <a:cs typeface="Arial Narrow" panose="020B0604020202020204" pitchFamily="34" charset="0"/>
              </a:rPr>
              <a:t>Shaping Policy with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i="0" u="none" strike="noStrike" kern="1200" cap="none" spc="0" normalizeH="0" baseline="0" noProof="0" dirty="0">
                <a:ln>
                  <a:noFill/>
                </a:ln>
                <a:solidFill>
                  <a:srgbClr val="00549B"/>
                </a:solidFill>
                <a:effectLst/>
                <a:uLnTx/>
                <a:uFillTx/>
                <a:latin typeface="Oxygen" panose="02000503000000000000" pitchFamily="2" charset="0"/>
                <a:ea typeface="+mj-ea"/>
                <a:cs typeface="Arial Narrow" panose="020B0604020202020204" pitchFamily="34" charset="0"/>
              </a:rPr>
              <a:t>ASHRAE Government Affairs</a:t>
            </a:r>
          </a:p>
        </p:txBody>
      </p:sp>
      <p:sp>
        <p:nvSpPr>
          <p:cNvPr id="3" name="TextBox 2">
            <a:extLst>
              <a:ext uri="{FF2B5EF4-FFF2-40B4-BE49-F238E27FC236}">
                <a16:creationId xmlns:a16="http://schemas.microsoft.com/office/drawing/2014/main" id="{DC4EDB8C-9F81-4A24-90CC-725E9CA8348B}"/>
              </a:ext>
            </a:extLst>
          </p:cNvPr>
          <p:cNvSpPr txBox="1"/>
          <p:nvPr/>
        </p:nvSpPr>
        <p:spPr>
          <a:xfrm>
            <a:off x="1686757" y="522007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F19CC1B-3FD1-4C5D-8121-5F2323093808}"/>
              </a:ext>
            </a:extLst>
          </p:cNvPr>
          <p:cNvSpPr/>
          <p:nvPr/>
        </p:nvSpPr>
        <p:spPr>
          <a:xfrm>
            <a:off x="55987" y="1564329"/>
            <a:ext cx="7909350"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The mission of ASHRAE’s Government Affairs office is to establish ASHRAE as a leading source for expertise in the built environment and a resource for policy-makers in the development of legislation and regulations affecting the public, the HVAC&amp;R community, and the engineering profession.</a:t>
            </a:r>
            <a:endParaRPr kumimoji="0" lang="en-US" altLang="en-US" sz="14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Stay Informed with our bi-weekly Government Affairs Update.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Sign up online </a:t>
            </a:r>
            <a:r>
              <a:rPr kumimoji="0" lang="en-US" altLang="en-US" sz="1400" b="0" i="0" u="none" strike="noStrike" kern="1200" cap="none" spc="0" normalizeH="0" baseline="0" noProof="0" dirty="0">
                <a:ln>
                  <a:noFill/>
                </a:ln>
                <a:solidFill>
                  <a:srgbClr val="03C0FF"/>
                </a:solidFill>
                <a:effectLst/>
                <a:uLnTx/>
                <a:uFillTx/>
                <a:latin typeface="Oxygen" panose="02000503000000000000" pitchFamily="2" charset="0"/>
                <a:ea typeface="+mn-ea"/>
                <a:cs typeface="Arial Narrow" panose="020B0604020202020204" pitchFamily="34" charset="0"/>
              </a:rPr>
              <a:t>ashrae.org/newsletters </a:t>
            </a:r>
            <a:r>
              <a:rPr kumimoji="0" lang="en-US" altLang="en-US" sz="14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or email </a:t>
            </a:r>
            <a:r>
              <a:rPr kumimoji="0" lang="en-US" altLang="en-US" sz="1400" b="0" i="0" u="none" strike="noStrike" kern="1200" cap="none" spc="0" normalizeH="0" baseline="0" noProof="0" dirty="0">
                <a:ln>
                  <a:noFill/>
                </a:ln>
                <a:solidFill>
                  <a:srgbClr val="03C0FF"/>
                </a:solidFill>
                <a:effectLst/>
                <a:uLnTx/>
                <a:uFillTx/>
                <a:latin typeface="Oxygen" panose="02000503000000000000" pitchFamily="2" charset="0"/>
                <a:ea typeface="+mn-ea"/>
                <a:cs typeface="Arial Narrow" panose="020B0604020202020204" pitchFamily="34" charset="0"/>
              </a:rPr>
              <a:t>GovAffairs@ashrae.org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p:txBody>
      </p:sp>
      <p:sp>
        <p:nvSpPr>
          <p:cNvPr id="5" name="Rectangle 4">
            <a:extLst>
              <a:ext uri="{FF2B5EF4-FFF2-40B4-BE49-F238E27FC236}">
                <a16:creationId xmlns:a16="http://schemas.microsoft.com/office/drawing/2014/main" id="{36F7578E-F586-435D-BF24-B8E91CFEC5A6}"/>
              </a:ext>
            </a:extLst>
          </p:cNvPr>
          <p:cNvSpPr/>
          <p:nvPr/>
        </p:nvSpPr>
        <p:spPr>
          <a:xfrm>
            <a:off x="231889" y="3048884"/>
            <a:ext cx="7442920" cy="3385542"/>
          </a:xfrm>
          <a:prstGeom prst="rect">
            <a:avLst/>
          </a:prstGeom>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altLang="en-US" sz="1400" b="1" i="0"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rPr>
              <a:t>Government Outreach Events </a:t>
            </a:r>
            <a:r>
              <a:rPr kumimoji="0" lang="en-US" altLang="en-US" sz="14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connect ASHRAE volunteers with elected officials, government agencies, and aligned organizations. </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altLang="en-US" sz="16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en-US" sz="1400" b="1" i="0" u="none" strike="noStrike" kern="1200" cap="none" spc="0" normalizeH="0" baseline="0" noProof="0" dirty="0">
                <a:ln>
                  <a:noFill/>
                </a:ln>
                <a:solidFill>
                  <a:srgbClr val="00549B"/>
                </a:solidFill>
                <a:effectLst/>
                <a:uLnTx/>
                <a:uFillTx/>
                <a:latin typeface="Oxygen" panose="02000503000000000000" pitchFamily="2" charset="0"/>
                <a:ea typeface="+mn-ea"/>
                <a:cs typeface="Arial Narrow" panose="020B0604020202020204" pitchFamily="34" charset="0"/>
              </a:rPr>
              <a:t>ASHRAE’s Public Policy Priorities:</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Support Sustainable Building Practices including Building Decarbonization to </a:t>
            </a:r>
            <a:br>
              <a:rPr kumimoji="0" lang="en-US" altLang="en-US" sz="14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br>
            <a:r>
              <a:rPr kumimoji="0" lang="en-US" altLang="en-US" sz="14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Mitigate Climate Change </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Promote Healthy Buildings and Reduce Indoor Environmental Risks</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Advance Design and Construction of Resilient Buildings and Communities </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Ensure the Orderly and Safe Phasedown of High-GWP HFC Refrigerants </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Support Adoption of the Latest Edition of ASHRAE’s Energy Standards into Building Codes </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Oxygen" panose="02000503000000000000" pitchFamily="2" charset="0"/>
                <a:ea typeface="+mn-ea"/>
                <a:cs typeface="Arial Narrow" panose="020B0604020202020204" pitchFamily="34" charset="0"/>
              </a:rPr>
              <a:t>Strengthen and Increase Diversity in the HVACR Workforce</a:t>
            </a:r>
            <a:endParaRPr kumimoji="0" lang="en-US" altLang="en-US" sz="1400" b="0" i="0" u="none" strike="noStrike" kern="1200" cap="none" spc="0" normalizeH="0" baseline="0" noProof="0" dirty="0">
              <a:ln>
                <a:noFill/>
              </a:ln>
              <a:solidFill>
                <a:srgbClr val="00B050"/>
              </a:solidFill>
              <a:effectLst/>
              <a:uLnTx/>
              <a:uFillTx/>
              <a:latin typeface="Oxygen" panose="02000503000000000000" pitchFamily="2" charset="0"/>
              <a:ea typeface="+mn-ea"/>
              <a:cs typeface="Arial Narrow" panose="020B0604020202020204" pitchFamily="34" charset="0"/>
            </a:endParaRPr>
          </a:p>
        </p:txBody>
      </p:sp>
      <p:sp>
        <p:nvSpPr>
          <p:cNvPr id="8" name="TextBox 7">
            <a:extLst>
              <a:ext uri="{FF2B5EF4-FFF2-40B4-BE49-F238E27FC236}">
                <a16:creationId xmlns:a16="http://schemas.microsoft.com/office/drawing/2014/main" id="{E1EBCCBD-1462-4D33-9937-97EFBBC758E4}"/>
              </a:ext>
            </a:extLst>
          </p:cNvPr>
          <p:cNvSpPr txBox="1"/>
          <p:nvPr/>
        </p:nvSpPr>
        <p:spPr>
          <a:xfrm>
            <a:off x="2990881" y="6289922"/>
            <a:ext cx="56279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3C0FF"/>
                </a:solidFill>
                <a:effectLst/>
                <a:uLnTx/>
                <a:uFillTx/>
                <a:latin typeface="Oxygen" panose="02000503000000000000" pitchFamily="2" charset="0"/>
                <a:ea typeface="+mn-ea"/>
                <a:cs typeface="Arial Narrow" panose="020B0604020202020204" pitchFamily="34" charset="0"/>
              </a:rPr>
              <a:t>ashrae.org/government-affairs</a:t>
            </a:r>
          </a:p>
        </p:txBody>
      </p:sp>
      <p:sp>
        <p:nvSpPr>
          <p:cNvPr id="14" name="TextBox 13">
            <a:extLst>
              <a:ext uri="{FF2B5EF4-FFF2-40B4-BE49-F238E27FC236}">
                <a16:creationId xmlns:a16="http://schemas.microsoft.com/office/drawing/2014/main" id="{4F81D56E-3C75-2B22-A3D9-A2CB4C05D820}"/>
              </a:ext>
            </a:extLst>
          </p:cNvPr>
          <p:cNvSpPr txBox="1"/>
          <p:nvPr/>
        </p:nvSpPr>
        <p:spPr>
          <a:xfrm>
            <a:off x="10505243" y="5450902"/>
            <a:ext cx="1333943"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South America</a:t>
            </a:r>
            <a:endPar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7" name="TextBox 16">
            <a:extLst>
              <a:ext uri="{FF2B5EF4-FFF2-40B4-BE49-F238E27FC236}">
                <a16:creationId xmlns:a16="http://schemas.microsoft.com/office/drawing/2014/main" id="{036AC232-8DA0-CAAB-55F0-F9CDB28E722F}"/>
              </a:ext>
            </a:extLst>
          </p:cNvPr>
          <p:cNvSpPr txBox="1"/>
          <p:nvPr/>
        </p:nvSpPr>
        <p:spPr>
          <a:xfrm>
            <a:off x="7763384" y="4370341"/>
            <a:ext cx="855411"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Canada</a:t>
            </a:r>
            <a:endPar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9" name="TextBox 18">
            <a:extLst>
              <a:ext uri="{FF2B5EF4-FFF2-40B4-BE49-F238E27FC236}">
                <a16:creationId xmlns:a16="http://schemas.microsoft.com/office/drawing/2014/main" id="{62EE2529-3814-47A1-9091-6CFB8E19586A}"/>
              </a:ext>
            </a:extLst>
          </p:cNvPr>
          <p:cNvSpPr txBox="1"/>
          <p:nvPr/>
        </p:nvSpPr>
        <p:spPr>
          <a:xfrm>
            <a:off x="7965337" y="2653120"/>
            <a:ext cx="113959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South America </a:t>
            </a:r>
            <a:endPar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8" name="TextBox 17">
            <a:extLst>
              <a:ext uri="{FF2B5EF4-FFF2-40B4-BE49-F238E27FC236}">
                <a16:creationId xmlns:a16="http://schemas.microsoft.com/office/drawing/2014/main" id="{945D6E0D-1DCF-4116-E307-39CA2DD43D5F}"/>
              </a:ext>
            </a:extLst>
          </p:cNvPr>
          <p:cNvSpPr txBox="1"/>
          <p:nvPr/>
        </p:nvSpPr>
        <p:spPr>
          <a:xfrm>
            <a:off x="10324516" y="4867528"/>
            <a:ext cx="104545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United States </a:t>
            </a:r>
            <a:endPar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27A900F6-E8CC-5D74-125A-4550C8C85FFD}"/>
              </a:ext>
            </a:extLst>
          </p:cNvPr>
          <p:cNvSpPr txBox="1"/>
          <p:nvPr/>
        </p:nvSpPr>
        <p:spPr>
          <a:xfrm>
            <a:off x="7763384" y="4501026"/>
            <a:ext cx="104545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Canada</a:t>
            </a:r>
            <a:endPar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11" name="Picture 10" descr="A group of men in suits&#10;&#10;Description automatically generated">
            <a:extLst>
              <a:ext uri="{FF2B5EF4-FFF2-40B4-BE49-F238E27FC236}">
                <a16:creationId xmlns:a16="http://schemas.microsoft.com/office/drawing/2014/main" id="{A2EB0B07-F95E-EAF3-6A13-E6D2A6ADF9F8}"/>
              </a:ext>
            </a:extLst>
          </p:cNvPr>
          <p:cNvPicPr>
            <a:picLocks noChangeAspect="1"/>
          </p:cNvPicPr>
          <p:nvPr/>
        </p:nvPicPr>
        <p:blipFill rotWithShape="1">
          <a:blip r:embed="rId3"/>
          <a:srcRect l="43347" t="338" r="255"/>
          <a:stretch/>
        </p:blipFill>
        <p:spPr>
          <a:xfrm rot="5400000">
            <a:off x="8920312" y="805223"/>
            <a:ext cx="2048598" cy="2726666"/>
          </a:xfrm>
          <a:prstGeom prst="rect">
            <a:avLst/>
          </a:prstGeom>
          <a:effectLst>
            <a:outerShdw blurRad="63500" sx="102000" sy="102000" algn="ctr" rotWithShape="0">
              <a:prstClr val="black">
                <a:alpha val="40000"/>
              </a:prstClr>
            </a:outerShdw>
          </a:effectLst>
        </p:spPr>
      </p:pic>
      <p:pic>
        <p:nvPicPr>
          <p:cNvPr id="15" name="Picture 14" descr="A person in a suit and tie&#10;&#10;Description automatically generated">
            <a:extLst>
              <a:ext uri="{FF2B5EF4-FFF2-40B4-BE49-F238E27FC236}">
                <a16:creationId xmlns:a16="http://schemas.microsoft.com/office/drawing/2014/main" id="{5ACBBAB7-0B5B-B6A1-1002-A978886F7B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1089" y="3590728"/>
            <a:ext cx="3507044" cy="1963945"/>
          </a:xfrm>
          <a:prstGeom prst="rect">
            <a:avLst/>
          </a:prstGeom>
        </p:spPr>
      </p:pic>
      <p:pic>
        <p:nvPicPr>
          <p:cNvPr id="20" name="Picture 19" descr="A blue and white logo&#10;&#10;Description automatically generated with low confidence">
            <a:extLst>
              <a:ext uri="{FF2B5EF4-FFF2-40B4-BE49-F238E27FC236}">
                <a16:creationId xmlns:a16="http://schemas.microsoft.com/office/drawing/2014/main" id="{B0B69FB2-EDF2-5A8F-2D70-F3D089A2DE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2776" y="6069653"/>
            <a:ext cx="1063558" cy="788347"/>
          </a:xfrm>
          <a:prstGeom prst="rect">
            <a:avLst/>
          </a:prstGeom>
        </p:spPr>
      </p:pic>
    </p:spTree>
    <p:extLst>
      <p:ext uri="{BB962C8B-B14F-4D97-AF65-F5344CB8AC3E}">
        <p14:creationId xmlns:p14="http://schemas.microsoft.com/office/powerpoint/2010/main" val="2796129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2F1B2C2-7771-4723-9691-842F491569A2}"/>
              </a:ext>
            </a:extLst>
          </p:cNvPr>
          <p:cNvSpPr/>
          <p:nvPr/>
        </p:nvSpPr>
        <p:spPr>
          <a:xfrm>
            <a:off x="6672269" y="2140872"/>
            <a:ext cx="303469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DB9"/>
                </a:solidFill>
                <a:effectLst/>
                <a:uLnTx/>
                <a:uFillTx/>
                <a:latin typeface="Akzidenz Grotesk BE Regular" panose="02000503030000020003" pitchFamily="50" charset="0"/>
                <a:ea typeface="+mn-ea"/>
                <a:cs typeface="+mn-cs"/>
              </a:rPr>
              <a:t> </a:t>
            </a:r>
            <a:endParaRPr kumimoji="0" lang="en-US" sz="2400" b="1" i="0" u="none" strike="noStrike" kern="1200" cap="none" spc="0" normalizeH="0" baseline="0" noProof="0" dirty="0">
              <a:ln>
                <a:noFill/>
              </a:ln>
              <a:solidFill>
                <a:srgbClr val="00B0F0"/>
              </a:solidFill>
              <a:effectLst/>
              <a:uLnTx/>
              <a:uFillTx/>
              <a:latin typeface="Oxygen" panose="02000503000000000000" pitchFamily="2" charset="0"/>
              <a:ea typeface="+mn-ea"/>
              <a:cs typeface="+mn-cs"/>
            </a:endParaRPr>
          </a:p>
        </p:txBody>
      </p:sp>
      <p:sp>
        <p:nvSpPr>
          <p:cNvPr id="10" name="Title 1">
            <a:extLst>
              <a:ext uri="{FF2B5EF4-FFF2-40B4-BE49-F238E27FC236}">
                <a16:creationId xmlns:a16="http://schemas.microsoft.com/office/drawing/2014/main" id="{526F9EB0-1D3B-4105-A3EE-F2F5DA846F0A}"/>
              </a:ext>
            </a:extLst>
          </p:cNvPr>
          <p:cNvSpPr txBox="1">
            <a:spLocks/>
          </p:cNvSpPr>
          <p:nvPr/>
        </p:nvSpPr>
        <p:spPr>
          <a:xfrm>
            <a:off x="469135" y="658319"/>
            <a:ext cx="9906000" cy="794889"/>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3600" b="1" kern="1200">
                <a:solidFill>
                  <a:srgbClr val="003366"/>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00549B"/>
                </a:solidFill>
                <a:effectLst/>
                <a:uLnTx/>
                <a:uFillTx/>
                <a:latin typeface="Oxygen" panose="02000503000000000000" pitchFamily="2" charset="0"/>
                <a:ea typeface="+mj-ea"/>
                <a:cs typeface="+mj-cs"/>
              </a:rPr>
              <a:t>Stay Current with the </a:t>
            </a:r>
            <a:r>
              <a:rPr kumimoji="0" lang="en-US" altLang="en-US" sz="3600" b="0" i="0" u="none" strike="noStrike" kern="1200" cap="none" spc="0" normalizeH="0" baseline="0" noProof="0" dirty="0">
                <a:ln>
                  <a:noFill/>
                </a:ln>
                <a:solidFill>
                  <a:srgbClr val="00549B"/>
                </a:solidFill>
                <a:effectLst/>
                <a:uLnTx/>
                <a:uFillTx/>
                <a:latin typeface="Oxygen" panose="02000503000000000000" pitchFamily="2" charset="0"/>
                <a:ea typeface="+mj-ea"/>
                <a:cs typeface="+mj-cs"/>
              </a:rPr>
              <a:t>ASHRAE 365 App</a:t>
            </a:r>
          </a:p>
        </p:txBody>
      </p:sp>
      <p:pic>
        <p:nvPicPr>
          <p:cNvPr id="1026" name="Picture 2" descr="ASHRAE 365">
            <a:extLst>
              <a:ext uri="{FF2B5EF4-FFF2-40B4-BE49-F238E27FC236}">
                <a16:creationId xmlns:a16="http://schemas.microsoft.com/office/drawing/2014/main" id="{45D31974-4AF8-B6B1-E2D9-AA576B2A22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1667" y="1620271"/>
            <a:ext cx="4088348" cy="408834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descr="A blue and white logo&#10;&#10;Description automatically generated with low confidence">
            <a:extLst>
              <a:ext uri="{FF2B5EF4-FFF2-40B4-BE49-F238E27FC236}">
                <a16:creationId xmlns:a16="http://schemas.microsoft.com/office/drawing/2014/main" id="{577A9359-CC3A-ECEF-9C8A-903562D6C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0878" y="6046246"/>
            <a:ext cx="1063558" cy="788347"/>
          </a:xfrm>
          <a:prstGeom prst="rect">
            <a:avLst/>
          </a:prstGeom>
        </p:spPr>
      </p:pic>
      <p:sp>
        <p:nvSpPr>
          <p:cNvPr id="6" name="TextBox 5">
            <a:extLst>
              <a:ext uri="{FF2B5EF4-FFF2-40B4-BE49-F238E27FC236}">
                <a16:creationId xmlns:a16="http://schemas.microsoft.com/office/drawing/2014/main" id="{AF972F07-FD82-FA42-A4B8-C31684370AFA}"/>
              </a:ext>
            </a:extLst>
          </p:cNvPr>
          <p:cNvSpPr txBox="1"/>
          <p:nvPr/>
        </p:nvSpPr>
        <p:spPr>
          <a:xfrm>
            <a:off x="509495" y="1653316"/>
            <a:ext cx="1117301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9494C"/>
                </a:solidFill>
                <a:effectLst/>
                <a:highlight>
                  <a:srgbClr val="FFFFFF"/>
                </a:highlight>
                <a:uLnTx/>
                <a:uFillTx/>
                <a:latin typeface="Oxygen" panose="02000503000000000000" pitchFamily="2" charset="0"/>
                <a:ea typeface="+mn-ea"/>
                <a:cs typeface="+mn-cs"/>
              </a:rPr>
              <a:t>ASHRAE 365 is a free app providing year-round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9494C"/>
                </a:solidFill>
                <a:effectLst/>
                <a:highlight>
                  <a:srgbClr val="FFFFFF"/>
                </a:highlight>
                <a:uLnTx/>
                <a:uFillTx/>
                <a:latin typeface="Oxygen" panose="02000503000000000000" pitchFamily="2" charset="0"/>
                <a:ea typeface="+mn-ea"/>
                <a:cs typeface="+mn-cs"/>
              </a:rPr>
              <a:t>updates on all things ASHRAE. Download in your app store.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9494C"/>
                </a:solidFill>
                <a:effectLst/>
                <a:highlight>
                  <a:srgbClr val="FFFFFF"/>
                </a:highlight>
                <a:uLnTx/>
                <a:uFillTx/>
                <a:latin typeface="Oxygen" panose="02000503000000000000" pitchFamily="2" charset="0"/>
                <a:ea typeface="+mn-ea"/>
                <a:cs typeface="+mn-cs"/>
              </a:rPr>
              <a:t>Learn more at </a:t>
            </a:r>
            <a:r>
              <a:rPr kumimoji="0" lang="en-US" sz="1800" b="1" i="0" u="none" strike="noStrike" kern="1200" cap="none" spc="0" normalizeH="0" baseline="0" noProof="0" dirty="0">
                <a:ln>
                  <a:noFill/>
                </a:ln>
                <a:solidFill>
                  <a:srgbClr val="00B0F0"/>
                </a:solidFill>
                <a:effectLst/>
                <a:uLnTx/>
                <a:uFillTx/>
                <a:latin typeface="Oxygen" panose="02000503000000000000" pitchFamily="2" charset="0"/>
                <a:ea typeface="+mn-ea"/>
                <a:cs typeface="+mn-cs"/>
              </a:rPr>
              <a:t>ashrae.org/365.</a:t>
            </a:r>
            <a:endParaRPr kumimoji="0" lang="en-US" sz="1800" b="0" i="0" u="none" strike="noStrike" kern="1200" cap="none" spc="0" normalizeH="0" baseline="0" noProof="0" dirty="0">
              <a:ln>
                <a:noFill/>
              </a:ln>
              <a:solidFill>
                <a:srgbClr val="49494C"/>
              </a:solidFill>
              <a:effectLst/>
              <a:highlight>
                <a:srgbClr val="FFFFFF"/>
              </a:highlight>
              <a:uLnTx/>
              <a:uFillTx/>
              <a:latin typeface="Oxygen" panose="02000503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9494C"/>
              </a:solidFill>
              <a:effectLst/>
              <a:highlight>
                <a:srgbClr val="FFFFFF"/>
              </a:highlight>
              <a:uLnTx/>
              <a:uFillTx/>
              <a:latin typeface="akzidenz-grotesk"/>
              <a:ea typeface="+mn-ea"/>
              <a:cs typeface="+mn-cs"/>
            </a:endParaRPr>
          </a:p>
        </p:txBody>
      </p:sp>
      <p:pic>
        <p:nvPicPr>
          <p:cNvPr id="9" name="Picture 8">
            <a:extLst>
              <a:ext uri="{FF2B5EF4-FFF2-40B4-BE49-F238E27FC236}">
                <a16:creationId xmlns:a16="http://schemas.microsoft.com/office/drawing/2014/main" id="{E8A6F773-9479-FAA6-8921-6D9B5F0C91AB}"/>
              </a:ext>
            </a:extLst>
          </p:cNvPr>
          <p:cNvPicPr>
            <a:picLocks noChangeAspect="1"/>
          </p:cNvPicPr>
          <p:nvPr/>
        </p:nvPicPr>
        <p:blipFill>
          <a:blip r:embed="rId5"/>
          <a:stretch>
            <a:fillRect/>
          </a:stretch>
        </p:blipFill>
        <p:spPr>
          <a:xfrm>
            <a:off x="469135" y="3022459"/>
            <a:ext cx="6657626" cy="2597430"/>
          </a:xfrm>
          <a:prstGeom prst="rect">
            <a:avLst/>
          </a:prstGeom>
        </p:spPr>
      </p:pic>
    </p:spTree>
    <p:extLst>
      <p:ext uri="{BB962C8B-B14F-4D97-AF65-F5344CB8AC3E}">
        <p14:creationId xmlns:p14="http://schemas.microsoft.com/office/powerpoint/2010/main" val="33642191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FEA96DA7-D2E4-48A2-AF7D-095808363843}"/>
              </a:ext>
            </a:extLst>
          </p:cNvPr>
          <p:cNvCxnSpPr/>
          <p:nvPr/>
        </p:nvCxnSpPr>
        <p:spPr>
          <a:xfrm>
            <a:off x="3953272"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195095" y="76600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930217"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960152"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6261F30-B577-EA02-BB63-0FF6CB0B74DD}"/>
              </a:ext>
            </a:extLst>
          </p:cNvPr>
          <p:cNvSpPr txBox="1"/>
          <p:nvPr/>
        </p:nvSpPr>
        <p:spPr>
          <a:xfrm>
            <a:off x="418962" y="505955"/>
            <a:ext cx="10170317" cy="64633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49B"/>
                </a:solidFill>
                <a:effectLst/>
                <a:uLnTx/>
                <a:uFillTx/>
                <a:latin typeface="Oxygen" panose="02000503000000000000" pitchFamily="2" charset="0"/>
                <a:ea typeface="+mn-ea"/>
                <a:cs typeface="+mn-cs"/>
              </a:rPr>
              <a:t>You Can Help Support </a:t>
            </a:r>
            <a:r>
              <a:rPr kumimoji="0" lang="en-US" sz="3600" i="0" u="none" strike="noStrike" kern="1200" cap="none" spc="0" normalizeH="0" baseline="0" noProof="0" dirty="0">
                <a:ln>
                  <a:noFill/>
                </a:ln>
                <a:solidFill>
                  <a:srgbClr val="00549B"/>
                </a:solidFill>
                <a:effectLst/>
                <a:uLnTx/>
                <a:uFillTx/>
                <a:latin typeface="Oxygen" panose="02000503000000000000" pitchFamily="2" charset="0"/>
                <a:ea typeface="+mn-ea"/>
                <a:cs typeface="+mn-cs"/>
              </a:rPr>
              <a:t>ASHRAE’s Mission</a:t>
            </a:r>
          </a:p>
        </p:txBody>
      </p:sp>
      <p:sp>
        <p:nvSpPr>
          <p:cNvPr id="20" name="TextBox 19">
            <a:extLst>
              <a:ext uri="{FF2B5EF4-FFF2-40B4-BE49-F238E27FC236}">
                <a16:creationId xmlns:a16="http://schemas.microsoft.com/office/drawing/2014/main" id="{664D298B-A339-4A6D-717E-FFF1FF3B2CBB}"/>
              </a:ext>
            </a:extLst>
          </p:cNvPr>
          <p:cNvSpPr txBox="1"/>
          <p:nvPr/>
        </p:nvSpPr>
        <p:spPr>
          <a:xfrm>
            <a:off x="2034839" y="2472943"/>
            <a:ext cx="7288261" cy="2308324"/>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11D1E"/>
                </a:solidFill>
                <a:effectLst/>
                <a:uLnTx/>
                <a:uFillTx/>
                <a:latin typeface="Oxygen" panose="02000503000000000000" pitchFamily="2" charset="0"/>
                <a:ea typeface="Calibri" panose="020F0502020204030204" pitchFamily="34" charset="0"/>
                <a:cs typeface="Times New Roman"/>
              </a:rPr>
              <a:t>ASHRAE Development supports </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11D1E"/>
                </a:solidFill>
                <a:effectLst/>
                <a:uLnTx/>
                <a:uFillTx/>
                <a:latin typeface="Oxygen" panose="02000503000000000000" pitchFamily="2" charset="0"/>
                <a:ea typeface="Calibri" panose="020F0502020204030204" pitchFamily="34" charset="0"/>
                <a:cs typeface="Times New Roman"/>
              </a:rPr>
              <a:t>Technical Research</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11D1E"/>
                </a:solidFill>
                <a:effectLst/>
                <a:uLnTx/>
                <a:uFillTx/>
                <a:latin typeface="Oxygen" panose="02000503000000000000" pitchFamily="2" charset="0"/>
                <a:ea typeface="Calibri" panose="020F0502020204030204" pitchFamily="34" charset="0"/>
                <a:cs typeface="Times New Roman"/>
              </a:rPr>
              <a:t>Programs for Young Engineers in ASHRAE (YEA)</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11D1E"/>
                </a:solidFill>
                <a:effectLst/>
                <a:uLnTx/>
                <a:uFillTx/>
                <a:latin typeface="Oxygen" panose="02000503000000000000" pitchFamily="2" charset="0"/>
                <a:ea typeface="Calibri" panose="020F0502020204030204" pitchFamily="34" charset="0"/>
                <a:cs typeface="Times New Roman"/>
              </a:rPr>
              <a:t>Courses for ASHRAE Learning Institute (ALI)</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11D1E"/>
                </a:solidFill>
                <a:effectLst/>
                <a:uLnTx/>
                <a:uFillTx/>
                <a:latin typeface="Oxygen" panose="02000503000000000000" pitchFamily="2" charset="0"/>
                <a:ea typeface="Calibri" panose="020F0502020204030204" pitchFamily="34" charset="0"/>
                <a:cs typeface="Times New Roman"/>
              </a:rPr>
              <a:t>Scholarships</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11D1E"/>
                </a:solidFill>
                <a:effectLst/>
                <a:uLnTx/>
                <a:uFillTx/>
                <a:latin typeface="Oxygen" panose="02000503000000000000" pitchFamily="2" charset="0"/>
                <a:ea typeface="Calibri" panose="020F0502020204030204" pitchFamily="34" charset="0"/>
                <a:cs typeface="Times New Roman"/>
              </a:rPr>
              <a:t>General fund</a:t>
            </a:r>
            <a:endParaRPr kumimoji="0" lang="en-US" sz="3200" b="0" i="0" u="none" strike="noStrike" kern="1200" cap="none" spc="0" normalizeH="0" baseline="0" noProof="0" dirty="0">
              <a:ln>
                <a:noFill/>
              </a:ln>
              <a:solidFill>
                <a:srgbClr val="000000"/>
              </a:solidFill>
              <a:effectLst/>
              <a:uLnTx/>
              <a:uFillTx/>
              <a:latin typeface="Calibri Light" panose="020F0302020204030204"/>
              <a:ea typeface="Calibri" panose="020F0502020204030204" pitchFamily="34" charset="0"/>
              <a:cs typeface="Times New Roman"/>
            </a:endParaRPr>
          </a:p>
        </p:txBody>
      </p:sp>
      <p:sp>
        <p:nvSpPr>
          <p:cNvPr id="4" name="TextBox 3">
            <a:extLst>
              <a:ext uri="{FF2B5EF4-FFF2-40B4-BE49-F238E27FC236}">
                <a16:creationId xmlns:a16="http://schemas.microsoft.com/office/drawing/2014/main" id="{953F0529-CBBA-2CC0-6317-73D27971C02A}"/>
              </a:ext>
            </a:extLst>
          </p:cNvPr>
          <p:cNvSpPr txBox="1"/>
          <p:nvPr/>
        </p:nvSpPr>
        <p:spPr>
          <a:xfrm>
            <a:off x="2691845" y="5076190"/>
            <a:ext cx="623837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3C0FF"/>
                </a:solidFill>
                <a:effectLst/>
                <a:uLnTx/>
                <a:uFillTx/>
                <a:latin typeface="Oxygen" panose="02000503000000000000" pitchFamily="2" charset="0"/>
                <a:ea typeface="+mn-ea"/>
                <a:cs typeface="Arial Narrow" panose="020B0604020202020204" pitchFamily="34" charset="0"/>
              </a:rPr>
              <a:t>Learn More and </a:t>
            </a:r>
            <a:r>
              <a:rPr kumimoji="0" lang="en-US" sz="2400" b="0" i="0" u="none" strike="noStrike" kern="1200" cap="none" spc="0" normalizeH="0" baseline="0" noProof="0" dirty="0" err="1">
                <a:ln>
                  <a:noFill/>
                </a:ln>
                <a:solidFill>
                  <a:srgbClr val="03C0FF"/>
                </a:solidFill>
                <a:effectLst/>
                <a:uLnTx/>
                <a:uFillTx/>
                <a:latin typeface="Oxygen" panose="02000503000000000000" pitchFamily="2" charset="0"/>
                <a:ea typeface="+mn-ea"/>
                <a:cs typeface="Arial Narrow" panose="020B0604020202020204" pitchFamily="34" charset="0"/>
              </a:rPr>
              <a:t>Donat</a:t>
            </a:r>
            <a:r>
              <a:rPr lang="en-US" sz="2400" dirty="0">
                <a:solidFill>
                  <a:srgbClr val="03C0FF"/>
                </a:solidFill>
                <a:latin typeface="Oxygen" panose="02000503000000000000" pitchFamily="2" charset="0"/>
                <a:cs typeface="Arial Narrow" panose="020B0604020202020204" pitchFamily="34" charset="0"/>
              </a:rPr>
              <a:t>e</a:t>
            </a:r>
            <a:r>
              <a:rPr kumimoji="0" lang="en-US" sz="2400" b="0" i="0" u="none" strike="noStrike" kern="1200" cap="none" spc="0" normalizeH="0" baseline="0" noProof="0" dirty="0">
                <a:ln>
                  <a:noFill/>
                </a:ln>
                <a:solidFill>
                  <a:srgbClr val="03C0FF"/>
                </a:solidFill>
                <a:effectLst/>
                <a:uLnTx/>
                <a:uFillTx/>
                <a:latin typeface="Oxygen" panose="02000503000000000000" pitchFamily="2" charset="0"/>
                <a:ea typeface="+mn-ea"/>
                <a:cs typeface="Arial Narrow" panose="020B0604020202020204" pitchFamily="34" charset="0"/>
              </a:rPr>
              <a:t> at </a:t>
            </a:r>
            <a:r>
              <a:rPr kumimoji="0" lang="en-US" sz="2400" b="1" i="0" u="none" strike="noStrike" kern="1200" cap="none" spc="0" normalizeH="0" baseline="0" noProof="0" dirty="0">
                <a:ln>
                  <a:noFill/>
                </a:ln>
                <a:solidFill>
                  <a:srgbClr val="03C0FF"/>
                </a:solidFill>
                <a:effectLst/>
                <a:uLnTx/>
                <a:uFillTx/>
                <a:latin typeface="Oxygen" panose="02000503000000000000" pitchFamily="2" charset="0"/>
                <a:ea typeface="+mn-ea"/>
                <a:cs typeface="Arial Narrow" panose="020B0604020202020204" pitchFamily="34" charset="0"/>
              </a:rPr>
              <a:t>ashrae.org/development </a:t>
            </a:r>
          </a:p>
        </p:txBody>
      </p:sp>
      <p:pic>
        <p:nvPicPr>
          <p:cNvPr id="2" name="Picture 1" descr="A white text on a black background&#10;&#10;Description automatically generated">
            <a:extLst>
              <a:ext uri="{FF2B5EF4-FFF2-40B4-BE49-F238E27FC236}">
                <a16:creationId xmlns:a16="http://schemas.microsoft.com/office/drawing/2014/main" id="{FE93E826-1688-DA40-141A-553EC21792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0271" y="6062560"/>
            <a:ext cx="1064064" cy="736660"/>
          </a:xfrm>
          <a:prstGeom prst="rect">
            <a:avLst/>
          </a:prstGeom>
        </p:spPr>
      </p:pic>
      <p:pic>
        <p:nvPicPr>
          <p:cNvPr id="5" name="Picture 4">
            <a:extLst>
              <a:ext uri="{FF2B5EF4-FFF2-40B4-BE49-F238E27FC236}">
                <a16:creationId xmlns:a16="http://schemas.microsoft.com/office/drawing/2014/main" id="{9FD9A10E-B095-9AE6-B83B-7E61FD0F2902}"/>
              </a:ext>
            </a:extLst>
          </p:cNvPr>
          <p:cNvPicPr>
            <a:picLocks noChangeAspect="1"/>
          </p:cNvPicPr>
          <p:nvPr/>
        </p:nvPicPr>
        <p:blipFill>
          <a:blip r:embed="rId4"/>
          <a:stretch>
            <a:fillRect/>
          </a:stretch>
        </p:blipFill>
        <p:spPr>
          <a:xfrm>
            <a:off x="418962" y="2036348"/>
            <a:ext cx="1587582" cy="3181514"/>
          </a:xfrm>
          <a:prstGeom prst="rect">
            <a:avLst/>
          </a:prstGeom>
        </p:spPr>
      </p:pic>
    </p:spTree>
    <p:extLst>
      <p:ext uri="{BB962C8B-B14F-4D97-AF65-F5344CB8AC3E}">
        <p14:creationId xmlns:p14="http://schemas.microsoft.com/office/powerpoint/2010/main" val="2053407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47005" y="236041"/>
            <a:ext cx="8620125" cy="837962"/>
          </a:xfrm>
        </p:spPr>
        <p:txBody>
          <a:bodyPr>
            <a:noAutofit/>
          </a:bodyPr>
          <a:lstStyle/>
          <a:p>
            <a:pPr algn="l"/>
            <a:r>
              <a:rPr lang="en-US" sz="3600" b="1" dirty="0">
                <a:solidFill>
                  <a:srgbClr val="00549B"/>
                </a:solidFill>
                <a:latin typeface="Oxygen" panose="02000503000000000000" pitchFamily="2" charset="0"/>
                <a:cs typeface="Arial Narrow" panose="020B0604020202020204" pitchFamily="34" charset="0"/>
              </a:rPr>
              <a:t>Find Resources and </a:t>
            </a:r>
            <a:r>
              <a:rPr lang="en-US" sz="3600" dirty="0">
                <a:solidFill>
                  <a:srgbClr val="00549B"/>
                </a:solidFill>
                <a:latin typeface="Oxygen" panose="02000503000000000000" pitchFamily="2" charset="0"/>
                <a:cs typeface="Arial Narrow" panose="020B0604020202020204" pitchFamily="34" charset="0"/>
              </a:rPr>
              <a:t>Stay In the Know</a:t>
            </a:r>
          </a:p>
        </p:txBody>
      </p:sp>
      <p:pic>
        <p:nvPicPr>
          <p:cNvPr id="21" name="Picture 20" descr="A white text on a black background&#10;&#10;Description automatically generated">
            <a:extLst>
              <a:ext uri="{FF2B5EF4-FFF2-40B4-BE49-F238E27FC236}">
                <a16:creationId xmlns:a16="http://schemas.microsoft.com/office/drawing/2014/main" id="{23CF3025-D229-37CF-54BF-49932FB5CA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0271" y="6062560"/>
            <a:ext cx="1064064" cy="736660"/>
          </a:xfrm>
          <a:prstGeom prst="rect">
            <a:avLst/>
          </a:prstGeom>
        </p:spPr>
      </p:pic>
      <p:sp>
        <p:nvSpPr>
          <p:cNvPr id="4" name="TextBox 3">
            <a:extLst>
              <a:ext uri="{FF2B5EF4-FFF2-40B4-BE49-F238E27FC236}">
                <a16:creationId xmlns:a16="http://schemas.microsoft.com/office/drawing/2014/main" id="{C5D5906C-9AEE-3897-5F91-85E9611E9A3C}"/>
              </a:ext>
            </a:extLst>
          </p:cNvPr>
          <p:cNvSpPr txBox="1"/>
          <p:nvPr/>
        </p:nvSpPr>
        <p:spPr>
          <a:xfrm>
            <a:off x="347005" y="1287627"/>
            <a:ext cx="477153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Get FREE resources for professionals, educators and consumers at </a:t>
            </a:r>
            <a:r>
              <a:rPr kumimoji="0" lang="en-US" sz="2000" b="1" i="0" u="none" strike="noStrike" kern="1200" cap="none" spc="0" normalizeH="0" baseline="0" noProof="0" dirty="0">
                <a:ln>
                  <a:noFill/>
                </a:ln>
                <a:solidFill>
                  <a:srgbClr val="2AACE3"/>
                </a:solidFill>
                <a:effectLst/>
                <a:uLnTx/>
                <a:uFillTx/>
                <a:latin typeface="Calibri" panose="020F0502020204030204"/>
                <a:ea typeface="+mn-ea"/>
                <a:cs typeface="+mn-cs"/>
              </a:rPr>
              <a:t>ashrae.org/</a:t>
            </a:r>
            <a:r>
              <a:rPr kumimoji="0" lang="en-US" sz="2000" b="1" i="0" u="none" strike="noStrike" kern="1200" cap="none" spc="0" normalizeH="0" baseline="0" noProof="0" dirty="0" err="1">
                <a:ln>
                  <a:noFill/>
                </a:ln>
                <a:solidFill>
                  <a:srgbClr val="2AACE3"/>
                </a:solidFill>
                <a:effectLst/>
                <a:uLnTx/>
                <a:uFillTx/>
                <a:latin typeface="Calibri" panose="020F0502020204030204"/>
                <a:ea typeface="+mn-ea"/>
                <a:cs typeface="+mn-cs"/>
              </a:rPr>
              <a:t>freeresources</a:t>
            </a:r>
            <a:endParaRPr kumimoji="0" lang="en-US" sz="2000" b="1" i="0" u="none" strike="noStrike" kern="1200" cap="none" spc="0" normalizeH="0" baseline="0" noProof="0" dirty="0">
              <a:ln>
                <a:noFill/>
              </a:ln>
              <a:solidFill>
                <a:srgbClr val="2AACE3"/>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F8AFA3F-82FD-61D8-2C6B-420E4D777A99}"/>
              </a:ext>
            </a:extLst>
          </p:cNvPr>
          <p:cNvPicPr>
            <a:picLocks noChangeAspect="1"/>
          </p:cNvPicPr>
          <p:nvPr/>
        </p:nvPicPr>
        <p:blipFill>
          <a:blip r:embed="rId4"/>
          <a:stretch>
            <a:fillRect/>
          </a:stretch>
        </p:blipFill>
        <p:spPr>
          <a:xfrm>
            <a:off x="250276" y="2559957"/>
            <a:ext cx="2345779" cy="3010416"/>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37031236-9BA2-B533-B233-BE001B1ECCCC}"/>
              </a:ext>
            </a:extLst>
          </p:cNvPr>
          <p:cNvPicPr>
            <a:picLocks noChangeAspect="1"/>
          </p:cNvPicPr>
          <p:nvPr/>
        </p:nvPicPr>
        <p:blipFill>
          <a:blip r:embed="rId5"/>
          <a:stretch>
            <a:fillRect/>
          </a:stretch>
        </p:blipFill>
        <p:spPr>
          <a:xfrm>
            <a:off x="2772758" y="2562585"/>
            <a:ext cx="2345780" cy="3010417"/>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C3AADE22-D53C-7B4E-23C6-C9DBD8F83809}"/>
              </a:ext>
            </a:extLst>
          </p:cNvPr>
          <p:cNvSpPr txBox="1"/>
          <p:nvPr/>
        </p:nvSpPr>
        <p:spPr>
          <a:xfrm>
            <a:off x="5466365" y="1287627"/>
            <a:ext cx="477153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Sign up to get ASHRAE Newsletters for the latest Society and industry updates at </a:t>
            </a:r>
            <a:r>
              <a:rPr kumimoji="0" lang="en-US" sz="2000" b="1" i="0" u="none" strike="noStrike" kern="1200" cap="none" spc="0" normalizeH="0" baseline="0" noProof="0" dirty="0">
                <a:ln>
                  <a:noFill/>
                </a:ln>
                <a:solidFill>
                  <a:srgbClr val="2AACE3"/>
                </a:solidFill>
                <a:effectLst/>
                <a:uLnTx/>
                <a:uFillTx/>
                <a:latin typeface="Calibri" panose="020F0502020204030204"/>
                <a:ea typeface="+mn-ea"/>
                <a:cs typeface="+mn-cs"/>
              </a:rPr>
              <a:t>ashrae.org/newsletters</a:t>
            </a:r>
          </a:p>
        </p:txBody>
      </p:sp>
      <p:pic>
        <p:nvPicPr>
          <p:cNvPr id="20" name="Picture 19">
            <a:extLst>
              <a:ext uri="{FF2B5EF4-FFF2-40B4-BE49-F238E27FC236}">
                <a16:creationId xmlns:a16="http://schemas.microsoft.com/office/drawing/2014/main" id="{1B138C7E-B0F3-DB28-BF59-248379BA032C}"/>
              </a:ext>
            </a:extLst>
          </p:cNvPr>
          <p:cNvPicPr>
            <a:picLocks noChangeAspect="1"/>
          </p:cNvPicPr>
          <p:nvPr/>
        </p:nvPicPr>
        <p:blipFill>
          <a:blip r:embed="rId6"/>
          <a:stretch>
            <a:fillRect/>
          </a:stretch>
        </p:blipFill>
        <p:spPr>
          <a:xfrm>
            <a:off x="6232634" y="2354581"/>
            <a:ext cx="3499945" cy="34211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86533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sign in front of a building&#10;&#10;Description automatically generated">
            <a:extLst>
              <a:ext uri="{FF2B5EF4-FFF2-40B4-BE49-F238E27FC236}">
                <a16:creationId xmlns:a16="http://schemas.microsoft.com/office/drawing/2014/main" id="{69E67BE5-1082-C620-0905-235562C8B63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6161" b="16161"/>
          <a:stretch>
            <a:fillRect/>
          </a:stretch>
        </p:blipFill>
        <p:spPr>
          <a:xfrm>
            <a:off x="1265238" y="1860550"/>
            <a:ext cx="5443537" cy="3462338"/>
          </a:xfrm>
        </p:spPr>
      </p:pic>
      <p:sp>
        <p:nvSpPr>
          <p:cNvPr id="2" name="Rectangle 1">
            <a:extLst>
              <a:ext uri="{FF2B5EF4-FFF2-40B4-BE49-F238E27FC236}">
                <a16:creationId xmlns:a16="http://schemas.microsoft.com/office/drawing/2014/main" id="{4AA5EF2A-3B24-409D-A941-41547BA3D048}"/>
              </a:ext>
            </a:extLst>
          </p:cNvPr>
          <p:cNvSpPr/>
          <p:nvPr/>
        </p:nvSpPr>
        <p:spPr>
          <a:xfrm>
            <a:off x="7473704" y="1680859"/>
            <a:ext cx="3618366" cy="95769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Oxygen" panose="02000503000000000000" pitchFamily="2" charset="0"/>
                <a:ea typeface="Open Sans" panose="020B0606030504020204" pitchFamily="34" charset="0"/>
                <a:cs typeface="Arial" panose="020B0604020202020204" pitchFamily="34" charset="0"/>
              </a:rPr>
              <a:t>180 Technology Parkway, Peachtree Corners, GA</a:t>
            </a:r>
          </a:p>
        </p:txBody>
      </p:sp>
      <p:sp>
        <p:nvSpPr>
          <p:cNvPr id="3" name="TextBox 2">
            <a:extLst>
              <a:ext uri="{FF2B5EF4-FFF2-40B4-BE49-F238E27FC236}">
                <a16:creationId xmlns:a16="http://schemas.microsoft.com/office/drawing/2014/main" id="{E6FDC05B-E7FD-4B71-9043-10AD4A667D96}"/>
              </a:ext>
            </a:extLst>
          </p:cNvPr>
          <p:cNvSpPr txBox="1"/>
          <p:nvPr/>
        </p:nvSpPr>
        <p:spPr>
          <a:xfrm>
            <a:off x="7473704" y="1373082"/>
            <a:ext cx="21585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549B"/>
                </a:solidFill>
                <a:effectLst/>
                <a:uLnTx/>
                <a:uFillTx/>
                <a:latin typeface="Oxygen" panose="02000503000000000000" pitchFamily="2" charset="0"/>
                <a:ea typeface="Open Sans Semibold" panose="020B0706030804020204" pitchFamily="34" charset="0"/>
                <a:cs typeface="Arial" panose="020B0604020202020204" pitchFamily="34" charset="0"/>
              </a:rPr>
              <a:t>Location</a:t>
            </a:r>
            <a:endParaRPr kumimoji="0" lang="en-ID" sz="1800" b="1" i="0" u="none" strike="noStrike" kern="1200" cap="none" spc="0" normalizeH="0" baseline="0" noProof="0" dirty="0">
              <a:ln>
                <a:noFill/>
              </a:ln>
              <a:solidFill>
                <a:srgbClr val="00549B"/>
              </a:solidFill>
              <a:effectLst/>
              <a:uLnTx/>
              <a:uFillTx/>
              <a:latin typeface="Oxygen" panose="02000503000000000000" pitchFamily="2" charset="0"/>
              <a:ea typeface="Open Sans Semibold" panose="020B0706030804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5D387494-107E-4DCE-A8F8-782504543258}"/>
              </a:ext>
            </a:extLst>
          </p:cNvPr>
          <p:cNvSpPr/>
          <p:nvPr/>
        </p:nvSpPr>
        <p:spPr>
          <a:xfrm>
            <a:off x="7473704" y="3971427"/>
            <a:ext cx="2592647" cy="49603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Oxygen" panose="02000503000000000000" pitchFamily="2" charset="0"/>
                <a:ea typeface="Open Sans" panose="020B0606030504020204" pitchFamily="34" charset="0"/>
                <a:cs typeface="Open Sans" panose="020B0606030504020204" pitchFamily="34" charset="0"/>
              </a:rPr>
              <a:t>ashrae.org</a:t>
            </a:r>
            <a:endParaRPr kumimoji="0" lang="en-US" sz="2000" b="1" i="0" u="none" strike="noStrike" kern="1200" cap="none" spc="0" normalizeH="0" baseline="0" noProof="0" dirty="0">
              <a:ln>
                <a:noFill/>
              </a:ln>
              <a:solidFill>
                <a:prstClr val="black"/>
              </a:solidFill>
              <a:effectLst/>
              <a:uLnTx/>
              <a:uFillTx/>
              <a:latin typeface="Oxygen" panose="02000503000000000000" pitchFamily="2"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B888AF62-2457-4BCF-B6F4-79CC20FDA622}"/>
              </a:ext>
            </a:extLst>
          </p:cNvPr>
          <p:cNvSpPr txBox="1"/>
          <p:nvPr/>
        </p:nvSpPr>
        <p:spPr>
          <a:xfrm>
            <a:off x="789831" y="1092948"/>
            <a:ext cx="42009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Oxygen" panose="02000503000000000000" pitchFamily="2" charset="0"/>
                <a:ea typeface="Arimo" panose="020B0604020202020204" pitchFamily="34" charset="0"/>
                <a:cs typeface="Arial" panose="020B0604020202020204" pitchFamily="34" charset="0"/>
              </a:rPr>
              <a:t>Connect With Us</a:t>
            </a:r>
          </a:p>
        </p:txBody>
      </p:sp>
      <p:pic>
        <p:nvPicPr>
          <p:cNvPr id="17410" name="Picture 2">
            <a:extLst>
              <a:ext uri="{FF2B5EF4-FFF2-40B4-BE49-F238E27FC236}">
                <a16:creationId xmlns:a16="http://schemas.microsoft.com/office/drawing/2014/main" id="{9F70F048-CD29-314E-9B35-9BC0F72D63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1940" y="4760481"/>
            <a:ext cx="808397" cy="809146"/>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a:extLst>
              <a:ext uri="{FF2B5EF4-FFF2-40B4-BE49-F238E27FC236}">
                <a16:creationId xmlns:a16="http://schemas.microsoft.com/office/drawing/2014/main" id="{26092B5F-9275-A990-4527-ECDA8FD3CF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1167" y="4742411"/>
            <a:ext cx="845286" cy="845286"/>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Twitter Logo, Social Media Logo, Self Adhesive Sticker, New Twitter Logo, X  Logo, X Sticker, New Twitter Brand (Pack of 4) (Square, 100mm x 100mm)  (S10037) : Amazon.co.uk: Automotive">
            <a:extLst>
              <a:ext uri="{FF2B5EF4-FFF2-40B4-BE49-F238E27FC236}">
                <a16:creationId xmlns:a16="http://schemas.microsoft.com/office/drawing/2014/main" id="{295D7DAC-C244-2582-1121-3CAF6386DC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86115" y="4760482"/>
            <a:ext cx="802416" cy="802416"/>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descr="New LinkedIn Logo PNG Image Download 2024">
            <a:extLst>
              <a:ext uri="{FF2B5EF4-FFF2-40B4-BE49-F238E27FC236}">
                <a16:creationId xmlns:a16="http://schemas.microsoft.com/office/drawing/2014/main" id="{BDC26F2F-0513-529A-A23F-4FCC73BC62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54019" y="4760481"/>
            <a:ext cx="802416" cy="8024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ue and white logo&#10;&#10;Description automatically generated with low confidence">
            <a:extLst>
              <a:ext uri="{FF2B5EF4-FFF2-40B4-BE49-F238E27FC236}">
                <a16:creationId xmlns:a16="http://schemas.microsoft.com/office/drawing/2014/main" id="{5BC20CB5-EAD1-FE6D-03F7-25B444ED22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6435" y="5858817"/>
            <a:ext cx="1063558" cy="788347"/>
          </a:xfrm>
          <a:prstGeom prst="rect">
            <a:avLst/>
          </a:prstGeom>
        </p:spPr>
      </p:pic>
    </p:spTree>
    <p:extLst>
      <p:ext uri="{BB962C8B-B14F-4D97-AF65-F5344CB8AC3E}">
        <p14:creationId xmlns:p14="http://schemas.microsoft.com/office/powerpoint/2010/main" val="3846752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3FBA604C-6BF1-EC6E-DDB9-4C713D488358}"/>
              </a:ext>
            </a:extLst>
          </p:cNvPr>
          <p:cNvSpPr txBox="1">
            <a:spLocks/>
          </p:cNvSpPr>
          <p:nvPr/>
        </p:nvSpPr>
        <p:spPr>
          <a:xfrm>
            <a:off x="355880" y="511460"/>
            <a:ext cx="8114452" cy="7755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b="1" dirty="0">
                <a:solidFill>
                  <a:srgbClr val="00549B"/>
                </a:solidFill>
                <a:latin typeface="Oxygen" panose="02000503000000000000" pitchFamily="2" charset="0"/>
                <a:cs typeface="Arial Narrow" panose="020B0604020202020204" pitchFamily="34" charset="0"/>
              </a:rPr>
              <a:t>What We Do and </a:t>
            </a:r>
            <a:r>
              <a:rPr lang="en-US" altLang="en-US" sz="3600" dirty="0">
                <a:solidFill>
                  <a:srgbClr val="00549B"/>
                </a:solidFill>
                <a:latin typeface="Oxygen" panose="02000503000000000000" pitchFamily="2" charset="0"/>
                <a:cs typeface="Arial Narrow" panose="020B0604020202020204" pitchFamily="34" charset="0"/>
              </a:rPr>
              <a:t>How We Do It</a:t>
            </a:r>
          </a:p>
        </p:txBody>
      </p:sp>
      <p:pic>
        <p:nvPicPr>
          <p:cNvPr id="23" name="Picture 22" descr="A white text on a black background&#10;&#10;Description automatically generated">
            <a:extLst>
              <a:ext uri="{FF2B5EF4-FFF2-40B4-BE49-F238E27FC236}">
                <a16:creationId xmlns:a16="http://schemas.microsoft.com/office/drawing/2014/main" id="{F2CF3235-FB55-D3DA-8F86-4BA0EFAABF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9006" y="5985855"/>
            <a:ext cx="978194" cy="677212"/>
          </a:xfrm>
          <a:prstGeom prst="rect">
            <a:avLst/>
          </a:prstGeom>
        </p:spPr>
      </p:pic>
      <p:sp>
        <p:nvSpPr>
          <p:cNvPr id="2" name="Rectangle 1">
            <a:extLst>
              <a:ext uri="{FF2B5EF4-FFF2-40B4-BE49-F238E27FC236}">
                <a16:creationId xmlns:a16="http://schemas.microsoft.com/office/drawing/2014/main" id="{A682AE2F-09E4-9C1A-E51C-732D0B5AD9C2}"/>
              </a:ext>
            </a:extLst>
          </p:cNvPr>
          <p:cNvSpPr/>
          <p:nvPr/>
        </p:nvSpPr>
        <p:spPr>
          <a:xfrm>
            <a:off x="887781" y="1474829"/>
            <a:ext cx="7214228" cy="4976037"/>
          </a:xfrm>
          <a:prstGeom prst="rect">
            <a:avLst/>
          </a:prstGeom>
          <a:solidFill>
            <a:srgbClr val="8EC54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0A11738-D03E-2780-7002-7BB90B4899D0}"/>
              </a:ext>
            </a:extLst>
          </p:cNvPr>
          <p:cNvSpPr txBox="1"/>
          <p:nvPr/>
        </p:nvSpPr>
        <p:spPr>
          <a:xfrm>
            <a:off x="2071983" y="2050043"/>
            <a:ext cx="5130210" cy="3970318"/>
          </a:xfrm>
          <a:prstGeom prst="rect">
            <a:avLst/>
          </a:prstGeom>
          <a:noFill/>
        </p:spPr>
        <p:txBody>
          <a:bodyPr wrap="square">
            <a:spAutoFit/>
          </a:bodyPr>
          <a:lstStyle/>
          <a:p>
            <a:pPr lvl="1">
              <a:buClr>
                <a:schemeClr val="bg1"/>
              </a:buClr>
              <a:buSzPct val="200000"/>
            </a:pPr>
            <a:r>
              <a:rPr lang="en-US" altLang="en-US" dirty="0">
                <a:solidFill>
                  <a:schemeClr val="bg1"/>
                </a:solidFill>
                <a:effectLst>
                  <a:outerShdw blurRad="38100" dist="38100" dir="2700000" algn="tl">
                    <a:srgbClr val="000000">
                      <a:alpha val="43137"/>
                    </a:srgbClr>
                  </a:outerShdw>
                </a:effectLst>
                <a:latin typeface="Oxygen" panose="02000503000000000000" pitchFamily="2" charset="0"/>
                <a:cs typeface="Arial" panose="020B0604020202020204" pitchFamily="34" charset="0"/>
              </a:rPr>
              <a:t>Serve as pipeline for providing technical  information to members, chapters, companies and government officials</a:t>
            </a:r>
            <a:br>
              <a:rPr lang="en-US" altLang="en-US" dirty="0">
                <a:solidFill>
                  <a:schemeClr val="bg1"/>
                </a:solidFill>
                <a:effectLst>
                  <a:outerShdw blurRad="38100" dist="38100" dir="2700000" algn="tl">
                    <a:srgbClr val="000000">
                      <a:alpha val="43137"/>
                    </a:srgbClr>
                  </a:outerShdw>
                </a:effectLst>
                <a:latin typeface="Oxygen" panose="02000503000000000000" pitchFamily="2" charset="0"/>
                <a:cs typeface="Arial" panose="020B0604020202020204" pitchFamily="34" charset="0"/>
              </a:rPr>
            </a:br>
            <a:endParaRPr lang="en-US" altLang="en-US" dirty="0">
              <a:solidFill>
                <a:schemeClr val="bg1"/>
              </a:solidFill>
              <a:effectLst>
                <a:outerShdw blurRad="38100" dist="38100" dir="2700000" algn="tl">
                  <a:srgbClr val="000000">
                    <a:alpha val="43137"/>
                  </a:srgbClr>
                </a:outerShdw>
              </a:effectLst>
              <a:latin typeface="Oxygen" panose="02000503000000000000" pitchFamily="2" charset="0"/>
              <a:cs typeface="Arial" panose="020B0604020202020204" pitchFamily="34" charset="0"/>
            </a:endParaRPr>
          </a:p>
          <a:p>
            <a:pPr lvl="1">
              <a:buClr>
                <a:schemeClr val="bg1"/>
              </a:buClr>
              <a:buSzPct val="200000"/>
            </a:pPr>
            <a:r>
              <a:rPr lang="en-US" altLang="en-US" sz="1800" dirty="0">
                <a:solidFill>
                  <a:schemeClr val="bg1"/>
                </a:solidFill>
                <a:effectLst>
                  <a:outerShdw blurRad="38100" dist="38100" dir="2700000" algn="tl">
                    <a:srgbClr val="000000">
                      <a:alpha val="43137"/>
                    </a:srgbClr>
                  </a:outerShdw>
                </a:effectLst>
                <a:latin typeface="Oxygen" panose="02000503000000000000" pitchFamily="2" charset="0"/>
                <a:cs typeface="Arial" panose="020B0604020202020204" pitchFamily="34" charset="0"/>
              </a:rPr>
              <a:t>Develop standards and technical guidelines to improve the built environment</a:t>
            </a:r>
            <a:br>
              <a:rPr lang="en-US" altLang="en-US" sz="1800" dirty="0">
                <a:solidFill>
                  <a:schemeClr val="bg1"/>
                </a:solidFill>
                <a:effectLst>
                  <a:outerShdw blurRad="38100" dist="38100" dir="2700000" algn="tl">
                    <a:srgbClr val="000000">
                      <a:alpha val="43137"/>
                    </a:srgbClr>
                  </a:outerShdw>
                </a:effectLst>
                <a:latin typeface="Oxygen" panose="02000503000000000000" pitchFamily="2" charset="0"/>
                <a:cs typeface="Arial" panose="020B0604020202020204" pitchFamily="34" charset="0"/>
              </a:rPr>
            </a:br>
            <a:endParaRPr lang="en-US" altLang="en-US" dirty="0">
              <a:solidFill>
                <a:schemeClr val="bg1"/>
              </a:solidFill>
              <a:effectLst>
                <a:outerShdw blurRad="38100" dist="38100" dir="2700000" algn="tl">
                  <a:srgbClr val="000000">
                    <a:alpha val="43137"/>
                  </a:srgbClr>
                </a:outerShdw>
              </a:effectLst>
              <a:latin typeface="Oxygen" panose="02000503000000000000" pitchFamily="2" charset="0"/>
              <a:cs typeface="Arial" panose="020B0604020202020204" pitchFamily="34" charset="0"/>
            </a:endParaRPr>
          </a:p>
          <a:p>
            <a:pPr lvl="1">
              <a:buClr>
                <a:schemeClr val="bg1"/>
              </a:buClr>
              <a:buSzPct val="200000"/>
            </a:pPr>
            <a:r>
              <a:rPr lang="en-US" altLang="en-US" sz="1800" dirty="0">
                <a:solidFill>
                  <a:schemeClr val="bg1"/>
                </a:solidFill>
                <a:effectLst>
                  <a:outerShdw blurRad="38100" dist="38100" dir="2700000" algn="tl">
                    <a:srgbClr val="000000">
                      <a:alpha val="43137"/>
                    </a:srgbClr>
                  </a:outerShdw>
                </a:effectLst>
                <a:latin typeface="Oxygen" panose="02000503000000000000" pitchFamily="2" charset="0"/>
                <a:cs typeface="Arial" panose="020B0604020202020204" pitchFamily="34" charset="0"/>
              </a:rPr>
              <a:t>Offer continuing education for industry     professionals</a:t>
            </a:r>
            <a:br>
              <a:rPr lang="en-US" altLang="en-US" sz="1800" dirty="0">
                <a:solidFill>
                  <a:schemeClr val="bg1"/>
                </a:solidFill>
                <a:effectLst>
                  <a:outerShdw blurRad="38100" dist="38100" dir="2700000" algn="tl">
                    <a:srgbClr val="000000">
                      <a:alpha val="43137"/>
                    </a:srgbClr>
                  </a:outerShdw>
                </a:effectLst>
                <a:latin typeface="Oxygen" panose="02000503000000000000" pitchFamily="2" charset="0"/>
                <a:cs typeface="Arial" panose="020B0604020202020204" pitchFamily="34" charset="0"/>
              </a:rPr>
            </a:br>
            <a:endParaRPr lang="en-US" altLang="en-US" dirty="0">
              <a:solidFill>
                <a:schemeClr val="bg1"/>
              </a:solidFill>
              <a:effectLst>
                <a:outerShdw blurRad="38100" dist="38100" dir="2700000" algn="tl">
                  <a:srgbClr val="000000">
                    <a:alpha val="43137"/>
                  </a:srgbClr>
                </a:outerShdw>
              </a:effectLst>
              <a:latin typeface="Oxygen" panose="02000503000000000000" pitchFamily="2" charset="0"/>
              <a:cs typeface="Arial" panose="020B0604020202020204" pitchFamily="34" charset="0"/>
            </a:endParaRPr>
          </a:p>
          <a:p>
            <a:pPr lvl="1">
              <a:buClr>
                <a:schemeClr val="bg1"/>
              </a:buClr>
              <a:buSzPct val="200000"/>
            </a:pPr>
            <a:r>
              <a:rPr lang="en-US" altLang="en-US" sz="1800" dirty="0">
                <a:solidFill>
                  <a:schemeClr val="bg1"/>
                </a:solidFill>
                <a:effectLst>
                  <a:outerShdw blurRad="38100" dist="38100" dir="2700000" algn="tl">
                    <a:srgbClr val="000000">
                      <a:alpha val="43137"/>
                    </a:srgbClr>
                  </a:outerShdw>
                </a:effectLst>
                <a:latin typeface="Oxygen" panose="02000503000000000000" pitchFamily="2" charset="0"/>
                <a:cs typeface="Arial" panose="020B0604020202020204" pitchFamily="34" charset="0"/>
              </a:rPr>
              <a:t>Serve as networking tool for industry   professionals</a:t>
            </a:r>
          </a:p>
          <a:p>
            <a:pPr marL="342900" indent="-342900">
              <a:buClr>
                <a:srgbClr val="00B0F0"/>
              </a:buClr>
              <a:buFontTx/>
              <a:buAutoNum type="arabicPeriod"/>
            </a:pPr>
            <a:endParaRPr lang="en-US" altLang="en-US" sz="1800" dirty="0">
              <a:solidFill>
                <a:schemeClr val="bg1"/>
              </a:solidFill>
              <a:effectLst>
                <a:outerShdw blurRad="38100" dist="38100" dir="2700000" algn="tl">
                  <a:srgbClr val="000000">
                    <a:alpha val="43137"/>
                  </a:srgbClr>
                </a:outerShdw>
              </a:effectLst>
              <a:latin typeface="Oxygen" panose="02000503000000000000" pitchFamily="2" charset="0"/>
              <a:cs typeface="Arial" panose="020B0604020202020204" pitchFamily="34" charset="0"/>
            </a:endParaRPr>
          </a:p>
          <a:p>
            <a:pPr marL="342900" indent="-342900">
              <a:buClr>
                <a:srgbClr val="00B0F0"/>
              </a:buClr>
              <a:buAutoNum type="arabicPeriod"/>
            </a:pPr>
            <a:endParaRPr lang="en-US" altLang="en-US" dirty="0">
              <a:solidFill>
                <a:schemeClr val="bg1"/>
              </a:solidFill>
              <a:effectLst>
                <a:outerShdw blurRad="38100" dist="38100" dir="2700000" algn="tl">
                  <a:srgbClr val="000000">
                    <a:alpha val="43137"/>
                  </a:srgbClr>
                </a:outerShdw>
              </a:effectLst>
              <a:latin typeface="Oxygen" panose="02000503000000000000" pitchFamily="2" charset="0"/>
              <a:cs typeface="Arial" panose="020B0604020202020204" pitchFamily="34" charset="0"/>
            </a:endParaRPr>
          </a:p>
        </p:txBody>
      </p:sp>
      <p:sp>
        <p:nvSpPr>
          <p:cNvPr id="5" name="TextBox 4">
            <a:extLst>
              <a:ext uri="{FF2B5EF4-FFF2-40B4-BE49-F238E27FC236}">
                <a16:creationId xmlns:a16="http://schemas.microsoft.com/office/drawing/2014/main" id="{7C67D66C-C6BD-7A27-A81A-5844C9E6C5C0}"/>
              </a:ext>
            </a:extLst>
          </p:cNvPr>
          <p:cNvSpPr txBox="1"/>
          <p:nvPr/>
        </p:nvSpPr>
        <p:spPr>
          <a:xfrm>
            <a:off x="1828799" y="2031032"/>
            <a:ext cx="914400" cy="923330"/>
          </a:xfrm>
          <a:prstGeom prst="rect">
            <a:avLst/>
          </a:prstGeom>
          <a:noFill/>
        </p:spPr>
        <p:txBody>
          <a:bodyPr wrap="square" rtlCol="0">
            <a:spAutoFit/>
          </a:bodyPr>
          <a:lstStyle/>
          <a:p>
            <a:r>
              <a:rPr lang="en-US" sz="5400" dirty="0">
                <a:solidFill>
                  <a:schemeClr val="bg1"/>
                </a:solidFill>
                <a:latin typeface="Oxygen" panose="02000503000000000000" pitchFamily="2" charset="0"/>
              </a:rPr>
              <a:t>1.</a:t>
            </a:r>
            <a:endParaRPr lang="en-US" sz="5400" dirty="0">
              <a:latin typeface="Oxygen" panose="02000503000000000000" pitchFamily="2" charset="0"/>
            </a:endParaRPr>
          </a:p>
        </p:txBody>
      </p:sp>
      <p:sp>
        <p:nvSpPr>
          <p:cNvPr id="6" name="TextBox 5">
            <a:extLst>
              <a:ext uri="{FF2B5EF4-FFF2-40B4-BE49-F238E27FC236}">
                <a16:creationId xmlns:a16="http://schemas.microsoft.com/office/drawing/2014/main" id="{403A999A-CA4B-E971-26B4-B126B104A4B8}"/>
              </a:ext>
            </a:extLst>
          </p:cNvPr>
          <p:cNvSpPr txBox="1"/>
          <p:nvPr/>
        </p:nvSpPr>
        <p:spPr>
          <a:xfrm>
            <a:off x="1743747" y="2911802"/>
            <a:ext cx="914400" cy="923330"/>
          </a:xfrm>
          <a:prstGeom prst="rect">
            <a:avLst/>
          </a:prstGeom>
          <a:noFill/>
        </p:spPr>
        <p:txBody>
          <a:bodyPr wrap="square" rtlCol="0">
            <a:spAutoFit/>
          </a:bodyPr>
          <a:lstStyle/>
          <a:p>
            <a:r>
              <a:rPr lang="en-US" sz="5400" dirty="0">
                <a:solidFill>
                  <a:schemeClr val="bg1"/>
                </a:solidFill>
                <a:latin typeface="Oxygen" panose="02000503000000000000" pitchFamily="2" charset="0"/>
              </a:rPr>
              <a:t>2.</a:t>
            </a:r>
            <a:endParaRPr lang="en-US" sz="5400" dirty="0">
              <a:latin typeface="Oxygen" panose="02000503000000000000" pitchFamily="2" charset="0"/>
            </a:endParaRPr>
          </a:p>
        </p:txBody>
      </p:sp>
      <p:sp>
        <p:nvSpPr>
          <p:cNvPr id="8" name="TextBox 7">
            <a:extLst>
              <a:ext uri="{FF2B5EF4-FFF2-40B4-BE49-F238E27FC236}">
                <a16:creationId xmlns:a16="http://schemas.microsoft.com/office/drawing/2014/main" id="{3E66128A-D931-467F-1168-E4DE662D7FB6}"/>
              </a:ext>
            </a:extLst>
          </p:cNvPr>
          <p:cNvSpPr txBox="1"/>
          <p:nvPr/>
        </p:nvSpPr>
        <p:spPr>
          <a:xfrm>
            <a:off x="1743747" y="3792572"/>
            <a:ext cx="914400" cy="923330"/>
          </a:xfrm>
          <a:prstGeom prst="rect">
            <a:avLst/>
          </a:prstGeom>
          <a:noFill/>
        </p:spPr>
        <p:txBody>
          <a:bodyPr wrap="square" rtlCol="0">
            <a:spAutoFit/>
          </a:bodyPr>
          <a:lstStyle/>
          <a:p>
            <a:r>
              <a:rPr lang="en-US" sz="5400" dirty="0">
                <a:solidFill>
                  <a:schemeClr val="bg1"/>
                </a:solidFill>
                <a:latin typeface="Oxygen" panose="02000503000000000000" pitchFamily="2" charset="0"/>
              </a:rPr>
              <a:t>3.</a:t>
            </a:r>
            <a:endParaRPr lang="en-US" sz="5400" dirty="0">
              <a:latin typeface="Oxygen" panose="02000503000000000000" pitchFamily="2" charset="0"/>
            </a:endParaRPr>
          </a:p>
        </p:txBody>
      </p:sp>
      <p:sp>
        <p:nvSpPr>
          <p:cNvPr id="9" name="TextBox 8">
            <a:extLst>
              <a:ext uri="{FF2B5EF4-FFF2-40B4-BE49-F238E27FC236}">
                <a16:creationId xmlns:a16="http://schemas.microsoft.com/office/drawing/2014/main" id="{1F93B324-2B8D-949F-0F12-DB2D91DE5211}"/>
              </a:ext>
            </a:extLst>
          </p:cNvPr>
          <p:cNvSpPr txBox="1"/>
          <p:nvPr/>
        </p:nvSpPr>
        <p:spPr>
          <a:xfrm>
            <a:off x="1736455" y="4661602"/>
            <a:ext cx="914400" cy="923330"/>
          </a:xfrm>
          <a:prstGeom prst="rect">
            <a:avLst/>
          </a:prstGeom>
          <a:noFill/>
        </p:spPr>
        <p:txBody>
          <a:bodyPr wrap="square" rtlCol="0">
            <a:spAutoFit/>
          </a:bodyPr>
          <a:lstStyle/>
          <a:p>
            <a:r>
              <a:rPr lang="en-US" sz="5400" dirty="0">
                <a:solidFill>
                  <a:schemeClr val="bg1"/>
                </a:solidFill>
                <a:latin typeface="Oxygen" panose="02000503000000000000" pitchFamily="2" charset="0"/>
              </a:rPr>
              <a:t>4.</a:t>
            </a:r>
            <a:endParaRPr lang="en-US" sz="5400" dirty="0">
              <a:latin typeface="Oxygen" panose="02000503000000000000" pitchFamily="2" charset="0"/>
            </a:endParaRPr>
          </a:p>
        </p:txBody>
      </p:sp>
      <p:graphicFrame>
        <p:nvGraphicFramePr>
          <p:cNvPr id="25" name="TextBox 20">
            <a:extLst>
              <a:ext uri="{FF2B5EF4-FFF2-40B4-BE49-F238E27FC236}">
                <a16:creationId xmlns:a16="http://schemas.microsoft.com/office/drawing/2014/main" id="{F7311BFA-F86E-590F-9284-F886F4720573}"/>
              </a:ext>
            </a:extLst>
          </p:cNvPr>
          <p:cNvGraphicFramePr/>
          <p:nvPr>
            <p:extLst>
              <p:ext uri="{D42A27DB-BD31-4B8C-83A1-F6EECF244321}">
                <p14:modId xmlns:p14="http://schemas.microsoft.com/office/powerpoint/2010/main" val="3051150471"/>
              </p:ext>
            </p:extLst>
          </p:nvPr>
        </p:nvGraphicFramePr>
        <p:xfrm>
          <a:off x="8625590" y="590077"/>
          <a:ext cx="3503557" cy="55667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76872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18276" y="729523"/>
            <a:ext cx="6858000" cy="5398953"/>
          </a:xfrm>
          <a:prstGeom prst="rect">
            <a:avLst/>
          </a:prstGeom>
          <a:ln>
            <a:noFill/>
          </a:ln>
          <a:effectLst>
            <a:outerShdw blurRad="419100" dist="152400" sx="94000" sy="94000" algn="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300" y="374012"/>
            <a:ext cx="5330848" cy="2072853"/>
          </a:xfrm>
        </p:spPr>
        <p:txBody>
          <a:bodyPr vert="horz" lIns="91440" tIns="45720" rIns="91440" bIns="45720" rtlCol="0" anchor="t">
            <a:normAutofit/>
          </a:bodyPr>
          <a:lstStyle/>
          <a:p>
            <a:pPr algn="ctr"/>
            <a:r>
              <a:rPr lang="en-US" b="1" kern="1200" dirty="0">
                <a:latin typeface="Oxygen" panose="02000503000000000000" pitchFamily="2" charset="0"/>
                <a:cs typeface="+mj-cs"/>
              </a:rPr>
              <a:t>Core Values: Setting the </a:t>
            </a:r>
            <a:r>
              <a:rPr lang="en-US" kern="1200" dirty="0">
                <a:latin typeface="Oxygen" panose="02000503000000000000" pitchFamily="2" charset="0"/>
                <a:cs typeface="+mj-cs"/>
              </a:rPr>
              <a:t>Foundation of ASHRAE</a:t>
            </a:r>
            <a:endParaRPr lang="en-US" kern="1200" dirty="0">
              <a:solidFill>
                <a:schemeClr val="tx1"/>
              </a:solidFill>
              <a:effectLst>
                <a:outerShdw blurRad="38100" dist="38100" dir="2700000" algn="tl">
                  <a:srgbClr val="000000">
                    <a:alpha val="43137"/>
                  </a:srgbClr>
                </a:outerShdw>
              </a:effectLst>
              <a:latin typeface="Oxygen" panose="02000503000000000000" pitchFamily="2" charset="0"/>
              <a:cs typeface="+mj-cs"/>
            </a:endParaRPr>
          </a:p>
        </p:txBody>
      </p:sp>
      <p:pic>
        <p:nvPicPr>
          <p:cNvPr id="4" name="Picture 3" descr="A diagram of values in blue green and white&#10;&#10;Description automatically generated">
            <a:extLst>
              <a:ext uri="{FF2B5EF4-FFF2-40B4-BE49-F238E27FC236}">
                <a16:creationId xmlns:a16="http://schemas.microsoft.com/office/drawing/2014/main" id="{DCCC17BC-18F6-421A-8BDC-3BC44A1275D3}"/>
              </a:ext>
            </a:extLst>
          </p:cNvPr>
          <p:cNvPicPr>
            <a:picLocks noChangeAspect="1"/>
          </p:cNvPicPr>
          <p:nvPr/>
        </p:nvPicPr>
        <p:blipFill rotWithShape="1">
          <a:blip r:embed="rId3"/>
          <a:srcRect t="16667" r="6633" b="-1"/>
          <a:stretch/>
        </p:blipFill>
        <p:spPr>
          <a:xfrm>
            <a:off x="11247" y="1768955"/>
            <a:ext cx="5330848" cy="3045124"/>
          </a:xfrm>
          <a:prstGeom prst="rect">
            <a:avLst/>
          </a:prstGeom>
        </p:spPr>
      </p:pic>
      <p:sp>
        <p:nvSpPr>
          <p:cNvPr id="7" name="Content Placeholder 2">
            <a:extLst>
              <a:ext uri="{FF2B5EF4-FFF2-40B4-BE49-F238E27FC236}">
                <a16:creationId xmlns:a16="http://schemas.microsoft.com/office/drawing/2014/main" id="{2063E275-6386-45EE-2DF7-96E89C4B08C2}"/>
              </a:ext>
            </a:extLst>
          </p:cNvPr>
          <p:cNvSpPr>
            <a:spLocks noGrp="1"/>
          </p:cNvSpPr>
          <p:nvPr>
            <p:ph idx="1"/>
          </p:nvPr>
        </p:nvSpPr>
        <p:spPr>
          <a:xfrm>
            <a:off x="6456583" y="163501"/>
            <a:ext cx="5398954" cy="5901427"/>
          </a:xfrm>
        </p:spPr>
        <p:txBody>
          <a:bodyPr vert="horz" lIns="91440" tIns="45720" rIns="91440" bIns="45720" rtlCol="0">
            <a:noAutofit/>
          </a:bodyPr>
          <a:lstStyle/>
          <a:p>
            <a:pPr indent="-228600">
              <a:lnSpc>
                <a:spcPct val="90000"/>
              </a:lnSpc>
            </a:pPr>
            <a:r>
              <a:rPr lang="en-US" sz="1400" b="1" dirty="0">
                <a:solidFill>
                  <a:srgbClr val="00549B"/>
                </a:solidFill>
                <a:latin typeface="Oxygen" panose="02000503000000000000" pitchFamily="2" charset="0"/>
                <a:cs typeface="Arial Narrow" panose="020B0604020202020204" pitchFamily="34" charset="0"/>
              </a:rPr>
              <a:t>Commitment </a:t>
            </a:r>
            <a:br>
              <a:rPr lang="en-US" sz="1400" dirty="0">
                <a:solidFill>
                  <a:srgbClr val="00549B"/>
                </a:solidFill>
                <a:latin typeface="Oxygen" panose="02000503000000000000" pitchFamily="2" charset="0"/>
                <a:cs typeface="Arial Narrow" panose="020B0604020202020204" pitchFamily="34" charset="0"/>
              </a:rPr>
            </a:br>
            <a:r>
              <a:rPr lang="en-US" sz="1400" dirty="0">
                <a:solidFill>
                  <a:schemeClr val="tx1"/>
                </a:solidFill>
                <a:latin typeface="Oxygen" panose="02000503000000000000" pitchFamily="2" charset="0"/>
                <a:cs typeface="Arial Narrow" panose="020B0604020202020204" pitchFamily="34" charset="0"/>
              </a:rPr>
              <a:t>ASHRAE and its members are passionate about serving the built environment, creating value and recognizing the accomplishments of others.</a:t>
            </a:r>
            <a:br>
              <a:rPr lang="en-US" sz="1400" dirty="0">
                <a:solidFill>
                  <a:schemeClr val="tx1"/>
                </a:solidFill>
                <a:latin typeface="Oxygen" panose="02000503000000000000" pitchFamily="2" charset="0"/>
                <a:cs typeface="Arial Narrow" panose="020B0604020202020204" pitchFamily="34" charset="0"/>
              </a:rPr>
            </a:br>
            <a:endParaRPr lang="en-US" sz="1400" dirty="0">
              <a:solidFill>
                <a:schemeClr val="tx1"/>
              </a:solidFill>
              <a:latin typeface="Oxygen" panose="02000503000000000000" pitchFamily="2" charset="0"/>
              <a:cs typeface="Arial Narrow" panose="020B0604020202020204" pitchFamily="34" charset="0"/>
            </a:endParaRPr>
          </a:p>
          <a:p>
            <a:pPr indent="-228600">
              <a:lnSpc>
                <a:spcPct val="90000"/>
              </a:lnSpc>
            </a:pPr>
            <a:r>
              <a:rPr lang="en-US" sz="1400" b="1" dirty="0">
                <a:solidFill>
                  <a:srgbClr val="00549B"/>
                </a:solidFill>
                <a:latin typeface="Oxygen" panose="02000503000000000000" pitchFamily="2" charset="0"/>
                <a:cs typeface="Arial Narrow" panose="020B0604020202020204" pitchFamily="34" charset="0"/>
              </a:rPr>
              <a:t>Integrity</a:t>
            </a:r>
            <a:br>
              <a:rPr lang="en-US" sz="1400" dirty="0">
                <a:solidFill>
                  <a:schemeClr val="tx1"/>
                </a:solidFill>
                <a:latin typeface="Oxygen" panose="02000503000000000000" pitchFamily="2" charset="0"/>
                <a:cs typeface="Arial Narrow" panose="020B0604020202020204" pitchFamily="34" charset="0"/>
              </a:rPr>
            </a:br>
            <a:r>
              <a:rPr lang="en-US" sz="1400" dirty="0">
                <a:solidFill>
                  <a:schemeClr val="tx1"/>
                </a:solidFill>
                <a:latin typeface="Oxygen" panose="02000503000000000000" pitchFamily="2" charset="0"/>
                <a:cs typeface="Arial Narrow" panose="020B0604020202020204" pitchFamily="34" charset="0"/>
              </a:rPr>
              <a:t>ASHRAE is committed to the highest ethical standards. We work transparently, observing essential requirements for due process and peer reviews to assure our members and stakeholders that we do the right things the right way.</a:t>
            </a:r>
            <a:br>
              <a:rPr lang="en-US" sz="1400" dirty="0">
                <a:solidFill>
                  <a:schemeClr val="tx1"/>
                </a:solidFill>
                <a:latin typeface="Oxygen" panose="02000503000000000000" pitchFamily="2" charset="0"/>
                <a:cs typeface="Arial Narrow" panose="020B0604020202020204" pitchFamily="34" charset="0"/>
              </a:rPr>
            </a:br>
            <a:endParaRPr lang="en-US" sz="1400" dirty="0">
              <a:solidFill>
                <a:schemeClr val="tx2"/>
              </a:solidFill>
              <a:latin typeface="Oxygen" panose="02000503000000000000" pitchFamily="2" charset="0"/>
              <a:cs typeface="Arial Narrow" panose="020B0604020202020204" pitchFamily="34" charset="0"/>
            </a:endParaRPr>
          </a:p>
          <a:p>
            <a:pPr indent="-228600">
              <a:lnSpc>
                <a:spcPct val="90000"/>
              </a:lnSpc>
              <a:buClr>
                <a:srgbClr val="00549B"/>
              </a:buClr>
            </a:pPr>
            <a:r>
              <a:rPr lang="en-US" sz="1400" b="1" dirty="0">
                <a:solidFill>
                  <a:srgbClr val="00549B"/>
                </a:solidFill>
                <a:latin typeface="Oxygen" panose="02000503000000000000" pitchFamily="2" charset="0"/>
                <a:cs typeface="Arial Narrow" panose="020B0604020202020204" pitchFamily="34" charset="0"/>
              </a:rPr>
              <a:t>Excellence </a:t>
            </a:r>
            <a:br>
              <a:rPr lang="en-US" sz="1400" dirty="0">
                <a:solidFill>
                  <a:schemeClr val="tx1"/>
                </a:solidFill>
                <a:latin typeface="Oxygen" panose="02000503000000000000" pitchFamily="2" charset="0"/>
                <a:cs typeface="Arial Narrow" panose="020B0604020202020204" pitchFamily="34" charset="0"/>
              </a:rPr>
            </a:br>
            <a:r>
              <a:rPr lang="en-US" sz="1400" dirty="0">
                <a:solidFill>
                  <a:schemeClr val="tx1"/>
                </a:solidFill>
                <a:latin typeface="Oxygen" panose="02000503000000000000" pitchFamily="2" charset="0"/>
                <a:cs typeface="Arial Narrow" panose="020B0604020202020204" pitchFamily="34" charset="0"/>
              </a:rPr>
              <a:t>ASHRAE education, technical information and all other activities and products will always reflect the best practices that lead our industry. We strive for continuous improvement and innovation in all our practices and products.</a:t>
            </a:r>
            <a:br>
              <a:rPr lang="en-US" sz="1400" dirty="0">
                <a:solidFill>
                  <a:schemeClr val="tx1"/>
                </a:solidFill>
                <a:latin typeface="Oxygen" panose="02000503000000000000" pitchFamily="2" charset="0"/>
                <a:cs typeface="Arial Narrow" panose="020B0604020202020204" pitchFamily="34" charset="0"/>
              </a:rPr>
            </a:br>
            <a:endParaRPr lang="en-US" sz="1400" dirty="0">
              <a:solidFill>
                <a:schemeClr val="tx1"/>
              </a:solidFill>
              <a:latin typeface="Oxygen" panose="02000503000000000000" pitchFamily="2" charset="0"/>
              <a:cs typeface="Arial Narrow" panose="020B0604020202020204" pitchFamily="34" charset="0"/>
            </a:endParaRPr>
          </a:p>
          <a:p>
            <a:pPr indent="-228600">
              <a:lnSpc>
                <a:spcPct val="90000"/>
              </a:lnSpc>
            </a:pPr>
            <a:r>
              <a:rPr lang="en-US" sz="1400" b="1" dirty="0">
                <a:solidFill>
                  <a:srgbClr val="00549B"/>
                </a:solidFill>
                <a:latin typeface="Oxygen" panose="02000503000000000000" pitchFamily="2" charset="0"/>
                <a:cs typeface="Arial Narrow" panose="020B0604020202020204" pitchFamily="34" charset="0"/>
              </a:rPr>
              <a:t>Diversity</a:t>
            </a:r>
            <a:br>
              <a:rPr lang="en-US" sz="1400" dirty="0">
                <a:latin typeface="Oxygen" panose="02000503000000000000" pitchFamily="2" charset="0"/>
                <a:cs typeface="Arial Narrow" panose="020B0604020202020204" pitchFamily="34" charset="0"/>
              </a:rPr>
            </a:br>
            <a:r>
              <a:rPr lang="en-US" sz="1400" dirty="0">
                <a:latin typeface="Oxygen" panose="02000503000000000000" pitchFamily="2" charset="0"/>
                <a:cs typeface="Arial Narrow" panose="020B0604020202020204" pitchFamily="34" charset="0"/>
              </a:rPr>
              <a:t>ASHRAE is committed to providing a welcoming environment. Our culture is one of inclusiveness, acknowledging the inherent value and dignity of each individual.</a:t>
            </a:r>
            <a:br>
              <a:rPr lang="en-US" sz="1400" dirty="0">
                <a:latin typeface="Oxygen" panose="02000503000000000000" pitchFamily="2" charset="0"/>
                <a:cs typeface="Arial Narrow" panose="020B0604020202020204" pitchFamily="34" charset="0"/>
              </a:rPr>
            </a:br>
            <a:endParaRPr lang="en-US" sz="1400" dirty="0">
              <a:latin typeface="Oxygen" panose="02000503000000000000" pitchFamily="2" charset="0"/>
              <a:cs typeface="Arial Narrow" panose="020B0604020202020204" pitchFamily="34" charset="0"/>
            </a:endParaRPr>
          </a:p>
          <a:p>
            <a:pPr indent="-228600">
              <a:lnSpc>
                <a:spcPct val="90000"/>
              </a:lnSpc>
            </a:pPr>
            <a:r>
              <a:rPr lang="en-US" sz="1400" b="1" dirty="0">
                <a:solidFill>
                  <a:srgbClr val="00549B"/>
                </a:solidFill>
                <a:latin typeface="Oxygen" panose="02000503000000000000" pitchFamily="2" charset="0"/>
                <a:cs typeface="Arial Narrow" panose="020B0604020202020204" pitchFamily="34" charset="0"/>
              </a:rPr>
              <a:t>Volunteerism</a:t>
            </a:r>
            <a:r>
              <a:rPr lang="en-US" sz="1400" dirty="0">
                <a:solidFill>
                  <a:srgbClr val="00549B"/>
                </a:solidFill>
                <a:latin typeface="Oxygen" panose="02000503000000000000" pitchFamily="2" charset="0"/>
                <a:cs typeface="Arial Narrow" panose="020B0604020202020204" pitchFamily="34" charset="0"/>
              </a:rPr>
              <a:t> </a:t>
            </a:r>
            <a:br>
              <a:rPr lang="en-US" sz="1400" dirty="0">
                <a:solidFill>
                  <a:schemeClr val="tx1"/>
                </a:solidFill>
                <a:latin typeface="Oxygen" panose="02000503000000000000" pitchFamily="2" charset="0"/>
                <a:cs typeface="Arial Narrow" panose="020B0604020202020204" pitchFamily="34" charset="0"/>
              </a:rPr>
            </a:br>
            <a:r>
              <a:rPr lang="en-US" sz="1400" dirty="0">
                <a:solidFill>
                  <a:schemeClr val="tx1"/>
                </a:solidFill>
                <a:latin typeface="Oxygen" panose="02000503000000000000" pitchFamily="2" charset="0"/>
                <a:cs typeface="Arial Narrow" panose="020B0604020202020204" pitchFamily="34" charset="0"/>
              </a:rPr>
              <a:t>Members lead ASHRAE at every level, serving ASHRAE and helping ASHRAE serve society.</a:t>
            </a:r>
          </a:p>
          <a:p>
            <a:pPr marL="114300" indent="0">
              <a:lnSpc>
                <a:spcPct val="90000"/>
              </a:lnSpc>
              <a:buClr>
                <a:srgbClr val="00B0F0"/>
              </a:buClr>
              <a:buNone/>
            </a:pPr>
            <a:endParaRPr lang="en-US" sz="1400" dirty="0">
              <a:solidFill>
                <a:schemeClr val="tx1"/>
              </a:solidFill>
              <a:latin typeface="Oxygen" panose="02000503000000000000" pitchFamily="2" charset="0"/>
              <a:cs typeface="Arial Narrow" panose="020B0604020202020204" pitchFamily="34" charset="0"/>
            </a:endParaRPr>
          </a:p>
          <a:p>
            <a:pPr indent="-228600">
              <a:lnSpc>
                <a:spcPct val="90000"/>
              </a:lnSpc>
            </a:pPr>
            <a:r>
              <a:rPr lang="en-US" sz="1400" b="1" dirty="0">
                <a:solidFill>
                  <a:srgbClr val="00549B"/>
                </a:solidFill>
                <a:latin typeface="Oxygen" panose="02000503000000000000" pitchFamily="2" charset="0"/>
                <a:cs typeface="Arial Narrow" panose="020B0604020202020204" pitchFamily="34" charset="0"/>
              </a:rPr>
              <a:t>Collaboration</a:t>
            </a:r>
            <a:br>
              <a:rPr lang="en-US" sz="1400" dirty="0">
                <a:solidFill>
                  <a:schemeClr val="tx1"/>
                </a:solidFill>
                <a:latin typeface="Oxygen" panose="02000503000000000000" pitchFamily="2" charset="0"/>
                <a:cs typeface="Arial Narrow" panose="020B0604020202020204" pitchFamily="34" charset="0"/>
              </a:rPr>
            </a:br>
            <a:r>
              <a:rPr lang="en-US" sz="1400" dirty="0">
                <a:solidFill>
                  <a:schemeClr val="tx1"/>
                </a:solidFill>
                <a:latin typeface="Oxygen" panose="02000503000000000000" pitchFamily="2" charset="0"/>
                <a:cs typeface="Arial Narrow" panose="020B0604020202020204" pitchFamily="34" charset="0"/>
              </a:rPr>
              <a:t>ASHRAE seeks and embraces collaborative efforts with </a:t>
            </a:r>
            <a:br>
              <a:rPr lang="en-US" sz="1400" dirty="0">
                <a:solidFill>
                  <a:schemeClr val="tx1"/>
                </a:solidFill>
                <a:latin typeface="Oxygen" panose="02000503000000000000" pitchFamily="2" charset="0"/>
                <a:cs typeface="Arial Narrow" panose="020B0604020202020204" pitchFamily="34" charset="0"/>
              </a:rPr>
            </a:br>
            <a:r>
              <a:rPr lang="en-US" sz="1400" dirty="0">
                <a:solidFill>
                  <a:schemeClr val="tx1"/>
                </a:solidFill>
                <a:latin typeface="Oxygen" panose="02000503000000000000" pitchFamily="2" charset="0"/>
                <a:cs typeface="Arial Narrow" panose="020B0604020202020204" pitchFamily="34" charset="0"/>
              </a:rPr>
              <a:t>organizations, agencies and individuals sharing our commitment to sustainable built environments. </a:t>
            </a:r>
            <a:br>
              <a:rPr lang="en-US" sz="1400" dirty="0">
                <a:solidFill>
                  <a:schemeClr val="tx1"/>
                </a:solidFill>
                <a:latin typeface="Oxygen" panose="02000503000000000000" pitchFamily="2" charset="0"/>
                <a:cs typeface="Arial Narrow" panose="020B0604020202020204" pitchFamily="34" charset="0"/>
              </a:rPr>
            </a:br>
            <a:br>
              <a:rPr lang="en-US" sz="1400" dirty="0">
                <a:solidFill>
                  <a:schemeClr val="tx1"/>
                </a:solidFill>
                <a:latin typeface="Oxygen" panose="02000503000000000000" pitchFamily="2" charset="0"/>
                <a:cs typeface="Arial Narrow" panose="020B0604020202020204" pitchFamily="34" charset="0"/>
              </a:rPr>
            </a:br>
            <a:endParaRPr lang="en-US" sz="1400" dirty="0">
              <a:solidFill>
                <a:schemeClr val="tx1"/>
              </a:solidFill>
              <a:latin typeface="Oxygen" panose="02000503000000000000" pitchFamily="2" charset="0"/>
              <a:cs typeface="Arial Narrow" panose="020B0604020202020204" pitchFamily="34" charset="0"/>
            </a:endParaRPr>
          </a:p>
        </p:txBody>
      </p:sp>
      <p:pic>
        <p:nvPicPr>
          <p:cNvPr id="6" name="Picture 5" descr="A blue and white logo&#10;&#10;Description automatically generated with low confidence">
            <a:extLst>
              <a:ext uri="{FF2B5EF4-FFF2-40B4-BE49-F238E27FC236}">
                <a16:creationId xmlns:a16="http://schemas.microsoft.com/office/drawing/2014/main" id="{75970F31-B499-5093-5953-AC3C8E7F6C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321" y="6029048"/>
            <a:ext cx="1063558" cy="788347"/>
          </a:xfrm>
          <a:prstGeom prst="rect">
            <a:avLst/>
          </a:prstGeom>
        </p:spPr>
      </p:pic>
    </p:spTree>
    <p:extLst>
      <p:ext uri="{BB962C8B-B14F-4D97-AF65-F5344CB8AC3E}">
        <p14:creationId xmlns:p14="http://schemas.microsoft.com/office/powerpoint/2010/main" val="3214279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C5C72820-0589-4848-B7EF-B6A0536245FE}"/>
              </a:ext>
            </a:extLst>
          </p:cNvPr>
          <p:cNvSpPr txBox="1">
            <a:spLocks/>
          </p:cNvSpPr>
          <p:nvPr/>
        </p:nvSpPr>
        <p:spPr>
          <a:xfrm>
            <a:off x="7520016" y="1846366"/>
            <a:ext cx="4187463" cy="1621441"/>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lumMod val="85000"/>
                    <a:lumOff val="15000"/>
                  </a:schemeClr>
                </a:solidFill>
                <a:latin typeface="+mj-lt"/>
                <a:ea typeface="+mn-ea"/>
                <a:cs typeface="+mn-cs"/>
              </a:defRPr>
            </a:lvl1pPr>
            <a:lvl2pPr marL="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j-lt"/>
                <a:ea typeface="+mn-ea"/>
                <a:cs typeface="+mn-cs"/>
              </a:defRPr>
            </a:lvl2pPr>
            <a:lvl3pPr marL="0" indent="0" algn="ctr"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ctr" defTabSz="914400" rtl="0" eaLnBrk="1" latinLnBrk="0" hangingPunct="1">
              <a:lnSpc>
                <a:spcPct val="90000"/>
              </a:lnSpc>
              <a:spcBef>
                <a:spcPts val="500"/>
              </a:spcBef>
              <a:spcAft>
                <a:spcPts val="1200"/>
              </a:spcAft>
              <a:buFont typeface="Arial" panose="020B0604020202020204" pitchFamily="34" charset="0"/>
              <a:buNone/>
              <a:defRPr sz="14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ltLang="en-US" sz="1400" dirty="0">
                <a:solidFill>
                  <a:schemeClr val="tx1"/>
                </a:solidFill>
                <a:latin typeface="Oxygen" panose="02000503000000000000" pitchFamily="2" charset="0"/>
                <a:cs typeface="Arial Narrow" panose="020B0604020202020204" pitchFamily="34" charset="0"/>
              </a:rPr>
              <a:t>We will act with honesty, fairness, courtesy, competence, inclusiveness and respect for others, which exemplify our core values of excellence, commitment, integrity, collaboration, volunteerism and diversity, and we shall avoid all real or perceived conflicts of interest.</a:t>
            </a:r>
          </a:p>
          <a:p>
            <a:pPr algn="l"/>
            <a:endParaRPr lang="en-US" altLang="en-US" sz="1800" i="1" dirty="0">
              <a:solidFill>
                <a:prstClr val="black">
                  <a:lumMod val="85000"/>
                  <a:lumOff val="15000"/>
                </a:prstClr>
              </a:solidFill>
              <a:latin typeface="Arial Narrow" panose="020B0604020202020204" pitchFamily="34" charset="0"/>
              <a:cs typeface="Arial Narrow" panose="020B0604020202020204" pitchFamily="34" charset="0"/>
            </a:endParaRPr>
          </a:p>
        </p:txBody>
      </p:sp>
      <p:sp>
        <p:nvSpPr>
          <p:cNvPr id="3" name="Rectangle 2">
            <a:extLst>
              <a:ext uri="{FF2B5EF4-FFF2-40B4-BE49-F238E27FC236}">
                <a16:creationId xmlns:a16="http://schemas.microsoft.com/office/drawing/2014/main" id="{EB56C588-39E4-4E82-A001-822984F3E488}"/>
              </a:ext>
            </a:extLst>
          </p:cNvPr>
          <p:cNvSpPr/>
          <p:nvPr/>
        </p:nvSpPr>
        <p:spPr>
          <a:xfrm>
            <a:off x="7591869" y="1229763"/>
            <a:ext cx="2158327" cy="49907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Oxygen" panose="02000503000000000000" pitchFamily="2" charset="0"/>
                <a:cs typeface="Arial Narrow" panose="020B0604020202020204" pitchFamily="34" charset="0"/>
              </a:rPr>
              <a:t>Code of Ethics</a:t>
            </a:r>
          </a:p>
        </p:txBody>
      </p:sp>
      <p:sp>
        <p:nvSpPr>
          <p:cNvPr id="4" name="Title 1">
            <a:extLst>
              <a:ext uri="{FF2B5EF4-FFF2-40B4-BE49-F238E27FC236}">
                <a16:creationId xmlns:a16="http://schemas.microsoft.com/office/drawing/2014/main" id="{4AF85675-EE20-47A8-805F-5CF9D8580735}"/>
              </a:ext>
            </a:extLst>
          </p:cNvPr>
          <p:cNvSpPr txBox="1">
            <a:spLocks/>
          </p:cNvSpPr>
          <p:nvPr/>
        </p:nvSpPr>
        <p:spPr>
          <a:xfrm>
            <a:off x="406400" y="408394"/>
            <a:ext cx="834150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b="1" dirty="0">
                <a:solidFill>
                  <a:srgbClr val="00549B"/>
                </a:solidFill>
                <a:latin typeface="Oxygen" panose="02000503000000000000" pitchFamily="2" charset="0"/>
                <a:cs typeface="Arial Narrow" panose="020B0604020202020204" pitchFamily="34" charset="0"/>
              </a:rPr>
              <a:t>Key Policies </a:t>
            </a:r>
            <a:r>
              <a:rPr lang="en-US" dirty="0">
                <a:solidFill>
                  <a:srgbClr val="00549B"/>
                </a:solidFill>
                <a:latin typeface="Oxygen" panose="02000503000000000000" pitchFamily="2" charset="0"/>
                <a:cs typeface="Arial Narrow" panose="020B0604020202020204" pitchFamily="34" charset="0"/>
              </a:rPr>
              <a:t>Shaping Our Society</a:t>
            </a:r>
          </a:p>
        </p:txBody>
      </p:sp>
      <p:sp>
        <p:nvSpPr>
          <p:cNvPr id="8" name="Rectangle 7">
            <a:extLst>
              <a:ext uri="{FF2B5EF4-FFF2-40B4-BE49-F238E27FC236}">
                <a16:creationId xmlns:a16="http://schemas.microsoft.com/office/drawing/2014/main" id="{2D8BEA33-63A0-4789-9FAD-3D0E5147CC42}"/>
              </a:ext>
            </a:extLst>
          </p:cNvPr>
          <p:cNvSpPr/>
          <p:nvPr/>
        </p:nvSpPr>
        <p:spPr>
          <a:xfrm>
            <a:off x="474866" y="4055806"/>
            <a:ext cx="2268245" cy="5302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Oxygen" panose="02000503000000000000" pitchFamily="2" charset="0"/>
                <a:cs typeface="Arial Narrow" panose="020B0604020202020204" pitchFamily="34" charset="0"/>
              </a:rPr>
              <a:t>Commercialism</a:t>
            </a:r>
          </a:p>
        </p:txBody>
      </p:sp>
      <p:sp>
        <p:nvSpPr>
          <p:cNvPr id="9" name="Rectangle 8">
            <a:extLst>
              <a:ext uri="{FF2B5EF4-FFF2-40B4-BE49-F238E27FC236}">
                <a16:creationId xmlns:a16="http://schemas.microsoft.com/office/drawing/2014/main" id="{6C17B72A-98E3-4D4D-BC3E-D988528CE116}"/>
              </a:ext>
            </a:extLst>
          </p:cNvPr>
          <p:cNvSpPr/>
          <p:nvPr/>
        </p:nvSpPr>
        <p:spPr>
          <a:xfrm>
            <a:off x="6096000" y="3997110"/>
            <a:ext cx="3962318" cy="530252"/>
          </a:xfrm>
          <a:prstGeom prst="rect">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latin typeface="Oxygen" panose="02000503000000000000" pitchFamily="2" charset="0"/>
                <a:cs typeface="Arial Narrow" panose="020B0604020202020204" pitchFamily="34" charset="0"/>
              </a:rPr>
              <a:t>Harassment and Discrimination</a:t>
            </a:r>
          </a:p>
        </p:txBody>
      </p:sp>
      <p:sp>
        <p:nvSpPr>
          <p:cNvPr id="10" name="Content Placeholder 3">
            <a:extLst>
              <a:ext uri="{FF2B5EF4-FFF2-40B4-BE49-F238E27FC236}">
                <a16:creationId xmlns:a16="http://schemas.microsoft.com/office/drawing/2014/main" id="{78CB8A24-167A-4D16-BB83-75E20A516E54}"/>
              </a:ext>
            </a:extLst>
          </p:cNvPr>
          <p:cNvSpPr>
            <a:spLocks noGrp="1"/>
          </p:cNvSpPr>
          <p:nvPr>
            <p:ph idx="4294967295"/>
          </p:nvPr>
        </p:nvSpPr>
        <p:spPr>
          <a:xfrm>
            <a:off x="406400" y="4678206"/>
            <a:ext cx="4527550" cy="1449628"/>
          </a:xfrm>
          <a:prstGeom prst="rect">
            <a:avLst/>
          </a:prstGeom>
        </p:spPr>
        <p:txBody>
          <a:bodyPr wrap="square">
            <a:spAutoFit/>
          </a:bodyPr>
          <a:lstStyle/>
          <a:p>
            <a:pPr marL="0" indent="0">
              <a:buNone/>
            </a:pPr>
            <a:r>
              <a:rPr lang="en-US" sz="1400" dirty="0">
                <a:latin typeface="Oxygen" panose="02000503000000000000" pitchFamily="2" charset="0"/>
                <a:cs typeface="Arial Narrow" panose="020B0604020202020204" pitchFamily="34" charset="0"/>
              </a:rPr>
              <a:t>ASHRAE’s Commercialism Policy allows for Society activities that fulfill the mission of technological advancement with adherence to business plans that generate income to offset operational expenses such as AHR Exposition, ASHRAE periodicals, website, and Society conference events such as the Welcome Party, luncheons, registration kits, and receptions.</a:t>
            </a:r>
          </a:p>
        </p:txBody>
      </p:sp>
      <p:sp>
        <p:nvSpPr>
          <p:cNvPr id="12" name="TextBox 11">
            <a:extLst>
              <a:ext uri="{FF2B5EF4-FFF2-40B4-BE49-F238E27FC236}">
                <a16:creationId xmlns:a16="http://schemas.microsoft.com/office/drawing/2014/main" id="{0B4437AC-E841-4FD5-B76F-2CDF989B6A08}"/>
              </a:ext>
            </a:extLst>
          </p:cNvPr>
          <p:cNvSpPr txBox="1"/>
          <p:nvPr/>
        </p:nvSpPr>
        <p:spPr>
          <a:xfrm>
            <a:off x="5980718" y="4599566"/>
            <a:ext cx="5090452"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0" i="0" dirty="0">
                <a:effectLst/>
                <a:latin typeface="Oxygen" panose="02000503000000000000" pitchFamily="2" charset="0"/>
              </a:rPr>
              <a:t>ASHRAE strictly prohibits and does not tolerate discrimination against members or applicants for membership because of such individual’s race, color, religion, age, sex, sexual orientation, national origin, physical or mental disability, pregnancy, genetic information, veteran status, uniformed service member status, or any other category protected under applicable law. </a:t>
            </a:r>
            <a:endParaRPr lang="en-US" sz="1400" dirty="0">
              <a:latin typeface="Oxygen" panose="02000503000000000000" pitchFamily="2" charset="0"/>
            </a:endParaRPr>
          </a:p>
        </p:txBody>
      </p:sp>
      <p:sp>
        <p:nvSpPr>
          <p:cNvPr id="2" name="Rectangle 1">
            <a:extLst>
              <a:ext uri="{FF2B5EF4-FFF2-40B4-BE49-F238E27FC236}">
                <a16:creationId xmlns:a16="http://schemas.microsoft.com/office/drawing/2014/main" id="{49AE7275-4106-414C-B281-66E5736B9463}"/>
              </a:ext>
            </a:extLst>
          </p:cNvPr>
          <p:cNvSpPr/>
          <p:nvPr/>
        </p:nvSpPr>
        <p:spPr>
          <a:xfrm>
            <a:off x="367016" y="6083300"/>
            <a:ext cx="3111749" cy="369332"/>
          </a:xfrm>
          <a:prstGeom prst="rect">
            <a:avLst/>
          </a:prstGeom>
        </p:spPr>
        <p:txBody>
          <a:bodyPr wrap="none">
            <a:spAutoFit/>
          </a:bodyPr>
          <a:lstStyle/>
          <a:p>
            <a:r>
              <a:rPr lang="en-US" b="1" dirty="0">
                <a:solidFill>
                  <a:srgbClr val="03C0FF"/>
                </a:solidFill>
                <a:latin typeface="Oxygen" panose="02000503000000000000" pitchFamily="2" charset="0"/>
                <a:cs typeface="Arial Narrow" panose="020B0604020202020204" pitchFamily="34" charset="0"/>
              </a:rPr>
              <a:t>ashrae.org/commercialism</a:t>
            </a:r>
          </a:p>
        </p:txBody>
      </p:sp>
      <p:sp>
        <p:nvSpPr>
          <p:cNvPr id="14" name="Rectangle 13">
            <a:extLst>
              <a:ext uri="{FF2B5EF4-FFF2-40B4-BE49-F238E27FC236}">
                <a16:creationId xmlns:a16="http://schemas.microsoft.com/office/drawing/2014/main" id="{212FA181-7066-4CE0-9E6A-A177739D80CC}"/>
              </a:ext>
            </a:extLst>
          </p:cNvPr>
          <p:cNvSpPr/>
          <p:nvPr/>
        </p:nvSpPr>
        <p:spPr>
          <a:xfrm>
            <a:off x="7520016" y="3112624"/>
            <a:ext cx="2836033" cy="369332"/>
          </a:xfrm>
          <a:prstGeom prst="rect">
            <a:avLst/>
          </a:prstGeom>
        </p:spPr>
        <p:txBody>
          <a:bodyPr wrap="none">
            <a:spAutoFit/>
          </a:bodyPr>
          <a:lstStyle/>
          <a:p>
            <a:r>
              <a:rPr lang="en-US" b="1" dirty="0">
                <a:solidFill>
                  <a:srgbClr val="03C0FF"/>
                </a:solidFill>
                <a:latin typeface="Oxygen" panose="02000503000000000000" pitchFamily="2" charset="0"/>
                <a:cs typeface="Arial Narrow" panose="020B0604020202020204" pitchFamily="34" charset="0"/>
              </a:rPr>
              <a:t>ashrae.org/codeofethics</a:t>
            </a:r>
          </a:p>
        </p:txBody>
      </p:sp>
      <p:sp>
        <p:nvSpPr>
          <p:cNvPr id="15" name="TextBox 14">
            <a:extLst>
              <a:ext uri="{FF2B5EF4-FFF2-40B4-BE49-F238E27FC236}">
                <a16:creationId xmlns:a16="http://schemas.microsoft.com/office/drawing/2014/main" id="{CEEC458E-2340-4842-B206-293386209221}"/>
              </a:ext>
            </a:extLst>
          </p:cNvPr>
          <p:cNvSpPr txBox="1"/>
          <p:nvPr/>
        </p:nvSpPr>
        <p:spPr>
          <a:xfrm>
            <a:off x="5558023" y="6200004"/>
            <a:ext cx="4333962" cy="369332"/>
          </a:xfrm>
          <a:prstGeom prst="rect">
            <a:avLst/>
          </a:prstGeom>
          <a:noFill/>
        </p:spPr>
        <p:txBody>
          <a:bodyPr wrap="square">
            <a:spAutoFit/>
          </a:bodyPr>
          <a:lstStyle/>
          <a:p>
            <a:pPr algn="ctr"/>
            <a:r>
              <a:rPr lang="en-US" b="1" dirty="0">
                <a:solidFill>
                  <a:srgbClr val="03C0FF"/>
                </a:solidFill>
                <a:latin typeface="Oxygen" panose="02000503000000000000" pitchFamily="2" charset="0"/>
                <a:cs typeface="Arial Narrow" panose="020B0604020202020204" pitchFamily="34" charset="0"/>
              </a:rPr>
              <a:t>ashrae.org/about/governance</a:t>
            </a:r>
          </a:p>
        </p:txBody>
      </p:sp>
      <p:sp>
        <p:nvSpPr>
          <p:cNvPr id="5" name="Rectangle 4">
            <a:extLst>
              <a:ext uri="{FF2B5EF4-FFF2-40B4-BE49-F238E27FC236}">
                <a16:creationId xmlns:a16="http://schemas.microsoft.com/office/drawing/2014/main" id="{85ECA8BB-7B30-AAB7-F8F1-B38A6E37FDCE}"/>
              </a:ext>
            </a:extLst>
          </p:cNvPr>
          <p:cNvSpPr/>
          <p:nvPr/>
        </p:nvSpPr>
        <p:spPr>
          <a:xfrm>
            <a:off x="474867" y="1130162"/>
            <a:ext cx="2426232" cy="50194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Oxygen" panose="02000503000000000000" pitchFamily="2" charset="0"/>
                <a:cs typeface="Calibri"/>
              </a:rPr>
              <a:t>Value Statement</a:t>
            </a:r>
          </a:p>
        </p:txBody>
      </p:sp>
      <p:sp>
        <p:nvSpPr>
          <p:cNvPr id="6" name="TextBox 5">
            <a:extLst>
              <a:ext uri="{FF2B5EF4-FFF2-40B4-BE49-F238E27FC236}">
                <a16:creationId xmlns:a16="http://schemas.microsoft.com/office/drawing/2014/main" id="{469CA9AA-4ABA-1B8D-BB97-BA0811742D4A}"/>
              </a:ext>
            </a:extLst>
          </p:cNvPr>
          <p:cNvSpPr txBox="1"/>
          <p:nvPr/>
        </p:nvSpPr>
        <p:spPr>
          <a:xfrm>
            <a:off x="474866" y="1772557"/>
            <a:ext cx="7117003" cy="2092881"/>
          </a:xfrm>
          <a:prstGeom prst="rect">
            <a:avLst/>
          </a:prstGeom>
          <a:noFill/>
        </p:spPr>
        <p:txBody>
          <a:bodyPr wrap="square" rtlCol="0">
            <a:spAutoFit/>
          </a:bodyPr>
          <a:lstStyle/>
          <a:p>
            <a:r>
              <a:rPr lang="en-US" sz="1400" dirty="0">
                <a:solidFill>
                  <a:srgbClr val="000000"/>
                </a:solidFill>
                <a:effectLst/>
                <a:highlight>
                  <a:srgbClr val="FFFFFF"/>
                </a:highlight>
                <a:latin typeface="Oxygen" panose="02000503000000000000" pitchFamily="2" charset="0"/>
                <a:ea typeface="Aptos" panose="020B0004020202020204" pitchFamily="34" charset="0"/>
                <a:cs typeface="Aptos" panose="020B0004020202020204" pitchFamily="34" charset="0"/>
              </a:rPr>
              <a:t>In ASHRAE meetings, we will act with honesty, fairness, courtesy, competence, inclusiveness and respect for others, which exemplify our core values of excellence, commitment, integrity, collaboration, volunteerism and diversity, and shall avoid all real or perceived conflicts of interest. Our culture is one of inclusiveness, acknowledging the inherent value and dignity of each individual.  We celebrate diverse and inclusive communities, understanding that doing so fuels better, more creative and more thoughtful ideas, solutions and strategies for the Society and the communities our Society serves. We respect and welcome all.</a:t>
            </a:r>
            <a:endParaRPr lang="en-US" sz="1400" dirty="0">
              <a:effectLst/>
              <a:latin typeface="Oxygen" panose="02000503000000000000" pitchFamily="2" charset="0"/>
              <a:ea typeface="Aptos" panose="020B0004020202020204" pitchFamily="34" charset="0"/>
              <a:cs typeface="Aptos" panose="020B0004020202020204" pitchFamily="34" charset="0"/>
            </a:endParaRPr>
          </a:p>
          <a:p>
            <a:endParaRPr lang="en-US" dirty="0"/>
          </a:p>
        </p:txBody>
      </p:sp>
      <p:pic>
        <p:nvPicPr>
          <p:cNvPr id="13" name="Picture 12" descr="A blue and white logo&#10;&#10;Description automatically generated with low confidence">
            <a:extLst>
              <a:ext uri="{FF2B5EF4-FFF2-40B4-BE49-F238E27FC236}">
                <a16:creationId xmlns:a16="http://schemas.microsoft.com/office/drawing/2014/main" id="{D0F6B318-1089-0F4F-5F87-197934D186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62086" y="5990496"/>
            <a:ext cx="1063558" cy="788347"/>
          </a:xfrm>
          <a:prstGeom prst="rect">
            <a:avLst/>
          </a:prstGeom>
        </p:spPr>
      </p:pic>
    </p:spTree>
    <p:extLst>
      <p:ext uri="{BB962C8B-B14F-4D97-AF65-F5344CB8AC3E}">
        <p14:creationId xmlns:p14="http://schemas.microsoft.com/office/powerpoint/2010/main" val="206640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AF85675-EE20-47A8-805F-5CF9D8580735}"/>
              </a:ext>
            </a:extLst>
          </p:cNvPr>
          <p:cNvSpPr txBox="1">
            <a:spLocks/>
          </p:cNvSpPr>
          <p:nvPr/>
        </p:nvSpPr>
        <p:spPr>
          <a:xfrm>
            <a:off x="677529" y="771775"/>
            <a:ext cx="8341501" cy="11047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b="1" dirty="0">
                <a:solidFill>
                  <a:srgbClr val="00549B"/>
                </a:solidFill>
                <a:latin typeface="Oxygen" panose="02000503000000000000" pitchFamily="2" charset="0"/>
                <a:cs typeface="Arial Narrow" panose="020B0604020202020204" pitchFamily="34" charset="0"/>
              </a:rPr>
              <a:t>ASHRAE Values Diversity.</a:t>
            </a:r>
          </a:p>
          <a:p>
            <a:r>
              <a:rPr lang="en-US" sz="3200" dirty="0">
                <a:solidFill>
                  <a:srgbClr val="00549B"/>
                </a:solidFill>
                <a:latin typeface="Oxygen" panose="02000503000000000000" pitchFamily="2" charset="0"/>
                <a:cs typeface="Arial Narrow" panose="020B0604020202020204" pitchFamily="34" charset="0"/>
              </a:rPr>
              <a:t>Here is Our Commitment:</a:t>
            </a:r>
          </a:p>
        </p:txBody>
      </p:sp>
      <p:sp>
        <p:nvSpPr>
          <p:cNvPr id="5" name="Rectangle 4">
            <a:extLst>
              <a:ext uri="{FF2B5EF4-FFF2-40B4-BE49-F238E27FC236}">
                <a16:creationId xmlns:a16="http://schemas.microsoft.com/office/drawing/2014/main" id="{DEDCCDFB-E7AA-3DC7-2488-75326D138171}"/>
              </a:ext>
            </a:extLst>
          </p:cNvPr>
          <p:cNvSpPr/>
          <p:nvPr/>
        </p:nvSpPr>
        <p:spPr>
          <a:xfrm>
            <a:off x="677529" y="2579219"/>
            <a:ext cx="10578149" cy="2954655"/>
          </a:xfrm>
          <a:prstGeom prst="rect">
            <a:avLst/>
          </a:prstGeom>
        </p:spPr>
        <p:txBody>
          <a:bodyPr wrap="square">
            <a:spAutoFit/>
          </a:bodyPr>
          <a:lstStyle/>
          <a:p>
            <a:pPr>
              <a:lnSpc>
                <a:spcPct val="150000"/>
              </a:lnSpc>
            </a:pPr>
            <a:r>
              <a:rPr lang="en-US" dirty="0">
                <a:latin typeface="Oxygen" panose="02000503000000000000" pitchFamily="2" charset="0"/>
                <a:cs typeface="Arial Narrow" panose="020B0604020202020204" pitchFamily="34" charset="0"/>
              </a:rPr>
              <a:t>ASHRAE is committed to providing a welcoming environment. Our culture is one of inclusiveness, acknowledging the inherent value and dignity of everyone. We proactively pursue and celebrate diverse and inclusive communities understanding that doing so fuels better, more creative and more thoughtful ideas, solutions and strategies for the Society and the communities we serve. We respect and welcome all people regardless of age, gender, ethnicity, physical appearance, thought style, religion, nationality, socio-economic status, belief systems, sexual orientation or education. </a:t>
            </a:r>
          </a:p>
          <a:p>
            <a:endParaRPr lang="en-US" sz="2400" b="1" dirty="0">
              <a:solidFill>
                <a:srgbClr val="00549B"/>
              </a:solidFill>
              <a:latin typeface="Oxygen" panose="02000503000000000000" pitchFamily="2" charset="0"/>
              <a:cs typeface="Arial Narrow" panose="020B0604020202020204" pitchFamily="34" charset="0"/>
            </a:endParaRPr>
          </a:p>
        </p:txBody>
      </p:sp>
      <p:pic>
        <p:nvPicPr>
          <p:cNvPr id="2" name="Picture 1" descr="A blue and white logo&#10;&#10;Description automatically generated with low confidence">
            <a:extLst>
              <a:ext uri="{FF2B5EF4-FFF2-40B4-BE49-F238E27FC236}">
                <a16:creationId xmlns:a16="http://schemas.microsoft.com/office/drawing/2014/main" id="{38DCA450-715B-9A00-FCD7-A597EC60B1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4625" y="5842442"/>
            <a:ext cx="1063558" cy="788347"/>
          </a:xfrm>
          <a:prstGeom prst="rect">
            <a:avLst/>
          </a:prstGeom>
        </p:spPr>
      </p:pic>
    </p:spTree>
    <p:extLst>
      <p:ext uri="{BB962C8B-B14F-4D97-AF65-F5344CB8AC3E}">
        <p14:creationId xmlns:p14="http://schemas.microsoft.com/office/powerpoint/2010/main" val="3240644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Slide Background">
            <a:extLst>
              <a:ext uri="{FF2B5EF4-FFF2-40B4-BE49-F238E27FC236}">
                <a16:creationId xmlns:a16="http://schemas.microsoft.com/office/drawing/2014/main" id="{7DE220E6-BA55-4F04-B3C4-F4985F3E7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 name="tint">
            <a:extLst>
              <a:ext uri="{FF2B5EF4-FFF2-40B4-BE49-F238E27FC236}">
                <a16:creationId xmlns:a16="http://schemas.microsoft.com/office/drawing/2014/main" id="{5AE190BC-D2FD-433E-AB89-0DF68EFD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5644" y="0"/>
            <a:ext cx="1046356"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useBgFill="1">
        <p:nvSpPr>
          <p:cNvPr id="41" name="Rectangle 40">
            <a:extLst>
              <a:ext uri="{FF2B5EF4-FFF2-40B4-BE49-F238E27FC236}">
                <a16:creationId xmlns:a16="http://schemas.microsoft.com/office/drawing/2014/main" id="{43E8FEA2-54EE-4F84-B5DB-A055A7D80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6444" y="0"/>
            <a:ext cx="6075554" cy="6858000"/>
          </a:xfrm>
          <a:prstGeom prst="rect">
            <a:avLst/>
          </a:prstGeom>
          <a:ln>
            <a:noFill/>
          </a:ln>
          <a:effectLst>
            <a:outerShdw blurRad="508000" dist="190500" dir="5460000" sx="93000" sy="93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87108CB-4CA6-D3C2-7239-701DDE50AACC}"/>
              </a:ext>
            </a:extLst>
          </p:cNvPr>
          <p:cNvSpPr txBox="1"/>
          <p:nvPr/>
        </p:nvSpPr>
        <p:spPr>
          <a:xfrm>
            <a:off x="6063738" y="363343"/>
            <a:ext cx="6128260" cy="950148"/>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3200" b="1" kern="1200" dirty="0">
                <a:solidFill>
                  <a:srgbClr val="00549B"/>
                </a:solidFill>
                <a:latin typeface="Oxygen" panose="02000503000000000000" pitchFamily="2" charset="0"/>
                <a:ea typeface="+mj-ea"/>
                <a:cs typeface="+mj-cs"/>
              </a:rPr>
              <a:t>Charting Our </a:t>
            </a:r>
            <a:r>
              <a:rPr lang="en-US" sz="3200" kern="1200" dirty="0">
                <a:solidFill>
                  <a:srgbClr val="00549B"/>
                </a:solidFill>
                <a:latin typeface="Oxygen" panose="02000503000000000000" pitchFamily="2" charset="0"/>
                <a:ea typeface="+mj-ea"/>
                <a:cs typeface="+mj-cs"/>
              </a:rPr>
              <a:t>Course</a:t>
            </a:r>
          </a:p>
        </p:txBody>
      </p:sp>
      <p:pic>
        <p:nvPicPr>
          <p:cNvPr id="9" name="Picture 8">
            <a:extLst>
              <a:ext uri="{FF2B5EF4-FFF2-40B4-BE49-F238E27FC236}">
                <a16:creationId xmlns:a16="http://schemas.microsoft.com/office/drawing/2014/main" id="{E3780C6F-24C4-4A89-ADB3-35309FB59720}"/>
              </a:ext>
            </a:extLst>
          </p:cNvPr>
          <p:cNvPicPr>
            <a:picLocks noChangeAspect="1"/>
          </p:cNvPicPr>
          <p:nvPr/>
        </p:nvPicPr>
        <p:blipFill>
          <a:blip r:embed="rId3"/>
          <a:stretch>
            <a:fillRect/>
          </a:stretch>
        </p:blipFill>
        <p:spPr>
          <a:xfrm>
            <a:off x="770602" y="393161"/>
            <a:ext cx="4530405" cy="6000537"/>
          </a:xfrm>
          <a:prstGeom prst="rect">
            <a:avLst/>
          </a:prstGeom>
        </p:spPr>
      </p:pic>
      <p:pic>
        <p:nvPicPr>
          <p:cNvPr id="2" name="Picture 1" descr="A blue hexagon with black background&#10;&#10;Description automatically generated">
            <a:extLst>
              <a:ext uri="{FF2B5EF4-FFF2-40B4-BE49-F238E27FC236}">
                <a16:creationId xmlns:a16="http://schemas.microsoft.com/office/drawing/2014/main" id="{1E1CF963-281E-3CBC-9BD6-65A8425FB9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0740" y="6083300"/>
            <a:ext cx="784860" cy="542554"/>
          </a:xfrm>
          <a:prstGeom prst="rect">
            <a:avLst/>
          </a:prstGeom>
        </p:spPr>
      </p:pic>
      <p:sp>
        <p:nvSpPr>
          <p:cNvPr id="10" name="Rectangle 9">
            <a:extLst>
              <a:ext uri="{FF2B5EF4-FFF2-40B4-BE49-F238E27FC236}">
                <a16:creationId xmlns:a16="http://schemas.microsoft.com/office/drawing/2014/main" id="{75AA66E9-AE7D-7B0F-F2ED-DE60F3B74327}"/>
              </a:ext>
            </a:extLst>
          </p:cNvPr>
          <p:cNvSpPr/>
          <p:nvPr/>
        </p:nvSpPr>
        <p:spPr>
          <a:xfrm>
            <a:off x="7394856" y="1721429"/>
            <a:ext cx="4109570" cy="646331"/>
          </a:xfrm>
          <a:prstGeom prst="rect">
            <a:avLst/>
          </a:prstGeom>
        </p:spPr>
        <p:txBody>
          <a:bodyPr wrap="square">
            <a:spAutoFit/>
          </a:bodyPr>
          <a:lstStyle/>
          <a:p>
            <a:r>
              <a:rPr lang="en-US" b="1" dirty="0">
                <a:latin typeface="Oxygen" panose="02000503000000000000" pitchFamily="2" charset="0"/>
                <a:cs typeface="Arial Narrow" panose="020B0604020202020204" pitchFamily="34" charset="0"/>
              </a:rPr>
              <a:t>RESILIENCY AND DECARBONIZATION IN BUILDINGS</a:t>
            </a:r>
          </a:p>
        </p:txBody>
      </p:sp>
      <p:pic>
        <p:nvPicPr>
          <p:cNvPr id="11" name="Picture 10" descr="A close up of a sign&#10;&#10;Description generated with high confidence">
            <a:extLst>
              <a:ext uri="{FF2B5EF4-FFF2-40B4-BE49-F238E27FC236}">
                <a16:creationId xmlns:a16="http://schemas.microsoft.com/office/drawing/2014/main" id="{2A5BA471-A811-298E-5758-B98FEFBAF4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99830" y="1619396"/>
            <a:ext cx="769442" cy="923330"/>
          </a:xfrm>
          <a:prstGeom prst="rect">
            <a:avLst/>
          </a:prstGeom>
        </p:spPr>
      </p:pic>
      <p:sp>
        <p:nvSpPr>
          <p:cNvPr id="12" name="Rectangle 11">
            <a:extLst>
              <a:ext uri="{FF2B5EF4-FFF2-40B4-BE49-F238E27FC236}">
                <a16:creationId xmlns:a16="http://schemas.microsoft.com/office/drawing/2014/main" id="{93EB9D33-7F83-339D-EEF6-7CB7ACDF8148}"/>
              </a:ext>
            </a:extLst>
          </p:cNvPr>
          <p:cNvSpPr/>
          <p:nvPr/>
        </p:nvSpPr>
        <p:spPr>
          <a:xfrm>
            <a:off x="7399696" y="2682788"/>
            <a:ext cx="4231490" cy="369332"/>
          </a:xfrm>
          <a:prstGeom prst="rect">
            <a:avLst/>
          </a:prstGeom>
        </p:spPr>
        <p:txBody>
          <a:bodyPr wrap="square">
            <a:spAutoFit/>
          </a:bodyPr>
          <a:lstStyle/>
          <a:p>
            <a:r>
              <a:rPr lang="en-US" b="1" dirty="0">
                <a:latin typeface="Oxygen" panose="02000503000000000000" pitchFamily="2" charset="0"/>
                <a:cs typeface="Arial Narrow" panose="020B0604020202020204" pitchFamily="34" charset="0"/>
              </a:rPr>
              <a:t>INDOOR ENVIRONMENTAL QUALITY</a:t>
            </a:r>
          </a:p>
        </p:txBody>
      </p:sp>
      <p:sp>
        <p:nvSpPr>
          <p:cNvPr id="13" name="Rectangle 12">
            <a:extLst>
              <a:ext uri="{FF2B5EF4-FFF2-40B4-BE49-F238E27FC236}">
                <a16:creationId xmlns:a16="http://schemas.microsoft.com/office/drawing/2014/main" id="{0EA013F7-D1E2-2BFF-61FC-FE04D01D5149}"/>
              </a:ext>
            </a:extLst>
          </p:cNvPr>
          <p:cNvSpPr/>
          <p:nvPr/>
        </p:nvSpPr>
        <p:spPr>
          <a:xfrm>
            <a:off x="7370054" y="3421321"/>
            <a:ext cx="4231490" cy="369332"/>
          </a:xfrm>
          <a:prstGeom prst="rect">
            <a:avLst/>
          </a:prstGeom>
        </p:spPr>
        <p:txBody>
          <a:bodyPr wrap="square">
            <a:spAutoFit/>
          </a:bodyPr>
          <a:lstStyle/>
          <a:p>
            <a:r>
              <a:rPr lang="en-US" b="1" dirty="0">
                <a:latin typeface="Oxygen" panose="02000503000000000000" pitchFamily="2" charset="0"/>
                <a:cs typeface="Arial Narrow" panose="020B0604020202020204" pitchFamily="34" charset="0"/>
              </a:rPr>
              <a:t>ORGANIZATIONAL STREAMLINING</a:t>
            </a:r>
          </a:p>
        </p:txBody>
      </p:sp>
      <p:sp>
        <p:nvSpPr>
          <p:cNvPr id="14" name="Rectangle 13">
            <a:extLst>
              <a:ext uri="{FF2B5EF4-FFF2-40B4-BE49-F238E27FC236}">
                <a16:creationId xmlns:a16="http://schemas.microsoft.com/office/drawing/2014/main" id="{1C58CA00-110D-755C-FB51-A8A751885DFF}"/>
              </a:ext>
            </a:extLst>
          </p:cNvPr>
          <p:cNvSpPr/>
          <p:nvPr/>
        </p:nvSpPr>
        <p:spPr>
          <a:xfrm>
            <a:off x="7370054" y="4035699"/>
            <a:ext cx="4050624" cy="646331"/>
          </a:xfrm>
          <a:prstGeom prst="rect">
            <a:avLst/>
          </a:prstGeom>
        </p:spPr>
        <p:txBody>
          <a:bodyPr wrap="square">
            <a:spAutoFit/>
          </a:bodyPr>
          <a:lstStyle/>
          <a:p>
            <a:r>
              <a:rPr lang="en-US" b="1" dirty="0">
                <a:latin typeface="Oxygen" panose="02000503000000000000" pitchFamily="2" charset="0"/>
                <a:cs typeface="Arial Narrow" panose="020B0604020202020204" pitchFamily="34" charset="0"/>
              </a:rPr>
              <a:t>IMPROVE CHAPTER ENGAGEMENT, CAPACITY AND SUPPORT</a:t>
            </a:r>
          </a:p>
        </p:txBody>
      </p:sp>
      <p:pic>
        <p:nvPicPr>
          <p:cNvPr id="15" name="Picture 14">
            <a:extLst>
              <a:ext uri="{FF2B5EF4-FFF2-40B4-BE49-F238E27FC236}">
                <a16:creationId xmlns:a16="http://schemas.microsoft.com/office/drawing/2014/main" id="{1DD8C89D-57A7-1A40-659B-5295B16628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2615" y="2618816"/>
            <a:ext cx="863871" cy="619107"/>
          </a:xfrm>
          <a:prstGeom prst="rect">
            <a:avLst/>
          </a:prstGeom>
        </p:spPr>
      </p:pic>
      <p:pic>
        <p:nvPicPr>
          <p:cNvPr id="16" name="Picture 15" descr="A close up of a logo&#10;&#10;Description generated with very high confidence">
            <a:extLst>
              <a:ext uri="{FF2B5EF4-FFF2-40B4-BE49-F238E27FC236}">
                <a16:creationId xmlns:a16="http://schemas.microsoft.com/office/drawing/2014/main" id="{45D7D2FE-B41D-6DD7-2E9E-B2AC70813CF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3683" y="3263322"/>
            <a:ext cx="936866" cy="702650"/>
          </a:xfrm>
          <a:prstGeom prst="rect">
            <a:avLst/>
          </a:prstGeom>
        </p:spPr>
      </p:pic>
      <p:pic>
        <p:nvPicPr>
          <p:cNvPr id="17" name="Picture 16" descr="A picture containing transport&#10;&#10;Description generated with high confidence">
            <a:extLst>
              <a:ext uri="{FF2B5EF4-FFF2-40B4-BE49-F238E27FC236}">
                <a16:creationId xmlns:a16="http://schemas.microsoft.com/office/drawing/2014/main" id="{BED4B274-ABA3-1E5E-56A1-60CF6421C43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81874" y="4072523"/>
            <a:ext cx="826707" cy="757816"/>
          </a:xfrm>
          <a:prstGeom prst="rect">
            <a:avLst/>
          </a:prstGeom>
        </p:spPr>
      </p:pic>
      <p:sp>
        <p:nvSpPr>
          <p:cNvPr id="18" name="TextBox 17">
            <a:extLst>
              <a:ext uri="{FF2B5EF4-FFF2-40B4-BE49-F238E27FC236}">
                <a16:creationId xmlns:a16="http://schemas.microsoft.com/office/drawing/2014/main" id="{88F6A262-FA23-12CB-CF60-B443C51FD380}"/>
              </a:ext>
            </a:extLst>
          </p:cNvPr>
          <p:cNvSpPr txBox="1"/>
          <p:nvPr/>
        </p:nvSpPr>
        <p:spPr>
          <a:xfrm>
            <a:off x="6915510" y="6199048"/>
            <a:ext cx="4684679" cy="400110"/>
          </a:xfrm>
          <a:prstGeom prst="rect">
            <a:avLst/>
          </a:prstGeom>
          <a:noFill/>
        </p:spPr>
        <p:txBody>
          <a:bodyPr wrap="square" rtlCol="0">
            <a:spAutoFit/>
          </a:bodyPr>
          <a:lstStyle/>
          <a:p>
            <a:pPr algn="ctr"/>
            <a:r>
              <a:rPr lang="en-US" sz="2000" b="1" dirty="0">
                <a:solidFill>
                  <a:srgbClr val="2AACE3"/>
                </a:solidFill>
                <a:latin typeface="Oxygen" panose="02000503000000000000" pitchFamily="2" charset="0"/>
                <a:cs typeface="Arial Narrow" panose="020B0604020202020204" pitchFamily="34" charset="0"/>
              </a:rPr>
              <a:t>ashrae.org/strategicplan </a:t>
            </a:r>
          </a:p>
        </p:txBody>
      </p:sp>
      <p:pic>
        <p:nvPicPr>
          <p:cNvPr id="19" name="Picture 2" descr="Planning ">
            <a:extLst>
              <a:ext uri="{FF2B5EF4-FFF2-40B4-BE49-F238E27FC236}">
                <a16:creationId xmlns:a16="http://schemas.microsoft.com/office/drawing/2014/main" id="{2F7D269A-B037-27BA-2392-3FBE029A73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76218" y="5203487"/>
            <a:ext cx="594464" cy="59446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8F4549F4-FD32-7B98-DF62-DDCDFFCFC07D}"/>
              </a:ext>
            </a:extLst>
          </p:cNvPr>
          <p:cNvSpPr txBox="1"/>
          <p:nvPr/>
        </p:nvSpPr>
        <p:spPr>
          <a:xfrm>
            <a:off x="7710798" y="5291503"/>
            <a:ext cx="3320871" cy="523220"/>
          </a:xfrm>
          <a:prstGeom prst="rect">
            <a:avLst/>
          </a:prstGeom>
          <a:noFill/>
        </p:spPr>
        <p:txBody>
          <a:bodyPr wrap="square">
            <a:spAutoFit/>
          </a:bodyPr>
          <a:lstStyle/>
          <a:p>
            <a:pPr algn="ctr"/>
            <a:r>
              <a:rPr lang="en-US" sz="1400" i="1" dirty="0">
                <a:latin typeface="Oxygen" panose="02000503000000000000" pitchFamily="2" charset="0"/>
              </a:rPr>
              <a:t>A new Strategic Plan will be announced in 2025</a:t>
            </a:r>
            <a:endParaRPr lang="en-US" sz="1400" b="1" i="1" dirty="0">
              <a:latin typeface="Oxygen" panose="02000503000000000000" pitchFamily="2" charset="0"/>
            </a:endParaRPr>
          </a:p>
        </p:txBody>
      </p:sp>
    </p:spTree>
    <p:extLst>
      <p:ext uri="{BB962C8B-B14F-4D97-AF65-F5344CB8AC3E}">
        <p14:creationId xmlns:p14="http://schemas.microsoft.com/office/powerpoint/2010/main" val="2738755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5F1CB115-F5AE-658B-9304-5E5D5E031578}"/>
              </a:ext>
            </a:extLst>
          </p:cNvPr>
          <p:cNvSpPr/>
          <p:nvPr/>
        </p:nvSpPr>
        <p:spPr>
          <a:xfrm>
            <a:off x="-2" y="4299897"/>
            <a:ext cx="12181173" cy="18844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1118009" y="673657"/>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TECHNICAL RESOURCES</a:t>
            </a: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676034" y="832793"/>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6898858" y="815153"/>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652979" y="815153"/>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1069899" y="815153"/>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C6E1E84-0EDF-CEE3-835C-C9CA6B2B7649}"/>
              </a:ext>
            </a:extLst>
          </p:cNvPr>
          <p:cNvSpPr txBox="1"/>
          <p:nvPr/>
        </p:nvSpPr>
        <p:spPr>
          <a:xfrm>
            <a:off x="190566" y="212590"/>
            <a:ext cx="845281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1"/>
                </a:solidFill>
                <a:latin typeface="Akzidenz Grotesk BE Medium" panose="02000803030000020004" pitchFamily="50" charset="0"/>
              </a:rPr>
              <a:t>Membership</a:t>
            </a:r>
            <a:endParaRPr lang="en-US" sz="3200">
              <a:solidFill>
                <a:schemeClr val="bg1"/>
              </a:solidFill>
              <a:latin typeface="Akzidenz Grotesk BE Medium" panose="02000803030000020004" pitchFamily="50" charset="0"/>
              <a:ea typeface="Calibri"/>
              <a:cs typeface="Calibri"/>
            </a:endParaRPr>
          </a:p>
        </p:txBody>
      </p:sp>
      <p:sp>
        <p:nvSpPr>
          <p:cNvPr id="10" name="TextBox 9">
            <a:extLst>
              <a:ext uri="{FF2B5EF4-FFF2-40B4-BE49-F238E27FC236}">
                <a16:creationId xmlns:a16="http://schemas.microsoft.com/office/drawing/2014/main" id="{1B57813C-CA06-CAB3-890B-B06025146B93}"/>
              </a:ext>
            </a:extLst>
          </p:cNvPr>
          <p:cNvSpPr txBox="1"/>
          <p:nvPr/>
        </p:nvSpPr>
        <p:spPr>
          <a:xfrm>
            <a:off x="254513" y="4409542"/>
            <a:ext cx="9154335" cy="1538883"/>
          </a:xfrm>
          <a:prstGeom prst="rect">
            <a:avLst/>
          </a:prstGeom>
          <a:noFill/>
        </p:spPr>
        <p:txBody>
          <a:bodyPr wrap="square">
            <a:spAutoFit/>
          </a:bodyPr>
          <a:lstStyle/>
          <a:p>
            <a:pPr marL="0" marR="0">
              <a:spcBef>
                <a:spcPts val="0"/>
              </a:spcBef>
              <a:spcAft>
                <a:spcPts val="0"/>
              </a:spcAft>
            </a:pPr>
            <a:r>
              <a:rPr lang="en-US" sz="1600" b="1" dirty="0">
                <a:solidFill>
                  <a:schemeClr val="accent6"/>
                </a:solidFill>
                <a:latin typeface="Oxygen" panose="02000503000000000000" pitchFamily="2" charset="0"/>
                <a:ea typeface="Aptos" panose="020B0004020202020204" pitchFamily="34" charset="0"/>
                <a:cs typeface="Arial" panose="020B0604020202020204" pitchFamily="34" charset="0"/>
              </a:rPr>
              <a:t>New! </a:t>
            </a:r>
            <a:r>
              <a:rPr lang="en-US" sz="1600" b="1" dirty="0">
                <a:solidFill>
                  <a:srgbClr val="0099CC"/>
                </a:solidFill>
                <a:effectLst/>
                <a:latin typeface="Oxygen" panose="02000503000000000000" pitchFamily="2" charset="0"/>
                <a:ea typeface="Aptos" panose="020B0004020202020204" pitchFamily="34" charset="0"/>
                <a:cs typeface="Arial" panose="020B0604020202020204" pitchFamily="34" charset="0"/>
              </a:rPr>
              <a:t>Group</a:t>
            </a:r>
            <a:r>
              <a:rPr lang="en-US" sz="1600" dirty="0">
                <a:solidFill>
                  <a:srgbClr val="05549C"/>
                </a:solidFill>
                <a:effectLst/>
                <a:latin typeface="Oxygen" panose="02000503000000000000" pitchFamily="2" charset="0"/>
                <a:ea typeface="Aptos" panose="020B0004020202020204" pitchFamily="34" charset="0"/>
                <a:cs typeface="Arial" panose="020B0604020202020204" pitchFamily="34" charset="0"/>
              </a:rPr>
              <a:t>Pay</a:t>
            </a:r>
            <a:r>
              <a:rPr lang="en-US" sz="1600" dirty="0">
                <a:effectLst/>
                <a:latin typeface="Oxygen" panose="02000503000000000000" pitchFamily="2" charset="0"/>
                <a:ea typeface="Aptos" panose="020B0004020202020204" pitchFamily="34" charset="0"/>
                <a:cs typeface="Arial" panose="020B0604020202020204" pitchFamily="34" charset="0"/>
              </a:rPr>
              <a:t> allows for a single payment for all employees within an organization. </a:t>
            </a:r>
            <a:br>
              <a:rPr lang="en-US" sz="1600" dirty="0">
                <a:effectLst/>
                <a:latin typeface="Oxygen" panose="02000503000000000000" pitchFamily="2" charset="0"/>
                <a:ea typeface="Aptos" panose="020B0004020202020204" pitchFamily="34" charset="0"/>
                <a:cs typeface="Arial" panose="020B0604020202020204" pitchFamily="34" charset="0"/>
              </a:rPr>
            </a:br>
            <a:endParaRPr lang="en-US" sz="1600" dirty="0">
              <a:effectLst/>
              <a:latin typeface="Oxygen" panose="02000503000000000000" pitchFamily="2" charset="0"/>
              <a:ea typeface="Aptos" panose="020B0004020202020204" pitchFamily="34" charset="0"/>
              <a:cs typeface="Arial" panose="020B0604020202020204" pitchFamily="34" charset="0"/>
            </a:endParaRPr>
          </a:p>
          <a:p>
            <a:pPr marL="285750" marR="0" indent="-285750">
              <a:spcBef>
                <a:spcPts val="0"/>
              </a:spcBef>
              <a:spcAft>
                <a:spcPts val="0"/>
              </a:spcAft>
              <a:buFont typeface="Arial" panose="020B0604020202020204" pitchFamily="34" charset="0"/>
              <a:buChar char="•"/>
            </a:pPr>
            <a:r>
              <a:rPr lang="en-US" sz="1600" dirty="0">
                <a:effectLst/>
                <a:latin typeface="Oxygen" panose="02000503000000000000" pitchFamily="2" charset="0"/>
                <a:ea typeface="Aptos" panose="020B0004020202020204" pitchFamily="34" charset="0"/>
                <a:cs typeface="Arial" panose="020B0604020202020204" pitchFamily="34" charset="0"/>
              </a:rPr>
              <a:t>Memberships are still individual to the employee and cannot be transferred within the organization. </a:t>
            </a:r>
          </a:p>
          <a:p>
            <a:pPr marL="285750" marR="0" indent="-285750">
              <a:spcBef>
                <a:spcPts val="0"/>
              </a:spcBef>
              <a:spcAft>
                <a:spcPts val="0"/>
              </a:spcAft>
              <a:buFont typeface="Arial" panose="020B0604020202020204" pitchFamily="34" charset="0"/>
              <a:buChar char="•"/>
            </a:pPr>
            <a:r>
              <a:rPr lang="en-US" sz="1600" dirty="0">
                <a:effectLst/>
                <a:latin typeface="Oxygen" panose="02000503000000000000" pitchFamily="2" charset="0"/>
                <a:ea typeface="Aptos" panose="020B0004020202020204" pitchFamily="34" charset="0"/>
                <a:cs typeface="Arial" panose="020B0604020202020204" pitchFamily="34" charset="0"/>
              </a:rPr>
              <a:t>Primary contact at the organization will have access to a</a:t>
            </a:r>
            <a:r>
              <a:rPr lang="en-US" sz="1600" dirty="0">
                <a:latin typeface="Oxygen" panose="02000503000000000000" pitchFamily="2" charset="0"/>
                <a:ea typeface="Aptos" panose="020B0004020202020204" pitchFamily="34" charset="0"/>
                <a:cs typeface="Arial" panose="020B0604020202020204" pitchFamily="34" charset="0"/>
              </a:rPr>
              <a:t>n </a:t>
            </a:r>
            <a:r>
              <a:rPr lang="en-US" sz="1600" dirty="0">
                <a:effectLst/>
                <a:latin typeface="Oxygen" panose="02000503000000000000" pitchFamily="2" charset="0"/>
                <a:ea typeface="Aptos" panose="020B0004020202020204" pitchFamily="34" charset="0"/>
                <a:cs typeface="Arial" panose="020B0604020202020204" pitchFamily="34" charset="0"/>
              </a:rPr>
              <a:t>online portal to manage group.</a:t>
            </a:r>
          </a:p>
          <a:p>
            <a:pPr marL="0" marR="0">
              <a:spcBef>
                <a:spcPts val="0"/>
              </a:spcBef>
              <a:spcAft>
                <a:spcPts val="0"/>
              </a:spcAft>
            </a:pPr>
            <a:endParaRPr lang="en-US" sz="1400" dirty="0">
              <a:effectLst/>
              <a:latin typeface="Oxygen" panose="02000503000000000000" pitchFamily="2" charset="0"/>
              <a:ea typeface="Aptos" panose="020B00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95B08B8F-86B2-0303-654A-AF0F8D58A35F}"/>
              </a:ext>
            </a:extLst>
          </p:cNvPr>
          <p:cNvSpPr txBox="1"/>
          <p:nvPr/>
        </p:nvSpPr>
        <p:spPr>
          <a:xfrm>
            <a:off x="254513" y="3963312"/>
            <a:ext cx="1630771" cy="248136"/>
          </a:xfrm>
          <a:prstGeom prst="rect">
            <a:avLst/>
          </a:prstGeom>
          <a:noFill/>
        </p:spPr>
        <p:txBody>
          <a:bodyPr wrap="square" rtlCol="0">
            <a:spAutoFit/>
          </a:bodyPr>
          <a:lstStyle/>
          <a:p>
            <a:r>
              <a:rPr lang="en-US" sz="2400" b="1" dirty="0">
                <a:solidFill>
                  <a:srgbClr val="0099CC"/>
                </a:solidFill>
                <a:latin typeface="Arial" panose="020B0604020202020204" pitchFamily="34" charset="0"/>
                <a:cs typeface="Arial" panose="020B0604020202020204" pitchFamily="34" charset="0"/>
              </a:rPr>
              <a:t>Group</a:t>
            </a:r>
            <a:r>
              <a:rPr lang="en-US" sz="2400" dirty="0">
                <a:solidFill>
                  <a:srgbClr val="05549C"/>
                </a:solidFill>
                <a:latin typeface="Arial" panose="020B0604020202020204" pitchFamily="34" charset="0"/>
                <a:cs typeface="Arial" panose="020B0604020202020204" pitchFamily="34" charset="0"/>
              </a:rPr>
              <a:t>Pay</a:t>
            </a:r>
          </a:p>
        </p:txBody>
      </p:sp>
      <p:sp>
        <p:nvSpPr>
          <p:cNvPr id="2" name="Title 1">
            <a:extLst>
              <a:ext uri="{FF2B5EF4-FFF2-40B4-BE49-F238E27FC236}">
                <a16:creationId xmlns:a16="http://schemas.microsoft.com/office/drawing/2014/main" id="{E46F6F4F-251F-4638-86F0-0B7688D0601D}"/>
              </a:ext>
            </a:extLst>
          </p:cNvPr>
          <p:cNvSpPr txBox="1">
            <a:spLocks/>
          </p:cNvSpPr>
          <p:nvPr/>
        </p:nvSpPr>
        <p:spPr>
          <a:xfrm>
            <a:off x="190566" y="742213"/>
            <a:ext cx="8620126" cy="4014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0549B"/>
                </a:solidFill>
                <a:latin typeface="Oxygen" panose="02000503000000000000" pitchFamily="2" charset="0"/>
              </a:rPr>
              <a:t>What are the </a:t>
            </a:r>
            <a:r>
              <a:rPr lang="en-US" sz="3200" dirty="0">
                <a:solidFill>
                  <a:srgbClr val="00549B"/>
                </a:solidFill>
                <a:latin typeface="Oxygen" panose="02000503000000000000" pitchFamily="2" charset="0"/>
              </a:rPr>
              <a:t>Benefits of Membership? </a:t>
            </a:r>
            <a:br>
              <a:rPr lang="en-US" b="1" dirty="0">
                <a:latin typeface="Calibri  "/>
              </a:rPr>
            </a:br>
            <a:endParaRPr lang="en-US" dirty="0">
              <a:latin typeface="Calibri  "/>
              <a:cs typeface="Calibri"/>
            </a:endParaRPr>
          </a:p>
        </p:txBody>
      </p:sp>
      <p:pic>
        <p:nvPicPr>
          <p:cNvPr id="3" name="Picture 2">
            <a:extLst>
              <a:ext uri="{FF2B5EF4-FFF2-40B4-BE49-F238E27FC236}">
                <a16:creationId xmlns:a16="http://schemas.microsoft.com/office/drawing/2014/main" id="{1F7913E7-93FE-8774-CC87-4499B2B2EFD2}"/>
              </a:ext>
            </a:extLst>
          </p:cNvPr>
          <p:cNvPicPr>
            <a:picLocks noChangeAspect="1"/>
          </p:cNvPicPr>
          <p:nvPr/>
        </p:nvPicPr>
        <p:blipFill rotWithShape="1">
          <a:blip r:embed="rId3"/>
          <a:srcRect l="622" t="5631"/>
          <a:stretch/>
        </p:blipFill>
        <p:spPr>
          <a:xfrm>
            <a:off x="98467" y="1929746"/>
            <a:ext cx="6494957" cy="1887560"/>
          </a:xfrm>
          <a:prstGeom prst="rect">
            <a:avLst/>
          </a:prstGeom>
        </p:spPr>
      </p:pic>
      <p:sp>
        <p:nvSpPr>
          <p:cNvPr id="16" name="TextBox 15">
            <a:extLst>
              <a:ext uri="{FF2B5EF4-FFF2-40B4-BE49-F238E27FC236}">
                <a16:creationId xmlns:a16="http://schemas.microsoft.com/office/drawing/2014/main" id="{ACF574CC-247A-27DC-B65A-0ECC4592D789}"/>
              </a:ext>
            </a:extLst>
          </p:cNvPr>
          <p:cNvSpPr txBox="1"/>
          <p:nvPr/>
        </p:nvSpPr>
        <p:spPr>
          <a:xfrm>
            <a:off x="105401" y="1133232"/>
            <a:ext cx="917671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5549C"/>
                </a:solidFill>
                <a:effectLst/>
                <a:uLnTx/>
                <a:uFillTx/>
                <a:latin typeface="Oxygen" panose="02000503000000000000" pitchFamily="2" charset="0"/>
                <a:cs typeface="Arial" panose="020B0604020202020204" pitchFamily="34" charset="0"/>
              </a:rPr>
              <a:t>Benefit Options for New &amp; Renewing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5549C"/>
                </a:solidFill>
                <a:effectLst/>
                <a:uLnTx/>
                <a:uFillTx/>
                <a:latin typeface="Oxygen" panose="02000503000000000000" pitchFamily="2" charset="0"/>
                <a:cs typeface="Arial" panose="020B0604020202020204" pitchFamily="34" charset="0"/>
              </a:rPr>
              <a:t>Member &amp; Associate Members</a:t>
            </a:r>
            <a:endParaRPr kumimoji="0" lang="en-US" sz="2400" i="0" u="none" strike="noStrike" kern="1200" cap="none" spc="0" normalizeH="0" baseline="0" noProof="0" dirty="0">
              <a:ln>
                <a:noFill/>
              </a:ln>
              <a:solidFill>
                <a:srgbClr val="05549C"/>
              </a:solidFill>
              <a:effectLst/>
              <a:uLnTx/>
              <a:uFillTx/>
              <a:latin typeface="Oxygen" panose="02000503000000000000" pitchFamily="2" charset="0"/>
              <a:ea typeface="Calibri"/>
              <a:cs typeface="Arial" panose="020B0604020202020204" pitchFamily="34" charset="0"/>
            </a:endParaRPr>
          </a:p>
        </p:txBody>
      </p:sp>
      <p:sp>
        <p:nvSpPr>
          <p:cNvPr id="17" name="TextBox 16">
            <a:extLst>
              <a:ext uri="{FF2B5EF4-FFF2-40B4-BE49-F238E27FC236}">
                <a16:creationId xmlns:a16="http://schemas.microsoft.com/office/drawing/2014/main" id="{5198504B-8192-9C86-3E82-D7278FA006F4}"/>
              </a:ext>
            </a:extLst>
          </p:cNvPr>
          <p:cNvSpPr txBox="1"/>
          <p:nvPr/>
        </p:nvSpPr>
        <p:spPr>
          <a:xfrm>
            <a:off x="2764221" y="6124568"/>
            <a:ext cx="876421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Oxygen" panose="02000503000000000000" pitchFamily="2" charset="0"/>
                <a:cs typeface="Arial" panose="020B0604020202020204" pitchFamily="34" charset="0"/>
              </a:rPr>
              <a:t>ashrae.org/membership</a:t>
            </a:r>
            <a:r>
              <a:rPr kumimoji="0" lang="en-US" sz="2800" b="0" i="0" u="none" strike="noStrike" kern="1200" cap="none" spc="0" normalizeH="0" baseline="0" noProof="0" dirty="0">
                <a:ln>
                  <a:noFill/>
                </a:ln>
                <a:solidFill>
                  <a:schemeClr val="bg1"/>
                </a:solidFill>
                <a:effectLst/>
                <a:uLnTx/>
                <a:uFillTx/>
                <a:latin typeface="Oxygen" panose="02000503000000000000" pitchFamily="2" charset="0"/>
                <a:cs typeface="Arial" panose="020B0604020202020204" pitchFamily="34" charset="0"/>
              </a:rPr>
              <a:t> </a:t>
            </a:r>
            <a:r>
              <a:rPr kumimoji="0" lang="en-US" sz="2800" b="0" i="0" u="none" strike="noStrike" kern="1200" cap="none" spc="0" normalizeH="0" baseline="0" noProof="0" dirty="0">
                <a:ln>
                  <a:noFill/>
                </a:ln>
                <a:solidFill>
                  <a:schemeClr val="bg1"/>
                </a:solidFill>
                <a:effectLst/>
                <a:uLnTx/>
                <a:uFillTx/>
                <a:latin typeface="Oxygen" panose="02000503000000000000" pitchFamily="2" charset="0"/>
                <a:cs typeface="Calibri"/>
              </a:rPr>
              <a:t>​</a:t>
            </a:r>
          </a:p>
        </p:txBody>
      </p:sp>
      <p:pic>
        <p:nvPicPr>
          <p:cNvPr id="22" name="Picture 21" descr="A white text on a black background&#10;&#10;Description automatically generated">
            <a:extLst>
              <a:ext uri="{FF2B5EF4-FFF2-40B4-BE49-F238E27FC236}">
                <a16:creationId xmlns:a16="http://schemas.microsoft.com/office/drawing/2014/main" id="{BF953C1D-8A22-936C-87D0-F5A8EFF680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5448" y="6017848"/>
            <a:ext cx="1064064" cy="736660"/>
          </a:xfrm>
          <a:prstGeom prst="rect">
            <a:avLst/>
          </a:prstGeom>
        </p:spPr>
      </p:pic>
      <p:pic>
        <p:nvPicPr>
          <p:cNvPr id="23" name="Picture 9" descr="Application&#10;&#10;Description automatically generated">
            <a:extLst>
              <a:ext uri="{FF2B5EF4-FFF2-40B4-BE49-F238E27FC236}">
                <a16:creationId xmlns:a16="http://schemas.microsoft.com/office/drawing/2014/main" id="{3DDAF118-F3E8-68B9-D3D4-F9624A435D11}"/>
              </a:ext>
            </a:extLst>
          </p:cNvPr>
          <p:cNvPicPr>
            <a:picLocks noChangeAspect="1"/>
          </p:cNvPicPr>
          <p:nvPr/>
        </p:nvPicPr>
        <p:blipFill rotWithShape="1">
          <a:blip r:embed="rId5"/>
          <a:srcRect t="19014" r="-506" b="11033"/>
          <a:stretch/>
        </p:blipFill>
        <p:spPr>
          <a:xfrm>
            <a:off x="7207865" y="1941795"/>
            <a:ext cx="2425764" cy="1743225"/>
          </a:xfrm>
          <a:prstGeom prst="rect">
            <a:avLst/>
          </a:prstGeom>
        </p:spPr>
      </p:pic>
      <p:sp>
        <p:nvSpPr>
          <p:cNvPr id="24" name="TextBox 23">
            <a:extLst>
              <a:ext uri="{FF2B5EF4-FFF2-40B4-BE49-F238E27FC236}">
                <a16:creationId xmlns:a16="http://schemas.microsoft.com/office/drawing/2014/main" id="{2934F677-57CA-ABD5-00E0-0A0DF8B6C4A0}"/>
              </a:ext>
            </a:extLst>
          </p:cNvPr>
          <p:cNvSpPr txBox="1"/>
          <p:nvPr/>
        </p:nvSpPr>
        <p:spPr>
          <a:xfrm>
            <a:off x="6335165" y="1218354"/>
            <a:ext cx="438976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5549C"/>
                </a:solidFill>
                <a:effectLst/>
                <a:uLnTx/>
                <a:uFillTx/>
                <a:latin typeface="Oxygen" panose="02000503000000000000" pitchFamily="2" charset="0"/>
                <a:cs typeface="Arial" panose="020B0604020202020204" pitchFamily="34" charset="0"/>
              </a:rPr>
              <a:t>New</a:t>
            </a:r>
            <a:r>
              <a:rPr lang="en-US" sz="2000" dirty="0">
                <a:solidFill>
                  <a:srgbClr val="05549C"/>
                </a:solidFill>
                <a:latin typeface="Oxygen" panose="02000503000000000000" pitchFamily="2" charset="0"/>
                <a:cs typeface="Arial" panose="020B0604020202020204" pitchFamily="34" charset="0"/>
              </a:rPr>
              <a:t> Full Dues Paying </a:t>
            </a:r>
            <a:r>
              <a:rPr kumimoji="0" lang="en-US" sz="2000" i="0" u="none" strike="noStrike" kern="1200" cap="none" spc="0" normalizeH="0" baseline="0" noProof="0" dirty="0">
                <a:ln>
                  <a:noFill/>
                </a:ln>
                <a:solidFill>
                  <a:srgbClr val="05549C"/>
                </a:solidFill>
                <a:effectLst/>
                <a:uLnTx/>
                <a:uFillTx/>
                <a:latin typeface="Oxygen" panose="02000503000000000000" pitchFamily="2" charset="0"/>
                <a:cs typeface="Arial" panose="020B0604020202020204" pitchFamily="34" charset="0"/>
              </a:rPr>
              <a:t>Members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5549C"/>
                </a:solidFill>
                <a:effectLst/>
                <a:uLnTx/>
                <a:uFillTx/>
                <a:latin typeface="Oxygen" panose="02000503000000000000" pitchFamily="2" charset="0"/>
                <a:cs typeface="Arial" panose="020B0604020202020204" pitchFamily="34" charset="0"/>
              </a:rPr>
              <a:t>Automatically Get:</a:t>
            </a:r>
            <a:endParaRPr kumimoji="0" lang="en-US" sz="2000" i="0" u="none" strike="noStrike" kern="1200" cap="none" spc="0" normalizeH="0" baseline="0" noProof="0" dirty="0">
              <a:ln>
                <a:noFill/>
              </a:ln>
              <a:solidFill>
                <a:srgbClr val="05549C"/>
              </a:solidFill>
              <a:effectLst/>
              <a:uLnTx/>
              <a:uFillTx/>
              <a:latin typeface="Oxygen" panose="02000503000000000000" pitchFamily="2" charset="0"/>
              <a:ea typeface="Calibri"/>
              <a:cs typeface="Arial" panose="020B0604020202020204" pitchFamily="34" charset="0"/>
            </a:endParaRPr>
          </a:p>
        </p:txBody>
      </p:sp>
      <p:sp>
        <p:nvSpPr>
          <p:cNvPr id="6" name="TextBox 5">
            <a:extLst>
              <a:ext uri="{FF2B5EF4-FFF2-40B4-BE49-F238E27FC236}">
                <a16:creationId xmlns:a16="http://schemas.microsoft.com/office/drawing/2014/main" id="{13BF5035-4BDB-406C-408E-16C0B87CC5B7}"/>
              </a:ext>
            </a:extLst>
          </p:cNvPr>
          <p:cNvSpPr txBox="1"/>
          <p:nvPr/>
        </p:nvSpPr>
        <p:spPr>
          <a:xfrm>
            <a:off x="254513" y="5731489"/>
            <a:ext cx="5654993" cy="338554"/>
          </a:xfrm>
          <a:prstGeom prst="rect">
            <a:avLst/>
          </a:prstGeom>
          <a:noFill/>
        </p:spPr>
        <p:txBody>
          <a:bodyPr wrap="square">
            <a:spAutoFit/>
          </a:bodyPr>
          <a:lstStyle/>
          <a:p>
            <a:pPr marL="0" marR="0">
              <a:spcBef>
                <a:spcPts val="0"/>
              </a:spcBef>
              <a:spcAft>
                <a:spcPts val="0"/>
              </a:spcAft>
            </a:pPr>
            <a:r>
              <a:rPr lang="en-US" sz="1600" dirty="0">
                <a:latin typeface="Oxygen" panose="02000503000000000000" pitchFamily="2" charset="0"/>
                <a:ea typeface="Aptos" panose="020B0004020202020204" pitchFamily="34" charset="0"/>
                <a:cs typeface="Arial" panose="020B0604020202020204" pitchFamily="34" charset="0"/>
              </a:rPr>
              <a:t>Email to sign up </a:t>
            </a:r>
            <a:r>
              <a:rPr lang="en-US" sz="1600" u="sng" dirty="0">
                <a:solidFill>
                  <a:srgbClr val="467886"/>
                </a:solidFill>
                <a:effectLst/>
                <a:latin typeface="Oxygen" panose="02000503000000000000" pitchFamily="2" charset="0"/>
                <a:ea typeface="Aptos" panose="020B0004020202020204" pitchFamily="34" charset="0"/>
                <a:cs typeface="Arial" panose="020B0604020202020204" pitchFamily="34" charset="0"/>
                <a:hlinkClick r:id="rId6"/>
              </a:rPr>
              <a:t>GroupPay@ashrae.org</a:t>
            </a:r>
            <a:r>
              <a:rPr lang="en-US" sz="1600" dirty="0">
                <a:effectLst/>
                <a:latin typeface="Oxygen" panose="02000503000000000000" pitchFamily="2" charset="0"/>
                <a:ea typeface="Aptos" panose="020B0004020202020204" pitchFamily="34" charset="0"/>
                <a:cs typeface="Arial" panose="020B0604020202020204" pitchFamily="34" charset="0"/>
              </a:rPr>
              <a:t> </a:t>
            </a:r>
          </a:p>
        </p:txBody>
      </p:sp>
    </p:spTree>
    <p:extLst>
      <p:ext uri="{BB962C8B-B14F-4D97-AF65-F5344CB8AC3E}">
        <p14:creationId xmlns:p14="http://schemas.microsoft.com/office/powerpoint/2010/main" val="2119634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CE9D816-90EB-4A01-A534-B9ED5D1FB61B}"/>
              </a:ext>
            </a:extLst>
          </p:cNvPr>
          <p:cNvSpPr/>
          <p:nvPr/>
        </p:nvSpPr>
        <p:spPr>
          <a:xfrm>
            <a:off x="3341453" y="1446182"/>
            <a:ext cx="5631524" cy="95833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bg1"/>
              </a:solidFill>
            </a:endParaRPr>
          </a:p>
        </p:txBody>
      </p:sp>
      <p:sp>
        <p:nvSpPr>
          <p:cNvPr id="5" name="TextBox 4">
            <a:extLst>
              <a:ext uri="{FF2B5EF4-FFF2-40B4-BE49-F238E27FC236}">
                <a16:creationId xmlns:a16="http://schemas.microsoft.com/office/drawing/2014/main" id="{3CE3A1C4-AB3D-2D42-B65C-D89F8E3E42EC}"/>
              </a:ext>
            </a:extLst>
          </p:cNvPr>
          <p:cNvSpPr txBox="1"/>
          <p:nvPr/>
        </p:nvSpPr>
        <p:spPr>
          <a:xfrm>
            <a:off x="4733959" y="1576558"/>
            <a:ext cx="3102761" cy="707886"/>
          </a:xfrm>
          <a:prstGeom prst="rect">
            <a:avLst/>
          </a:prstGeom>
          <a:noFill/>
        </p:spPr>
        <p:txBody>
          <a:bodyPr wrap="square" rtlCol="0">
            <a:spAutoFit/>
          </a:bodyPr>
          <a:lstStyle/>
          <a:p>
            <a:r>
              <a:rPr lang="en-US" sz="2000" b="1" dirty="0">
                <a:solidFill>
                  <a:schemeClr val="bg1"/>
                </a:solidFill>
                <a:latin typeface="Oxygen" panose="02000503000000000000" pitchFamily="2" charset="0"/>
                <a:cs typeface="Arial" panose="020B0604020202020204" pitchFamily="34" charset="0"/>
              </a:rPr>
              <a:t>Use the Chapters Map</a:t>
            </a:r>
          </a:p>
          <a:p>
            <a:r>
              <a:rPr lang="en-US" sz="2000" b="1" dirty="0">
                <a:solidFill>
                  <a:srgbClr val="00549B"/>
                </a:solidFill>
                <a:latin typeface="Oxygen" panose="02000503000000000000" pitchFamily="2" charset="0"/>
                <a:cs typeface="Arial" panose="020B0604020202020204" pitchFamily="34" charset="0"/>
              </a:rPr>
              <a:t>ashrae.org/chapters</a:t>
            </a:r>
          </a:p>
        </p:txBody>
      </p:sp>
      <p:grpSp>
        <p:nvGrpSpPr>
          <p:cNvPr id="16" name="Group 15">
            <a:extLst>
              <a:ext uri="{FF2B5EF4-FFF2-40B4-BE49-F238E27FC236}">
                <a16:creationId xmlns:a16="http://schemas.microsoft.com/office/drawing/2014/main" id="{F5B320FC-F1CC-AB1F-B514-126F7E15141B}"/>
              </a:ext>
            </a:extLst>
          </p:cNvPr>
          <p:cNvGrpSpPr/>
          <p:nvPr/>
        </p:nvGrpSpPr>
        <p:grpSpPr>
          <a:xfrm>
            <a:off x="3446585" y="2583445"/>
            <a:ext cx="5631523" cy="4017513"/>
            <a:chOff x="5862165" y="2247900"/>
            <a:chExt cx="6103108" cy="4539698"/>
          </a:xfrm>
        </p:grpSpPr>
        <p:pic>
          <p:nvPicPr>
            <p:cNvPr id="17" name="Picture 16" descr="A black background with a black square&#10;&#10;Description automatically generated with medium confidence">
              <a:extLst>
                <a:ext uri="{FF2B5EF4-FFF2-40B4-BE49-F238E27FC236}">
                  <a16:creationId xmlns:a16="http://schemas.microsoft.com/office/drawing/2014/main" id="{A82A7D17-3A0B-B7B2-E9D1-24B213967863}"/>
                </a:ext>
              </a:extLst>
            </p:cNvPr>
            <p:cNvPicPr>
              <a:picLocks noChangeAspect="1"/>
            </p:cNvPicPr>
            <p:nvPr/>
          </p:nvPicPr>
          <p:blipFill rotWithShape="1">
            <a:blip r:embed="rId2">
              <a:extLst>
                <a:ext uri="{28A0092B-C50C-407E-A947-70E740481C1C}">
                  <a14:useLocalDpi xmlns:a14="http://schemas.microsoft.com/office/drawing/2010/main" val="0"/>
                </a:ext>
              </a:extLst>
            </a:blip>
            <a:srcRect l="41792" t="3805" r="20972" b="7201"/>
            <a:stretch/>
          </p:blipFill>
          <p:spPr>
            <a:xfrm rot="16200000">
              <a:off x="6643870" y="1466195"/>
              <a:ext cx="4539698" cy="6103108"/>
            </a:xfrm>
            <a:prstGeom prst="rect">
              <a:avLst/>
            </a:prstGeom>
          </p:spPr>
        </p:pic>
        <p:pic>
          <p:nvPicPr>
            <p:cNvPr id="18" name="Picture 17">
              <a:extLst>
                <a:ext uri="{FF2B5EF4-FFF2-40B4-BE49-F238E27FC236}">
                  <a16:creationId xmlns:a16="http://schemas.microsoft.com/office/drawing/2014/main" id="{324D8B28-D869-0A4C-CF73-891B0A469FBC}"/>
                </a:ext>
              </a:extLst>
            </p:cNvPr>
            <p:cNvPicPr>
              <a:picLocks noChangeAspect="1"/>
            </p:cNvPicPr>
            <p:nvPr/>
          </p:nvPicPr>
          <p:blipFill>
            <a:blip r:embed="rId3"/>
            <a:stretch>
              <a:fillRect/>
            </a:stretch>
          </p:blipFill>
          <p:spPr>
            <a:xfrm>
              <a:off x="6510516" y="3396745"/>
              <a:ext cx="4856244" cy="3135836"/>
            </a:xfrm>
            <a:prstGeom prst="rect">
              <a:avLst/>
            </a:prstGeom>
          </p:spPr>
        </p:pic>
        <p:pic>
          <p:nvPicPr>
            <p:cNvPr id="19" name="Picture 18">
              <a:extLst>
                <a:ext uri="{FF2B5EF4-FFF2-40B4-BE49-F238E27FC236}">
                  <a16:creationId xmlns:a16="http://schemas.microsoft.com/office/drawing/2014/main" id="{815AFB84-0EB6-1745-FA8F-B33332C9A5CA}"/>
                </a:ext>
              </a:extLst>
            </p:cNvPr>
            <p:cNvPicPr>
              <a:picLocks noChangeAspect="1"/>
            </p:cNvPicPr>
            <p:nvPr/>
          </p:nvPicPr>
          <p:blipFill rotWithShape="1">
            <a:blip r:embed="rId4"/>
            <a:srcRect r="302"/>
            <a:stretch/>
          </p:blipFill>
          <p:spPr>
            <a:xfrm>
              <a:off x="6283677" y="2625354"/>
              <a:ext cx="5164285" cy="620453"/>
            </a:xfrm>
            <a:prstGeom prst="rect">
              <a:avLst/>
            </a:prstGeom>
            <a:ln>
              <a:noFill/>
            </a:ln>
            <a:effectLst/>
          </p:spPr>
        </p:pic>
      </p:grpSp>
      <p:sp>
        <p:nvSpPr>
          <p:cNvPr id="20" name="Title 1">
            <a:extLst>
              <a:ext uri="{FF2B5EF4-FFF2-40B4-BE49-F238E27FC236}">
                <a16:creationId xmlns:a16="http://schemas.microsoft.com/office/drawing/2014/main" id="{3F13106D-77EA-5030-2D7F-70100530E839}"/>
              </a:ext>
            </a:extLst>
          </p:cNvPr>
          <p:cNvSpPr txBox="1">
            <a:spLocks/>
          </p:cNvSpPr>
          <p:nvPr/>
        </p:nvSpPr>
        <p:spPr>
          <a:xfrm>
            <a:off x="2004542" y="669788"/>
            <a:ext cx="9530770" cy="4014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549B"/>
                </a:solidFill>
                <a:latin typeface="Oxygen" panose="02000503000000000000" pitchFamily="2" charset="0"/>
                <a:cs typeface="Calibri"/>
              </a:rPr>
              <a:t>Where Can I Find </a:t>
            </a:r>
            <a:r>
              <a:rPr lang="en-US" sz="3600" dirty="0">
                <a:solidFill>
                  <a:srgbClr val="00549B"/>
                </a:solidFill>
                <a:latin typeface="Oxygen" panose="02000503000000000000" pitchFamily="2" charset="0"/>
                <a:cs typeface="Calibri"/>
              </a:rPr>
              <a:t>My Chapter or Region?</a:t>
            </a:r>
            <a:endParaRPr lang="en-US" dirty="0">
              <a:latin typeface="Calibri  "/>
              <a:cs typeface="Calibri"/>
            </a:endParaRPr>
          </a:p>
        </p:txBody>
      </p:sp>
      <p:pic>
        <p:nvPicPr>
          <p:cNvPr id="2" name="Picture 1" descr="A blue and white logo&#10;&#10;Description automatically generated with low confidence">
            <a:extLst>
              <a:ext uri="{FF2B5EF4-FFF2-40B4-BE49-F238E27FC236}">
                <a16:creationId xmlns:a16="http://schemas.microsoft.com/office/drawing/2014/main" id="{45AE1F6C-FEE4-1C15-559B-AC2BD79705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0457" y="5812611"/>
            <a:ext cx="1063558" cy="788347"/>
          </a:xfrm>
          <a:prstGeom prst="rect">
            <a:avLst/>
          </a:prstGeom>
        </p:spPr>
      </p:pic>
    </p:spTree>
    <p:extLst>
      <p:ext uri="{BB962C8B-B14F-4D97-AF65-F5344CB8AC3E}">
        <p14:creationId xmlns:p14="http://schemas.microsoft.com/office/powerpoint/2010/main" val="2919880089"/>
      </p:ext>
    </p:extLst>
  </p:cSld>
  <p:clrMapOvr>
    <a:masterClrMapping/>
  </p:clrMapOvr>
</p:sld>
</file>

<file path=ppt/theme/theme1.xml><?xml version="1.0" encoding="utf-8"?>
<a:theme xmlns:a="http://schemas.openxmlformats.org/drawingml/2006/main" name="Office Theme">
  <a:themeElements>
    <a:clrScheme name="Custom 166">
      <a:dk1>
        <a:sysClr val="windowText" lastClr="000000"/>
      </a:dk1>
      <a:lt1>
        <a:sysClr val="window" lastClr="FFFFFF"/>
      </a:lt1>
      <a:dk2>
        <a:srgbClr val="44546A"/>
      </a:dk2>
      <a:lt2>
        <a:srgbClr val="E7E6E6"/>
      </a:lt2>
      <a:accent1>
        <a:srgbClr val="FF33CC"/>
      </a:accent1>
      <a:accent2>
        <a:srgbClr val="CC0099"/>
      </a:accent2>
      <a:accent3>
        <a:srgbClr val="00FFCC"/>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lumMod val="7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19069</TotalTime>
  <Words>3668</Words>
  <Application>Microsoft Macintosh PowerPoint</Application>
  <PresentationFormat>Widescreen</PresentationFormat>
  <Paragraphs>348</Paragraphs>
  <Slides>26</Slides>
  <Notes>24</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26</vt:i4>
      </vt:variant>
    </vt:vector>
  </HeadingPairs>
  <TitlesOfParts>
    <vt:vector size="40" baseType="lpstr">
      <vt:lpstr>Akzidenz Grotesk BE Light</vt:lpstr>
      <vt:lpstr>Akzidenz Grotesk BE Medium</vt:lpstr>
      <vt:lpstr>Akzidenz Grotesk BE Regular</vt:lpstr>
      <vt:lpstr>akzidenz-grotesk</vt:lpstr>
      <vt:lpstr>Aptos</vt:lpstr>
      <vt:lpstr>Arial</vt:lpstr>
      <vt:lpstr>Arial Narrow</vt:lpstr>
      <vt:lpstr>Calibri</vt:lpstr>
      <vt:lpstr>Calibri  </vt:lpstr>
      <vt:lpstr>Calibri Light</vt:lpstr>
      <vt:lpstr>Corbel</vt:lpstr>
      <vt:lpstr>Oxygen</vt:lpstr>
      <vt:lpstr>Office Theme</vt:lpstr>
      <vt:lpstr>1_Office Theme</vt:lpstr>
      <vt:lpstr>PowerPoint Presentation</vt:lpstr>
      <vt:lpstr>PowerPoint Presentation</vt:lpstr>
      <vt:lpstr>PowerPoint Presentation</vt:lpstr>
      <vt:lpstr>Core Values: Setting the Foundation of ASHRAE</vt:lpstr>
      <vt:lpstr>PowerPoint Presentation</vt:lpstr>
      <vt:lpstr>PowerPoint Presentation</vt:lpstr>
      <vt:lpstr>PowerPoint Presentation</vt:lpstr>
      <vt:lpstr>PowerPoint Presentation</vt:lpstr>
      <vt:lpstr>PowerPoint Presentation</vt:lpstr>
      <vt:lpstr>Empowering the Future </vt:lpstr>
      <vt:lpstr>PowerPoint Presentation</vt:lpstr>
      <vt:lpstr>PowerPoint Presentation</vt:lpstr>
      <vt:lpstr>ASHRAE Journal</vt:lpstr>
      <vt:lpstr>PowerPoint Presentation</vt:lpstr>
      <vt:lpstr>PowerPoint Presentation</vt:lpstr>
      <vt:lpstr>PowerPoint Presentation</vt:lpstr>
      <vt:lpstr>What is the Online Standards  Review Database?  </vt:lpstr>
      <vt:lpstr>PowerPoint Presentation</vt:lpstr>
      <vt:lpstr>PowerPoint Presentation</vt:lpstr>
      <vt:lpstr>Blueprints for Energy Efficient Building Design</vt:lpstr>
      <vt:lpstr>ABOUT</vt:lpstr>
      <vt:lpstr>PowerPoint Presentation</vt:lpstr>
      <vt:lpstr>PowerPoint Presentation</vt:lpstr>
      <vt:lpstr>PowerPoint Presentation</vt:lpstr>
      <vt:lpstr>Find Resources and Stay In the Know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Branta, Rebecca</cp:lastModifiedBy>
  <cp:revision>127</cp:revision>
  <dcterms:created xsi:type="dcterms:W3CDTF">2020-12-17T15:15:46Z</dcterms:created>
  <dcterms:modified xsi:type="dcterms:W3CDTF">2024-12-16T15:52:10Z</dcterms:modified>
</cp:coreProperties>
</file>