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7"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30" r:id="rId72"/>
    <p:sldId id="33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35317F4-A7D0-4DF9-BB44-1A802537958B}">
          <p14:sldIdLst>
            <p14:sldId id="256"/>
            <p14:sldId id="257"/>
            <p14:sldId id="258"/>
            <p14:sldId id="259"/>
          </p14:sldIdLst>
        </p14:section>
        <p14:section name="Social Media Basics" id="{B76A1D5F-3F7D-405D-A88A-AF3BA907D73C}">
          <p14:sldIdLst>
            <p14:sldId id="261"/>
            <p14:sldId id="262"/>
            <p14:sldId id="263"/>
            <p14:sldId id="264"/>
            <p14:sldId id="265"/>
            <p14:sldId id="266"/>
            <p14:sldId id="267"/>
            <p14:sldId id="268"/>
          </p14:sldIdLst>
        </p14:section>
        <p14:section name="Types of Social Media" id="{3038746A-A1ED-4EF7-8B1B-9A32C752805C}">
          <p14:sldIdLst>
            <p14:sldId id="269"/>
            <p14:sldId id="270"/>
            <p14:sldId id="271"/>
            <p14:sldId id="272"/>
          </p14:sldIdLst>
        </p14:section>
        <p14:section name="Building a SM Presence" id="{949AC421-81BB-471A-BA4B-E9045A75D972}">
          <p14:sldIdLst>
            <p14:sldId id="274"/>
            <p14:sldId id="275"/>
            <p14:sldId id="276"/>
            <p14:sldId id="277"/>
            <p14:sldId id="278"/>
          </p14:sldIdLst>
        </p14:section>
        <p14:section name="FB Best Practices" id="{9B856B66-6D61-4B64-81CA-3A2116C6466A}">
          <p14:sldIdLst>
            <p14:sldId id="279"/>
            <p14:sldId id="280"/>
            <p14:sldId id="281"/>
            <p14:sldId id="282"/>
            <p14:sldId id="283"/>
            <p14:sldId id="284"/>
            <p14:sldId id="287"/>
            <p14:sldId id="285"/>
            <p14:sldId id="286"/>
            <p14:sldId id="288"/>
            <p14:sldId id="289"/>
            <p14:sldId id="290"/>
            <p14:sldId id="291"/>
            <p14:sldId id="292"/>
            <p14:sldId id="293"/>
            <p14:sldId id="294"/>
          </p14:sldIdLst>
        </p14:section>
        <p14:section name="Case Study" id="{634B99B5-1939-4AA5-A028-917BF7A99AD0}">
          <p14:sldIdLst>
            <p14:sldId id="295"/>
            <p14:sldId id="296"/>
            <p14:sldId id="297"/>
            <p14:sldId id="298"/>
            <p14:sldId id="299"/>
            <p14:sldId id="300"/>
            <p14:sldId id="301"/>
            <p14:sldId id="302"/>
            <p14:sldId id="303"/>
            <p14:sldId id="304"/>
            <p14:sldId id="305"/>
          </p14:sldIdLst>
        </p14:section>
        <p14:section name="Appendix" id="{37556119-5D10-48B8-92DF-72A43F29C4F7}">
          <p14:sldIdLst>
            <p14:sldId id="306"/>
            <p14:sldId id="307"/>
            <p14:sldId id="308"/>
            <p14:sldId id="309"/>
            <p14:sldId id="310"/>
            <p14:sldId id="311"/>
            <p14:sldId id="312"/>
            <p14:sldId id="313"/>
            <p14:sldId id="314"/>
            <p14:sldId id="315"/>
            <p14:sldId id="317"/>
            <p14:sldId id="318"/>
            <p14:sldId id="319"/>
            <p14:sldId id="320"/>
            <p14:sldId id="321"/>
            <p14:sldId id="322"/>
            <p14:sldId id="323"/>
            <p14:sldId id="324"/>
            <p14:sldId id="325"/>
            <p14:sldId id="326"/>
            <p14:sldId id="327"/>
            <p14:sldId id="328"/>
            <p14:sldId id="330"/>
            <p14:sldId id="3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enitz, Lara" initials="RL" lastIdx="1" clrIdx="0">
    <p:extLst>
      <p:ext uri="{19B8F6BF-5375-455C-9EA6-DF929625EA0E}">
        <p15:presenceInfo xmlns:p15="http://schemas.microsoft.com/office/powerpoint/2012/main" userId="S::lroenitz@ashrae.org::20e71b08-1be0-4880-a4cb-f0c0448955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84106" autoAdjust="0"/>
  </p:normalViewPr>
  <p:slideViewPr>
    <p:cSldViewPr snapToGrid="0">
      <p:cViewPr varScale="1">
        <p:scale>
          <a:sx n="57" d="100"/>
          <a:sy n="57" d="100"/>
        </p:scale>
        <p:origin x="1172"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AE32FD-275A-42DB-AAA0-20B98645F510}" type="datetimeFigureOut">
              <a:rPr lang="en-US" smtClean="0"/>
              <a:t>12/30/2020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F4F30-3B79-44DB-BA55-68D13930976A}" type="slidenum">
              <a:rPr lang="en-US" smtClean="0"/>
              <a:t>‹#›</a:t>
            </a:fld>
            <a:endParaRPr lang="en-US"/>
          </a:p>
        </p:txBody>
      </p:sp>
    </p:spTree>
    <p:extLst>
      <p:ext uri="{BB962C8B-B14F-4D97-AF65-F5344CB8AC3E}">
        <p14:creationId xmlns:p14="http://schemas.microsoft.com/office/powerpoint/2010/main" val="376514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10</a:t>
            </a:fld>
            <a:endParaRPr lang="en-US"/>
          </a:p>
        </p:txBody>
      </p:sp>
    </p:spTree>
    <p:extLst>
      <p:ext uri="{BB962C8B-B14F-4D97-AF65-F5344CB8AC3E}">
        <p14:creationId xmlns:p14="http://schemas.microsoft.com/office/powerpoint/2010/main" val="275622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11</a:t>
            </a:fld>
            <a:endParaRPr lang="en-US"/>
          </a:p>
        </p:txBody>
      </p:sp>
    </p:spTree>
    <p:extLst>
      <p:ext uri="{BB962C8B-B14F-4D97-AF65-F5344CB8AC3E}">
        <p14:creationId xmlns:p14="http://schemas.microsoft.com/office/powerpoint/2010/main" val="410296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12</a:t>
            </a:fld>
            <a:endParaRPr lang="en-US"/>
          </a:p>
        </p:txBody>
      </p:sp>
    </p:spTree>
    <p:extLst>
      <p:ext uri="{BB962C8B-B14F-4D97-AF65-F5344CB8AC3E}">
        <p14:creationId xmlns:p14="http://schemas.microsoft.com/office/powerpoint/2010/main" val="278970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13</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should be prepared to talk about the differences between these social media venues. </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14</a:t>
            </a:fld>
            <a:endParaRPr lang="en-US"/>
          </a:p>
        </p:txBody>
      </p:sp>
    </p:spTree>
    <p:extLst>
      <p:ext uri="{BB962C8B-B14F-4D97-AF65-F5344CB8AC3E}">
        <p14:creationId xmlns:p14="http://schemas.microsoft.com/office/powerpoint/2010/main" val="161413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15</a:t>
            </a:fld>
            <a:endParaRPr lang="en-US"/>
          </a:p>
        </p:txBody>
      </p:sp>
    </p:spTree>
    <p:extLst>
      <p:ext uri="{BB962C8B-B14F-4D97-AF65-F5344CB8AC3E}">
        <p14:creationId xmlns:p14="http://schemas.microsoft.com/office/powerpoint/2010/main" val="2811741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Calibri"/>
                <a:ea typeface="Calibri"/>
                <a:cs typeface="Calibri"/>
                <a:sym typeface="Calibri"/>
              </a:defRPr>
            </a:pPr>
            <a:r>
              <a:rPr lang="en-US" dirty="0"/>
              <a:t>Having a Page Helps Increase your Google Search Priority</a:t>
            </a:r>
          </a:p>
          <a:p>
            <a:pPr>
              <a:defRPr>
                <a:latin typeface="Calibri"/>
                <a:ea typeface="Calibri"/>
                <a:cs typeface="Calibri"/>
                <a:sym typeface="Calibri"/>
              </a:defRPr>
            </a:pPr>
            <a:r>
              <a:rPr lang="en-US" dirty="0"/>
              <a:t>With 1 Billion + Users, Primary Audience = Everyone</a:t>
            </a:r>
          </a:p>
          <a:p>
            <a:pPr>
              <a:defRPr>
                <a:latin typeface="Calibri"/>
                <a:ea typeface="Calibri"/>
                <a:cs typeface="Calibri"/>
                <a:sym typeface="Calibri"/>
              </a:defRPr>
            </a:pPr>
            <a:r>
              <a:rPr lang="en-US" dirty="0"/>
              <a:t>People Want Useful, Interesting, Informative Content, so make sure it is quality not quantity you are posting</a:t>
            </a:r>
          </a:p>
          <a:p>
            <a:pPr>
              <a:defRPr>
                <a:latin typeface="Calibri"/>
                <a:ea typeface="Calibri"/>
                <a:cs typeface="Calibri"/>
                <a:sym typeface="Calibri"/>
              </a:defRPr>
            </a:pPr>
            <a:r>
              <a:rPr lang="en-US" dirty="0"/>
              <a:t>Best Social Media Network for Sharing All Media Forms </a:t>
            </a:r>
          </a:p>
          <a:p>
            <a:pPr>
              <a:defRPr>
                <a:latin typeface="Calibri"/>
                <a:ea typeface="Calibri"/>
                <a:cs typeface="Calibri"/>
                <a:sym typeface="Calibri"/>
              </a:defRPr>
            </a:pPr>
            <a:r>
              <a:rPr lang="en-US" dirty="0"/>
              <a:t>Reach a Large Audience</a:t>
            </a:r>
          </a:p>
          <a:p>
            <a:pPr>
              <a:defRPr>
                <a:latin typeface="Calibri"/>
                <a:ea typeface="Calibri"/>
                <a:cs typeface="Calibri"/>
                <a:sym typeface="Calibri"/>
              </a:defRPr>
            </a:pPr>
            <a:r>
              <a:rPr lang="en-US" dirty="0"/>
              <a:t>Can Link Other Social Media Networks to your Page!  www.facebook.com/twitter (to link </a:t>
            </a:r>
            <a:r>
              <a:rPr lang="en-US" dirty="0" err="1"/>
              <a:t>facebook</a:t>
            </a:r>
            <a:r>
              <a:rPr lang="en-US" dirty="0"/>
              <a:t> posts to twitter).  </a:t>
            </a:r>
            <a:r>
              <a:rPr lang="en-US" u="sng" dirty="0"/>
              <a:t>Never blast out one message to all sites, keep the sites engaging on their own.  </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16</a:t>
            </a:fld>
            <a:endParaRPr lang="en-US"/>
          </a:p>
        </p:txBody>
      </p:sp>
    </p:spTree>
    <p:extLst>
      <p:ext uri="{BB962C8B-B14F-4D97-AF65-F5344CB8AC3E}">
        <p14:creationId xmlns:p14="http://schemas.microsoft.com/office/powerpoint/2010/main" val="1784326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17</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18</a:t>
            </a:fld>
            <a:endParaRPr lang="en-US"/>
          </a:p>
        </p:txBody>
      </p:sp>
    </p:spTree>
    <p:extLst>
      <p:ext uri="{BB962C8B-B14F-4D97-AF65-F5344CB8AC3E}">
        <p14:creationId xmlns:p14="http://schemas.microsoft.com/office/powerpoint/2010/main" val="3444688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19</a:t>
            </a:fld>
            <a:endParaRPr lang="en-US"/>
          </a:p>
        </p:txBody>
      </p:sp>
    </p:spTree>
    <p:extLst>
      <p:ext uri="{BB962C8B-B14F-4D97-AF65-F5344CB8AC3E}">
        <p14:creationId xmlns:p14="http://schemas.microsoft.com/office/powerpoint/2010/main" val="2455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a:t>
            </a:fld>
            <a:endParaRPr lang="en-US"/>
          </a:p>
        </p:txBody>
      </p:sp>
    </p:spTree>
    <p:extLst>
      <p:ext uri="{BB962C8B-B14F-4D97-AF65-F5344CB8AC3E}">
        <p14:creationId xmlns:p14="http://schemas.microsoft.com/office/powerpoint/2010/main" val="166988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20</a:t>
            </a:fld>
            <a:endParaRPr lang="en-US"/>
          </a:p>
        </p:txBody>
      </p:sp>
    </p:spTree>
    <p:extLst>
      <p:ext uri="{BB962C8B-B14F-4D97-AF65-F5344CB8AC3E}">
        <p14:creationId xmlns:p14="http://schemas.microsoft.com/office/powerpoint/2010/main" val="95095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21</a:t>
            </a:fld>
            <a:endParaRPr lang="en-US"/>
          </a:p>
        </p:txBody>
      </p:sp>
    </p:spTree>
    <p:extLst>
      <p:ext uri="{BB962C8B-B14F-4D97-AF65-F5344CB8AC3E}">
        <p14:creationId xmlns:p14="http://schemas.microsoft.com/office/powerpoint/2010/main" val="3313293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22</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23</a:t>
            </a:fld>
            <a:endParaRPr lang="en-US"/>
          </a:p>
        </p:txBody>
      </p:sp>
    </p:spTree>
    <p:extLst>
      <p:ext uri="{BB962C8B-B14F-4D97-AF65-F5344CB8AC3E}">
        <p14:creationId xmlns:p14="http://schemas.microsoft.com/office/powerpoint/2010/main" val="251256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24</a:t>
            </a:fld>
            <a:endParaRPr lang="en-US"/>
          </a:p>
        </p:txBody>
      </p:sp>
    </p:spTree>
    <p:extLst>
      <p:ext uri="{BB962C8B-B14F-4D97-AF65-F5344CB8AC3E}">
        <p14:creationId xmlns:p14="http://schemas.microsoft.com/office/powerpoint/2010/main" val="2715856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25</a:t>
            </a:fld>
            <a:endParaRPr lang="en-US"/>
          </a:p>
        </p:txBody>
      </p:sp>
    </p:spTree>
    <p:extLst>
      <p:ext uri="{BB962C8B-B14F-4D97-AF65-F5344CB8AC3E}">
        <p14:creationId xmlns:p14="http://schemas.microsoft.com/office/powerpoint/2010/main" val="1506463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26</a:t>
            </a:fld>
            <a:endParaRPr lang="en-US"/>
          </a:p>
        </p:txBody>
      </p:sp>
    </p:spTree>
    <p:extLst>
      <p:ext uri="{BB962C8B-B14F-4D97-AF65-F5344CB8AC3E}">
        <p14:creationId xmlns:p14="http://schemas.microsoft.com/office/powerpoint/2010/main" val="911884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Calibri"/>
                <a:ea typeface="Calibri"/>
                <a:cs typeface="Calibri"/>
                <a:sym typeface="Calibri"/>
              </a:defRPr>
            </a:pPr>
            <a:r>
              <a:rPr lang="en-US" dirty="0"/>
              <a:t>Frequent Posts Keep you in Front of your Members</a:t>
            </a:r>
          </a:p>
          <a:p>
            <a:pPr>
              <a:defRPr>
                <a:latin typeface="Calibri"/>
                <a:ea typeface="Calibri"/>
                <a:cs typeface="Calibri"/>
                <a:sym typeface="Calibri"/>
              </a:defRPr>
            </a:pPr>
            <a:r>
              <a:rPr lang="en-US" dirty="0"/>
              <a:t>Keep Current On Your Member’s Interests</a:t>
            </a:r>
          </a:p>
          <a:p>
            <a:pPr>
              <a:defRPr>
                <a:latin typeface="Calibri"/>
                <a:ea typeface="Calibri"/>
                <a:cs typeface="Calibri"/>
                <a:sym typeface="Calibri"/>
              </a:defRPr>
            </a:pPr>
            <a:r>
              <a:rPr lang="en-US" dirty="0"/>
              <a:t>Use Scheduling Tool to Help</a:t>
            </a:r>
          </a:p>
          <a:p>
            <a:pPr>
              <a:defRPr>
                <a:latin typeface="Calibri"/>
                <a:ea typeface="Calibri"/>
                <a:cs typeface="Calibri"/>
                <a:sym typeface="Calibri"/>
              </a:defRPr>
            </a:pPr>
            <a:r>
              <a:rPr lang="en-US" dirty="0"/>
              <a:t>Use Insights Feature to Tailor your Posts (If people really engage in surveys, but don’t engage as much in “fill in the blanks” do more surveys)</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27</a:t>
            </a:fld>
            <a:endParaRPr lang="en-US"/>
          </a:p>
        </p:txBody>
      </p:sp>
    </p:spTree>
    <p:extLst>
      <p:ext uri="{BB962C8B-B14F-4D97-AF65-F5344CB8AC3E}">
        <p14:creationId xmlns:p14="http://schemas.microsoft.com/office/powerpoint/2010/main" val="243147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10000"/>
                  </a:schemeClr>
                </a:solidFill>
                <a:latin typeface="Calibri" panose="020F0502020204030204" pitchFamily="34" charset="0"/>
                <a:cs typeface="Calibri" panose="020F0502020204030204" pitchFamily="34" charset="0"/>
              </a:rPr>
              <a:t>Hootsuite and </a:t>
            </a:r>
            <a:r>
              <a:rPr lang="en-US" dirty="0" err="1">
                <a:solidFill>
                  <a:schemeClr val="bg2">
                    <a:lumMod val="10000"/>
                  </a:schemeClr>
                </a:solidFill>
                <a:latin typeface="Calibri" panose="020F0502020204030204" pitchFamily="34" charset="0"/>
                <a:cs typeface="Calibri" panose="020F0502020204030204" pitchFamily="34" charset="0"/>
              </a:rPr>
              <a:t>SproutSocial</a:t>
            </a:r>
            <a:r>
              <a:rPr lang="en-US" dirty="0">
                <a:solidFill>
                  <a:schemeClr val="bg2">
                    <a:lumMod val="10000"/>
                  </a:schemeClr>
                </a:solidFill>
                <a:latin typeface="Calibri" panose="020F0502020204030204" pitchFamily="34" charset="0"/>
                <a:cs typeface="Calibri" panose="020F0502020204030204" pitchFamily="34" charset="0"/>
              </a:rPr>
              <a:t> are Just a Few Management Tools for Social Media</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28</a:t>
            </a:fld>
            <a:endParaRPr lang="en-US"/>
          </a:p>
        </p:txBody>
      </p:sp>
    </p:spTree>
    <p:extLst>
      <p:ext uri="{BB962C8B-B14F-4D97-AF65-F5344CB8AC3E}">
        <p14:creationId xmlns:p14="http://schemas.microsoft.com/office/powerpoint/2010/main" val="3835727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Calibri"/>
                <a:ea typeface="Calibri"/>
                <a:cs typeface="Calibri"/>
                <a:sym typeface="Calibri"/>
              </a:defRPr>
            </a:pPr>
            <a:r>
              <a:rPr lang="en-US" dirty="0"/>
              <a:t>Good Pictures</a:t>
            </a:r>
          </a:p>
          <a:p>
            <a:pPr lvl="1" indent="457200">
              <a:defRPr>
                <a:latin typeface="Calibri"/>
                <a:ea typeface="Calibri"/>
                <a:cs typeface="Calibri"/>
                <a:sym typeface="Calibri"/>
              </a:defRPr>
            </a:pPr>
            <a:r>
              <a:rPr lang="en-US" dirty="0"/>
              <a:t>Meetings (Presenters, People Attending, </a:t>
            </a:r>
            <a:r>
              <a:rPr lang="en-US" dirty="0" err="1"/>
              <a:t>Etc</a:t>
            </a:r>
            <a:r>
              <a:rPr lang="en-US" dirty="0"/>
              <a:t>)</a:t>
            </a:r>
          </a:p>
          <a:p>
            <a:pPr lvl="1" indent="457200">
              <a:defRPr>
                <a:latin typeface="Calibri"/>
                <a:ea typeface="Calibri"/>
                <a:cs typeface="Calibri"/>
                <a:sym typeface="Calibri"/>
              </a:defRPr>
            </a:pPr>
            <a:r>
              <a:rPr lang="en-US" dirty="0"/>
              <a:t>Chapter Events (Golf, Parties, Awards Banquets, </a:t>
            </a:r>
            <a:r>
              <a:rPr lang="en-US" dirty="0" err="1"/>
              <a:t>Etc</a:t>
            </a:r>
            <a:r>
              <a:rPr lang="en-US" dirty="0"/>
              <a:t>)</a:t>
            </a:r>
          </a:p>
          <a:p>
            <a:pPr lvl="1" indent="457200">
              <a:defRPr>
                <a:latin typeface="Calibri"/>
                <a:ea typeface="Calibri"/>
                <a:cs typeface="Calibri"/>
                <a:sym typeface="Calibri"/>
              </a:defRPr>
            </a:pPr>
            <a:r>
              <a:rPr lang="en-US" dirty="0"/>
              <a:t>Member Spotlights (Get to Know your Board)</a:t>
            </a:r>
          </a:p>
          <a:p>
            <a:pPr lvl="1" indent="457200">
              <a:defRPr>
                <a:latin typeface="Calibri"/>
                <a:ea typeface="Calibri"/>
                <a:cs typeface="Calibri"/>
                <a:sym typeface="Calibri"/>
              </a:defRPr>
            </a:pPr>
            <a:r>
              <a:rPr lang="en-US" dirty="0"/>
              <a:t>Local Projects</a:t>
            </a:r>
          </a:p>
          <a:p>
            <a:pPr lvl="1" indent="457200">
              <a:defRPr>
                <a:latin typeface="Calibri"/>
                <a:ea typeface="Calibri"/>
                <a:cs typeface="Calibri"/>
                <a:sym typeface="Calibri"/>
              </a:defRPr>
            </a:pPr>
            <a:r>
              <a:rPr lang="en-US" dirty="0"/>
              <a:t>Conferences</a:t>
            </a:r>
          </a:p>
          <a:p>
            <a:pPr>
              <a:defRPr>
                <a:latin typeface="Calibri"/>
                <a:ea typeface="Calibri"/>
                <a:cs typeface="Calibri"/>
                <a:sym typeface="Calibri"/>
              </a:defRPr>
            </a:pPr>
            <a:r>
              <a:rPr lang="en-US" dirty="0"/>
              <a:t>Surveys</a:t>
            </a:r>
          </a:p>
          <a:p>
            <a:pPr>
              <a:defRPr>
                <a:latin typeface="Calibri"/>
                <a:ea typeface="Calibri"/>
                <a:cs typeface="Calibri"/>
                <a:sym typeface="Calibri"/>
              </a:defRPr>
            </a:pPr>
            <a:r>
              <a:rPr lang="en-US" dirty="0"/>
              <a:t>Questions</a:t>
            </a:r>
          </a:p>
          <a:p>
            <a:pPr>
              <a:defRPr>
                <a:latin typeface="Calibri"/>
                <a:ea typeface="Calibri"/>
                <a:cs typeface="Calibri"/>
                <a:sym typeface="Calibri"/>
              </a:defRPr>
            </a:pPr>
            <a:r>
              <a:rPr lang="en-US" dirty="0"/>
              <a:t>Videos</a:t>
            </a:r>
          </a:p>
          <a:p>
            <a:pPr>
              <a:defRPr>
                <a:latin typeface="Calibri"/>
                <a:ea typeface="Calibri"/>
                <a:cs typeface="Calibri"/>
                <a:sym typeface="Calibri"/>
              </a:defRPr>
            </a:pPr>
            <a:r>
              <a:rPr lang="en-US" dirty="0"/>
              <a:t>Statistics</a:t>
            </a:r>
          </a:p>
          <a:p>
            <a:pPr>
              <a:defRPr>
                <a:latin typeface="Calibri"/>
                <a:ea typeface="Calibri"/>
                <a:cs typeface="Calibri"/>
                <a:sym typeface="Calibri"/>
              </a:defRPr>
            </a:pPr>
            <a:r>
              <a:rPr lang="en-US" dirty="0"/>
              <a:t>Events</a:t>
            </a:r>
          </a:p>
          <a:p>
            <a:pPr>
              <a:defRPr>
                <a:latin typeface="Calibri"/>
                <a:ea typeface="Calibri"/>
                <a:cs typeface="Calibri"/>
                <a:sym typeface="Calibri"/>
              </a:defRPr>
            </a:pPr>
            <a:r>
              <a:rPr lang="en-US" dirty="0"/>
              <a:t>Thank Your Members/Sponsors</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29</a:t>
            </a:fld>
            <a:endParaRPr lang="en-US"/>
          </a:p>
        </p:txBody>
      </p:sp>
    </p:spTree>
    <p:extLst>
      <p:ext uri="{BB962C8B-B14F-4D97-AF65-F5344CB8AC3E}">
        <p14:creationId xmlns:p14="http://schemas.microsoft.com/office/powerpoint/2010/main" val="104600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a:t>
            </a:fld>
            <a:endParaRPr lang="en-US"/>
          </a:p>
        </p:txBody>
      </p:sp>
    </p:spTree>
    <p:extLst>
      <p:ext uri="{BB962C8B-B14F-4D97-AF65-F5344CB8AC3E}">
        <p14:creationId xmlns:p14="http://schemas.microsoft.com/office/powerpoint/2010/main" val="874335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30</a:t>
            </a:fld>
            <a:endParaRPr lang="en-US"/>
          </a:p>
        </p:txBody>
      </p:sp>
    </p:spTree>
    <p:extLst>
      <p:ext uri="{BB962C8B-B14F-4D97-AF65-F5344CB8AC3E}">
        <p14:creationId xmlns:p14="http://schemas.microsoft.com/office/powerpoint/2010/main" val="2326719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31</a:t>
            </a:fld>
            <a:endParaRPr lang="en-US"/>
          </a:p>
        </p:txBody>
      </p:sp>
    </p:spTree>
    <p:extLst>
      <p:ext uri="{BB962C8B-B14F-4D97-AF65-F5344CB8AC3E}">
        <p14:creationId xmlns:p14="http://schemas.microsoft.com/office/powerpoint/2010/main" val="595606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32</a:t>
            </a:fld>
            <a:endParaRPr lang="en-US"/>
          </a:p>
        </p:txBody>
      </p:sp>
    </p:spTree>
    <p:extLst>
      <p:ext uri="{BB962C8B-B14F-4D97-AF65-F5344CB8AC3E}">
        <p14:creationId xmlns:p14="http://schemas.microsoft.com/office/powerpoint/2010/main" val="3316120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33</a:t>
            </a:fld>
            <a:endParaRPr lang="en-US"/>
          </a:p>
        </p:txBody>
      </p:sp>
    </p:spTree>
    <p:extLst>
      <p:ext uri="{BB962C8B-B14F-4D97-AF65-F5344CB8AC3E}">
        <p14:creationId xmlns:p14="http://schemas.microsoft.com/office/powerpoint/2010/main" val="3192695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34</a:t>
            </a:fld>
            <a:endParaRPr lang="en-US"/>
          </a:p>
        </p:txBody>
      </p:sp>
    </p:spTree>
    <p:extLst>
      <p:ext uri="{BB962C8B-B14F-4D97-AF65-F5344CB8AC3E}">
        <p14:creationId xmlns:p14="http://schemas.microsoft.com/office/powerpoint/2010/main" val="3260498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35</a:t>
            </a:fld>
            <a:endParaRPr lang="en-US"/>
          </a:p>
        </p:txBody>
      </p:sp>
    </p:spTree>
    <p:extLst>
      <p:ext uri="{BB962C8B-B14F-4D97-AF65-F5344CB8AC3E}">
        <p14:creationId xmlns:p14="http://schemas.microsoft.com/office/powerpoint/2010/main" val="2023694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36</a:t>
            </a:fld>
            <a:endParaRPr lang="en-US"/>
          </a:p>
        </p:txBody>
      </p:sp>
    </p:spTree>
    <p:extLst>
      <p:ext uri="{BB962C8B-B14F-4D97-AF65-F5344CB8AC3E}">
        <p14:creationId xmlns:p14="http://schemas.microsoft.com/office/powerpoint/2010/main" val="945838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37</a:t>
            </a:fld>
            <a:endParaRPr lang="en-US"/>
          </a:p>
        </p:txBody>
      </p:sp>
    </p:spTree>
    <p:extLst>
      <p:ext uri="{BB962C8B-B14F-4D97-AF65-F5344CB8AC3E}">
        <p14:creationId xmlns:p14="http://schemas.microsoft.com/office/powerpoint/2010/main" val="2949160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38</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39</a:t>
            </a:fld>
            <a:endParaRPr lang="en-US"/>
          </a:p>
        </p:txBody>
      </p:sp>
    </p:spTree>
    <p:extLst>
      <p:ext uri="{BB962C8B-B14F-4D97-AF65-F5344CB8AC3E}">
        <p14:creationId xmlns:p14="http://schemas.microsoft.com/office/powerpoint/2010/main" val="185288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a:t>
            </a:fld>
            <a:endParaRPr lang="en-US"/>
          </a:p>
        </p:txBody>
      </p:sp>
    </p:spTree>
    <p:extLst>
      <p:ext uri="{BB962C8B-B14F-4D97-AF65-F5344CB8AC3E}">
        <p14:creationId xmlns:p14="http://schemas.microsoft.com/office/powerpoint/2010/main" val="299603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40</a:t>
            </a:fld>
            <a:endParaRPr lang="en-US"/>
          </a:p>
        </p:txBody>
      </p:sp>
    </p:spTree>
    <p:extLst>
      <p:ext uri="{BB962C8B-B14F-4D97-AF65-F5344CB8AC3E}">
        <p14:creationId xmlns:p14="http://schemas.microsoft.com/office/powerpoint/2010/main" val="2418562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41</a:t>
            </a:fld>
            <a:endParaRPr lang="en-US"/>
          </a:p>
        </p:txBody>
      </p:sp>
    </p:spTree>
    <p:extLst>
      <p:ext uri="{BB962C8B-B14F-4D97-AF65-F5344CB8AC3E}">
        <p14:creationId xmlns:p14="http://schemas.microsoft.com/office/powerpoint/2010/main" val="3550537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42</a:t>
            </a:fld>
            <a:endParaRPr lang="en-US"/>
          </a:p>
        </p:txBody>
      </p:sp>
    </p:spTree>
    <p:extLst>
      <p:ext uri="{BB962C8B-B14F-4D97-AF65-F5344CB8AC3E}">
        <p14:creationId xmlns:p14="http://schemas.microsoft.com/office/powerpoint/2010/main" val="3105726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43</a:t>
            </a:fld>
            <a:endParaRPr lang="en-US"/>
          </a:p>
        </p:txBody>
      </p:sp>
    </p:spTree>
    <p:extLst>
      <p:ext uri="{BB962C8B-B14F-4D97-AF65-F5344CB8AC3E}">
        <p14:creationId xmlns:p14="http://schemas.microsoft.com/office/powerpoint/2010/main" val="3631640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44</a:t>
            </a:fld>
            <a:endParaRPr lang="en-US"/>
          </a:p>
        </p:txBody>
      </p:sp>
    </p:spTree>
    <p:extLst>
      <p:ext uri="{BB962C8B-B14F-4D97-AF65-F5344CB8AC3E}">
        <p14:creationId xmlns:p14="http://schemas.microsoft.com/office/powerpoint/2010/main" val="574549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45</a:t>
            </a:fld>
            <a:endParaRPr lang="en-US"/>
          </a:p>
        </p:txBody>
      </p:sp>
    </p:spTree>
    <p:extLst>
      <p:ext uri="{BB962C8B-B14F-4D97-AF65-F5344CB8AC3E}">
        <p14:creationId xmlns:p14="http://schemas.microsoft.com/office/powerpoint/2010/main" val="2018783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46</a:t>
            </a:fld>
            <a:endParaRPr lang="en-US"/>
          </a:p>
        </p:txBody>
      </p:sp>
    </p:spTree>
    <p:extLst>
      <p:ext uri="{BB962C8B-B14F-4D97-AF65-F5344CB8AC3E}">
        <p14:creationId xmlns:p14="http://schemas.microsoft.com/office/powerpoint/2010/main" val="1312574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47</a:t>
            </a:fld>
            <a:endParaRPr lang="en-US"/>
          </a:p>
        </p:txBody>
      </p:sp>
    </p:spTree>
    <p:extLst>
      <p:ext uri="{BB962C8B-B14F-4D97-AF65-F5344CB8AC3E}">
        <p14:creationId xmlns:p14="http://schemas.microsoft.com/office/powerpoint/2010/main" val="3719642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48</a:t>
            </a:fld>
            <a:endParaRPr lang="en-US"/>
          </a:p>
        </p:txBody>
      </p:sp>
    </p:spTree>
    <p:extLst>
      <p:ext uri="{BB962C8B-B14F-4D97-AF65-F5344CB8AC3E}">
        <p14:creationId xmlns:p14="http://schemas.microsoft.com/office/powerpoint/2010/main" val="3534677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49</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5</a:t>
            </a:fld>
            <a:endParaRPr lang="en-US"/>
          </a:p>
        </p:txBody>
      </p:sp>
    </p:spTree>
    <p:extLst>
      <p:ext uri="{BB962C8B-B14F-4D97-AF65-F5344CB8AC3E}">
        <p14:creationId xmlns:p14="http://schemas.microsoft.com/office/powerpoint/2010/main" val="3258572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a:defRPr>
                <a:latin typeface="Calibri"/>
                <a:ea typeface="Calibri"/>
                <a:cs typeface="Calibri"/>
                <a:sym typeface="Calibri"/>
              </a:defRPr>
            </a:pPr>
            <a:r>
              <a:rPr dirty="0"/>
              <a:t>Build a relationship with very influential people, can ask favors of them</a:t>
            </a:r>
          </a:p>
        </p:txBody>
      </p:sp>
    </p:spTree>
    <p:extLst>
      <p:ext uri="{BB962C8B-B14F-4D97-AF65-F5344CB8AC3E}">
        <p14:creationId xmlns:p14="http://schemas.microsoft.com/office/powerpoint/2010/main" val="321363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429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3952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1065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0176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a:defRPr>
                <a:latin typeface="Calibri"/>
                <a:ea typeface="Calibri"/>
                <a:cs typeface="Calibri"/>
                <a:sym typeface="Calibri"/>
              </a:defRPr>
            </a:pPr>
            <a:r>
              <a:rPr dirty="0"/>
              <a:t>You can export LinkedIn contacts to a spreadsheet with emails, so you can do an outreach email</a:t>
            </a:r>
          </a:p>
          <a:p>
            <a:pPr>
              <a:defRPr>
                <a:latin typeface="Calibri"/>
                <a:ea typeface="Calibri"/>
                <a:cs typeface="Calibri"/>
                <a:sym typeface="Calibri"/>
              </a:defRPr>
            </a:pPr>
            <a:r>
              <a:rPr dirty="0"/>
              <a:t>LinkedIn has not only professionals:</a:t>
            </a:r>
          </a:p>
          <a:p>
            <a:pPr>
              <a:defRPr>
                <a:latin typeface="Calibri"/>
                <a:ea typeface="Calibri"/>
                <a:cs typeface="Calibri"/>
                <a:sym typeface="Calibri"/>
              </a:defRPr>
            </a:pPr>
            <a:r>
              <a:rPr dirty="0"/>
              <a:t>Companies</a:t>
            </a:r>
          </a:p>
          <a:p>
            <a:pPr>
              <a:defRPr>
                <a:latin typeface="Calibri"/>
                <a:ea typeface="Calibri"/>
                <a:cs typeface="Calibri"/>
                <a:sym typeface="Calibri"/>
              </a:defRPr>
            </a:pPr>
            <a:r>
              <a:rPr dirty="0"/>
              <a:t>Groups</a:t>
            </a:r>
          </a:p>
          <a:p>
            <a:pPr>
              <a:defRPr>
                <a:latin typeface="Calibri"/>
                <a:ea typeface="Calibri"/>
                <a:cs typeface="Calibri"/>
                <a:sym typeface="Calibri"/>
              </a:defRPr>
            </a:pPr>
            <a:r>
              <a:rPr dirty="0"/>
              <a:t>Jobs opportunity</a:t>
            </a:r>
          </a:p>
          <a:p>
            <a:pPr>
              <a:defRPr>
                <a:latin typeface="Calibri"/>
                <a:ea typeface="Calibri"/>
                <a:cs typeface="Calibri"/>
                <a:sym typeface="Calibri"/>
              </a:defRPr>
            </a:pPr>
            <a:r>
              <a:rPr dirty="0"/>
              <a:t>Articles</a:t>
            </a:r>
          </a:p>
          <a:p>
            <a:pPr>
              <a:defRPr>
                <a:latin typeface="Calibri"/>
                <a:ea typeface="Calibri"/>
                <a:cs typeface="Calibri"/>
                <a:sym typeface="Calibri"/>
              </a:defRPr>
            </a:pPr>
            <a:r>
              <a:rPr dirty="0"/>
              <a:t>Universities</a:t>
            </a:r>
          </a:p>
          <a:p>
            <a:pPr>
              <a:defRPr>
                <a:latin typeface="Calibri"/>
                <a:ea typeface="Calibri"/>
                <a:cs typeface="Calibri"/>
                <a:sym typeface="Calibri"/>
              </a:defRPr>
            </a:pPr>
            <a:r>
              <a:rPr dirty="0"/>
              <a:t>Messaging</a:t>
            </a:r>
          </a:p>
        </p:txBody>
      </p:sp>
    </p:spTree>
    <p:extLst>
      <p:ext uri="{BB962C8B-B14F-4D97-AF65-F5344CB8AC3E}">
        <p14:creationId xmlns:p14="http://schemas.microsoft.com/office/powerpoint/2010/main" val="1604348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2250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4910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8072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85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latin typeface="Calibri"/>
                <a:ea typeface="Calibri"/>
                <a:cs typeface="Calibri"/>
                <a:sym typeface="Calibri"/>
              </a:defRPr>
            </a:pPr>
            <a:r>
              <a:rPr lang="en-US" dirty="0"/>
              <a:t>With 1 billion Facebook users, 340 million active Twitter users and 370 more apps, again, this is NOT just a fad!! I would strongly suggest to jump on the train sooner than later.</a:t>
            </a:r>
          </a:p>
          <a:p>
            <a:pPr>
              <a:defRPr>
                <a:latin typeface="Calibri"/>
                <a:ea typeface="Calibri"/>
                <a:cs typeface="Calibri"/>
                <a:sym typeface="Calibri"/>
              </a:defRPr>
            </a:pPr>
            <a:r>
              <a:rPr lang="en-US" dirty="0"/>
              <a:t>Who has a personal FB account? Who uses it? Why do you use it? </a:t>
            </a:r>
          </a:p>
          <a:p>
            <a:pPr>
              <a:defRPr>
                <a:latin typeface="Calibri"/>
                <a:ea typeface="Calibri"/>
                <a:cs typeface="Calibri"/>
                <a:sym typeface="Calibri"/>
              </a:defRPr>
            </a:pPr>
            <a:r>
              <a:rPr lang="en-US" dirty="0"/>
              <a:t>Who has a personal twitter account? Who uses it? Do you know how to use it?</a:t>
            </a:r>
          </a:p>
          <a:p>
            <a:pPr>
              <a:defRPr>
                <a:latin typeface="Calibri"/>
                <a:ea typeface="Calibri"/>
                <a:cs typeface="Calibri"/>
                <a:sym typeface="Calibri"/>
              </a:defRPr>
            </a:pPr>
            <a:r>
              <a:rPr lang="en-US" dirty="0"/>
              <a:t>Who is on </a:t>
            </a:r>
            <a:r>
              <a:rPr lang="en-US" dirty="0" err="1"/>
              <a:t>Linkedin</a:t>
            </a:r>
            <a:r>
              <a:rPr lang="en-US" dirty="0"/>
              <a:t>? Who has its company or the company they worked for on </a:t>
            </a:r>
            <a:r>
              <a:rPr lang="en-US" dirty="0" err="1"/>
              <a:t>Linkedin</a:t>
            </a:r>
            <a:r>
              <a:rPr lang="en-US" dirty="0"/>
              <a:t>? Who uses it? </a:t>
            </a:r>
          </a:p>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6</a:t>
            </a:fld>
            <a:endParaRPr lang="en-US"/>
          </a:p>
        </p:txBody>
      </p:sp>
    </p:spTree>
    <p:extLst>
      <p:ext uri="{BB962C8B-B14F-4D97-AF65-F5344CB8AC3E}">
        <p14:creationId xmlns:p14="http://schemas.microsoft.com/office/powerpoint/2010/main" val="11215529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1266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4832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0513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7076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7187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1201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7292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6036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8778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856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7</a:t>
            </a:fld>
            <a:endParaRPr lang="en-US"/>
          </a:p>
        </p:txBody>
      </p:sp>
    </p:spTree>
    <p:extLst>
      <p:ext uri="{BB962C8B-B14F-4D97-AF65-F5344CB8AC3E}">
        <p14:creationId xmlns:p14="http://schemas.microsoft.com/office/powerpoint/2010/main" val="3231727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67900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72668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82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F4F30-3B79-44DB-BA55-68D13930976A}" type="slidenum">
              <a:rPr lang="en-US" smtClean="0"/>
              <a:t>8</a:t>
            </a:fld>
            <a:endParaRPr lang="en-US"/>
          </a:p>
        </p:txBody>
      </p:sp>
    </p:spTree>
    <p:extLst>
      <p:ext uri="{BB962C8B-B14F-4D97-AF65-F5344CB8AC3E}">
        <p14:creationId xmlns:p14="http://schemas.microsoft.com/office/powerpoint/2010/main" val="104034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F4F30-3B79-44DB-BA55-68D13930976A}" type="slidenum">
              <a:rPr lang="en-US" smtClean="0"/>
              <a:t>9</a:t>
            </a:fld>
            <a:endParaRPr lang="en-US"/>
          </a:p>
        </p:txBody>
      </p:sp>
    </p:spTree>
    <p:extLst>
      <p:ext uri="{BB962C8B-B14F-4D97-AF65-F5344CB8AC3E}">
        <p14:creationId xmlns:p14="http://schemas.microsoft.com/office/powerpoint/2010/main" val="661586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12/30/2020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12/30/2020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facebook.com/ASHRAEupdates/"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shra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pages/creat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5.png"/><Relationship Id="rId3" Type="http://schemas.openxmlformats.org/officeDocument/2006/relationships/slide" Target="slide5.xml"/><Relationship Id="rId7" Type="http://schemas.openxmlformats.org/officeDocument/2006/relationships/slide" Target="slide38.xml"/><Relationship Id="rId12" Type="http://schemas.openxmlformats.org/officeDocument/2006/relationships/slide" Target="slide6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64.xml"/><Relationship Id="rId5" Type="http://schemas.openxmlformats.org/officeDocument/2006/relationships/slide" Target="slide17.xml"/><Relationship Id="rId10" Type="http://schemas.openxmlformats.org/officeDocument/2006/relationships/slide" Target="slide61.xml"/><Relationship Id="rId4" Type="http://schemas.openxmlformats.org/officeDocument/2006/relationships/slide" Target="slide13.xml"/><Relationship Id="rId9" Type="http://schemas.openxmlformats.org/officeDocument/2006/relationships/slide" Target="slide5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facebook.com/twitter"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lairification.com/2017/05/30/nonprofit-social-media-marketing-whats-trend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dunhamandcompany.com/wp-content/uploads/2019/02/D-C-22Nonprofits-Social-Media-A-Missed-Connection22-2018.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flagshipbanks.com/blog/an-introduction-to-social-media-marketing-for-small-business-own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1325" y="1457325"/>
            <a:ext cx="9007475" cy="3077766"/>
          </a:xfrm>
          <a:prstGeom prst="rect">
            <a:avLst/>
          </a:prstGeom>
          <a:noFill/>
        </p:spPr>
        <p:txBody>
          <a:bodyPr wrap="square" rtlCol="0">
            <a:spAutoFit/>
          </a:bodyPr>
          <a:lstStyle/>
          <a:p>
            <a:r>
              <a:rPr lang="en-US" sz="4000" dirty="0">
                <a:solidFill>
                  <a:schemeClr val="bg1"/>
                </a:solidFill>
              </a:rPr>
              <a:t>Social Media Guidelines and Best Practices for ASHRAE Groups </a:t>
            </a:r>
          </a:p>
          <a:p>
            <a:endParaRPr lang="en-US" sz="4000" dirty="0">
              <a:solidFill>
                <a:schemeClr val="bg1"/>
              </a:solidFill>
            </a:endParaRPr>
          </a:p>
          <a:p>
            <a:endParaRPr lang="en-US" dirty="0">
              <a:solidFill>
                <a:schemeClr val="bg1"/>
              </a:solidFill>
            </a:endParaRPr>
          </a:p>
          <a:p>
            <a:r>
              <a:rPr lang="en-US" sz="2800" dirty="0">
                <a:solidFill>
                  <a:schemeClr val="bg1"/>
                </a:solidFill>
              </a:rPr>
              <a:t>Provided by ASHRAE Communications Committee</a:t>
            </a:r>
          </a:p>
          <a:p>
            <a:r>
              <a:rPr lang="en-US" sz="2800" dirty="0">
                <a:solidFill>
                  <a:schemeClr val="bg1"/>
                </a:solidFill>
              </a:rPr>
              <a:t>Created 2018, Revised 2020</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Use of Social Media</a:t>
            </a:r>
          </a:p>
        </p:txBody>
      </p:sp>
      <p:sp>
        <p:nvSpPr>
          <p:cNvPr id="3" name="Content Placeholder 2"/>
          <p:cNvSpPr>
            <a:spLocks noGrp="1"/>
          </p:cNvSpPr>
          <p:nvPr>
            <p:ph idx="1"/>
          </p:nvPr>
        </p:nvSpPr>
        <p:spPr>
          <a:xfrm>
            <a:off x="152400" y="1447800"/>
            <a:ext cx="6054090" cy="4652963"/>
          </a:xfrm>
        </p:spPr>
        <p:txBody>
          <a:bodyPr>
            <a:normAutofit lnSpcReduction="10000"/>
          </a:bodyPr>
          <a:lstStyle/>
          <a:p>
            <a:pPr>
              <a:lnSpc>
                <a:spcPct val="110000"/>
              </a:lnSpc>
            </a:pPr>
            <a:r>
              <a:rPr lang="en-US" sz="2600" b="1" dirty="0"/>
              <a:t>Friends, family, and Google are the top discovery sources for new products or services overall</a:t>
            </a:r>
          </a:p>
          <a:p>
            <a:pPr>
              <a:lnSpc>
                <a:spcPct val="110000"/>
              </a:lnSpc>
            </a:pPr>
            <a:r>
              <a:rPr lang="en-US" sz="2600" b="1" dirty="0"/>
              <a:t>81% </a:t>
            </a:r>
            <a:r>
              <a:rPr lang="en-US" sz="2600" dirty="0"/>
              <a:t>of consumers are </a:t>
            </a:r>
            <a:r>
              <a:rPr lang="en-US" sz="2600" b="1" dirty="0"/>
              <a:t>influenced by                     their friends</a:t>
            </a:r>
            <a:r>
              <a:rPr lang="en-US" sz="2600" dirty="0"/>
              <a:t>’ </a:t>
            </a:r>
            <a:r>
              <a:rPr lang="en-US" sz="2600" b="1" dirty="0"/>
              <a:t>social media posts</a:t>
            </a:r>
          </a:p>
          <a:p>
            <a:pPr lvl="1">
              <a:lnSpc>
                <a:spcPct val="110000"/>
              </a:lnSpc>
            </a:pPr>
            <a:r>
              <a:rPr lang="en-US" sz="2200" dirty="0"/>
              <a:t>Engagement = “New Word of Mouth”</a:t>
            </a:r>
          </a:p>
          <a:p>
            <a:pPr lvl="1">
              <a:lnSpc>
                <a:spcPct val="110000"/>
              </a:lnSpc>
            </a:pPr>
            <a:r>
              <a:rPr lang="en-US" sz="2200" dirty="0"/>
              <a:t>People Trust their  “Friends”</a:t>
            </a:r>
          </a:p>
          <a:p>
            <a:pPr>
              <a:lnSpc>
                <a:spcPct val="110000"/>
              </a:lnSpc>
            </a:pPr>
            <a:r>
              <a:rPr lang="en-US" sz="2600" b="1" dirty="0"/>
              <a:t>74%  </a:t>
            </a:r>
            <a:r>
              <a:rPr lang="en-US" sz="2600" dirty="0"/>
              <a:t>use social networks to </a:t>
            </a:r>
            <a:r>
              <a:rPr lang="en-US" sz="2600" b="1" dirty="0"/>
              <a:t>guide                    purchase decisions</a:t>
            </a:r>
            <a:endParaRPr lang="en-US" sz="2600" dirty="0"/>
          </a:p>
          <a:p>
            <a:pPr>
              <a:lnSpc>
                <a:spcPct val="110000"/>
              </a:lnSpc>
            </a:pPr>
            <a:r>
              <a:rPr lang="en-US" sz="2600" b="1" dirty="0"/>
              <a:t>48% discover non-profits on social media</a:t>
            </a:r>
          </a:p>
          <a:p>
            <a:pPr marL="0" indent="0">
              <a:buNone/>
            </a:pPr>
            <a:endParaRPr lang="en-US" dirty="0"/>
          </a:p>
        </p:txBody>
      </p:sp>
      <p:pic>
        <p:nvPicPr>
          <p:cNvPr id="4" name="Picture 3">
            <a:extLst>
              <a:ext uri="{FF2B5EF4-FFF2-40B4-BE49-F238E27FC236}">
                <a16:creationId xmlns:a16="http://schemas.microsoft.com/office/drawing/2014/main" id="{7784D1D5-9B35-42C7-BCED-92D0193829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5264" y="1694408"/>
            <a:ext cx="6467156" cy="3629204"/>
          </a:xfrm>
          <a:prstGeom prst="rect">
            <a:avLst/>
          </a:prstGeom>
        </p:spPr>
      </p:pic>
    </p:spTree>
    <p:extLst>
      <p:ext uri="{BB962C8B-B14F-4D97-AF65-F5344CB8AC3E}">
        <p14:creationId xmlns:p14="http://schemas.microsoft.com/office/powerpoint/2010/main" val="79869018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#Hashtag?</a:t>
            </a:r>
          </a:p>
        </p:txBody>
      </p:sp>
      <p:sp>
        <p:nvSpPr>
          <p:cNvPr id="3" name="Content Placeholder 2"/>
          <p:cNvSpPr>
            <a:spLocks noGrp="1"/>
          </p:cNvSpPr>
          <p:nvPr>
            <p:ph idx="1"/>
          </p:nvPr>
        </p:nvSpPr>
        <p:spPr>
          <a:xfrm>
            <a:off x="73692" y="1381749"/>
            <a:ext cx="7721568" cy="5250441"/>
          </a:xfrm>
        </p:spPr>
        <p:txBody>
          <a:bodyPr>
            <a:normAutofit/>
          </a:bodyPr>
          <a:lstStyle/>
          <a:p>
            <a:pPr>
              <a:lnSpc>
                <a:spcPct val="100000"/>
              </a:lnSpc>
            </a:pPr>
            <a:r>
              <a:rPr lang="en-US" dirty="0"/>
              <a:t>Hashtags connect social media content to a specific topic, event, theme or conversation. </a:t>
            </a:r>
          </a:p>
          <a:p>
            <a:pPr lvl="1">
              <a:lnSpc>
                <a:spcPct val="100000"/>
              </a:lnSpc>
            </a:pPr>
            <a:r>
              <a:rPr lang="en-US" dirty="0"/>
              <a:t>Identified by the symbol # followed by the topic </a:t>
            </a:r>
          </a:p>
          <a:p>
            <a:pPr>
              <a:lnSpc>
                <a:spcPct val="100000"/>
              </a:lnSpc>
            </a:pPr>
            <a:r>
              <a:rPr lang="en-US" dirty="0"/>
              <a:t>Method to group social media posts on a                         specific topic</a:t>
            </a:r>
          </a:p>
          <a:p>
            <a:pPr>
              <a:lnSpc>
                <a:spcPct val="100000"/>
              </a:lnSpc>
            </a:pPr>
            <a:r>
              <a:rPr lang="en-US" dirty="0"/>
              <a:t>Why use hashtags?</a:t>
            </a:r>
          </a:p>
          <a:p>
            <a:pPr lvl="1">
              <a:lnSpc>
                <a:spcPct val="100000"/>
              </a:lnSpc>
            </a:pPr>
            <a:r>
              <a:rPr lang="en-US" dirty="0"/>
              <a:t>Increased engagement with your followers</a:t>
            </a:r>
          </a:p>
          <a:p>
            <a:pPr lvl="1">
              <a:lnSpc>
                <a:spcPct val="100000"/>
              </a:lnSpc>
            </a:pPr>
            <a:r>
              <a:rPr lang="en-US" dirty="0"/>
              <a:t>An opportunity to build your brand</a:t>
            </a:r>
          </a:p>
          <a:p>
            <a:pPr lvl="1">
              <a:lnSpc>
                <a:spcPct val="100000"/>
              </a:lnSpc>
            </a:pPr>
            <a:r>
              <a:rPr lang="en-US" dirty="0"/>
              <a:t>Add context to a social media post</a:t>
            </a:r>
          </a:p>
          <a:p>
            <a:pPr lvl="1">
              <a:lnSpc>
                <a:spcPct val="100000"/>
              </a:lnSpc>
            </a:pPr>
            <a:r>
              <a:rPr lang="en-US" dirty="0"/>
              <a:t>Help your target audience discover you</a:t>
            </a:r>
          </a:p>
          <a:p>
            <a:pPr marL="0" indent="0">
              <a:buNone/>
            </a:pPr>
            <a:endParaRPr lang="en-US" dirty="0"/>
          </a:p>
          <a:p>
            <a:endParaRPr lang="en-US" dirty="0"/>
          </a:p>
        </p:txBody>
      </p:sp>
      <p:sp>
        <p:nvSpPr>
          <p:cNvPr id="5" name="Shape 276"/>
          <p:cNvSpPr txBox="1"/>
          <p:nvPr/>
        </p:nvSpPr>
        <p:spPr>
          <a:xfrm>
            <a:off x="7474170" y="4368298"/>
            <a:ext cx="4541268" cy="1107953"/>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ctr">
            <a:spAutoFit/>
          </a:bodyPr>
          <a:lstStyle>
            <a:lvl1pPr>
              <a:defRPr sz="1200">
                <a:solidFill>
                  <a:srgbClr val="595959"/>
                </a:solidFill>
                <a:latin typeface="Century Gothic"/>
                <a:ea typeface="Century Gothic"/>
                <a:cs typeface="Century Gothic"/>
                <a:sym typeface="Century Gothic"/>
              </a:defRPr>
            </a:lvl1pPr>
          </a:lstStyle>
          <a:p>
            <a:r>
              <a:rPr sz="2200" dirty="0">
                <a:solidFill>
                  <a:schemeClr val="tx1"/>
                </a:solidFill>
                <a:latin typeface="+mn-lt"/>
              </a:rPr>
              <a:t>#</a:t>
            </a:r>
            <a:r>
              <a:rPr sz="2200" dirty="0" err="1">
                <a:solidFill>
                  <a:schemeClr val="tx1"/>
                </a:solidFill>
                <a:latin typeface="+mn-lt"/>
              </a:rPr>
              <a:t>myashrae</a:t>
            </a:r>
            <a:r>
              <a:rPr sz="2200" dirty="0">
                <a:solidFill>
                  <a:schemeClr val="tx1"/>
                </a:solidFill>
                <a:latin typeface="+mn-lt"/>
              </a:rPr>
              <a:t> is an example of a hashtag. This image shows search results when searching twitter for #</a:t>
            </a:r>
            <a:r>
              <a:rPr sz="2200" dirty="0" err="1">
                <a:solidFill>
                  <a:schemeClr val="tx1"/>
                </a:solidFill>
                <a:latin typeface="+mn-lt"/>
              </a:rPr>
              <a:t>myashrae</a:t>
            </a:r>
            <a:endParaRPr sz="2200" dirty="0">
              <a:solidFill>
                <a:schemeClr val="tx1"/>
              </a:solidFill>
              <a:latin typeface="+mn-lt"/>
            </a:endParaRPr>
          </a:p>
        </p:txBody>
      </p:sp>
      <p:pic>
        <p:nvPicPr>
          <p:cNvPr id="7" name="Picture 6">
            <a:extLst>
              <a:ext uri="{FF2B5EF4-FFF2-40B4-BE49-F238E27FC236}">
                <a16:creationId xmlns:a16="http://schemas.microsoft.com/office/drawing/2014/main" id="{EDCBA57A-9E55-421A-9F82-0D6000CD3280}"/>
              </a:ext>
            </a:extLst>
          </p:cNvPr>
          <p:cNvPicPr>
            <a:picLocks noChangeAspect="1"/>
          </p:cNvPicPr>
          <p:nvPr/>
        </p:nvPicPr>
        <p:blipFill>
          <a:blip r:embed="rId3"/>
          <a:stretch>
            <a:fillRect/>
          </a:stretch>
        </p:blipFill>
        <p:spPr>
          <a:xfrm>
            <a:off x="7136812" y="1892892"/>
            <a:ext cx="4704668" cy="220161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0804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Account Nomenclature</a:t>
            </a:r>
            <a:endParaRPr lang="en-US" dirty="0"/>
          </a:p>
        </p:txBody>
      </p:sp>
      <p:sp>
        <p:nvSpPr>
          <p:cNvPr id="4" name="TextBox 3"/>
          <p:cNvSpPr txBox="1"/>
          <p:nvPr/>
        </p:nvSpPr>
        <p:spPr>
          <a:xfrm>
            <a:off x="0" y="6305034"/>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
        <p:nvSpPr>
          <p:cNvPr id="5" name="Content Placeholder 2">
            <a:extLst>
              <a:ext uri="{FF2B5EF4-FFF2-40B4-BE49-F238E27FC236}">
                <a16:creationId xmlns:a16="http://schemas.microsoft.com/office/drawing/2014/main" id="{6A964E2E-3162-41B2-99AE-19838ACCA582}"/>
              </a:ext>
            </a:extLst>
          </p:cNvPr>
          <p:cNvSpPr txBox="1">
            <a:spLocks/>
          </p:cNvSpPr>
          <p:nvPr/>
        </p:nvSpPr>
        <p:spPr>
          <a:xfrm>
            <a:off x="563880" y="1528444"/>
            <a:ext cx="11064240" cy="1900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b="1" dirty="0"/>
              <a:t>Facebook/Instagram/Twitter</a:t>
            </a:r>
          </a:p>
          <a:p>
            <a:pPr>
              <a:lnSpc>
                <a:spcPct val="110000"/>
              </a:lnSpc>
            </a:pPr>
            <a:r>
              <a:rPr lang="en-US" sz="2400" b="1" dirty="0"/>
              <a:t>Name: </a:t>
            </a:r>
            <a:r>
              <a:rPr lang="en-US" sz="2400" dirty="0"/>
              <a:t>This is your display name (ASHRAE).</a:t>
            </a:r>
          </a:p>
          <a:p>
            <a:pPr>
              <a:lnSpc>
                <a:spcPct val="110000"/>
              </a:lnSpc>
            </a:pPr>
            <a:r>
              <a:rPr lang="en-US" sz="2400" b="1" dirty="0"/>
              <a:t>Username:</a:t>
            </a:r>
            <a:r>
              <a:rPr lang="en-US" sz="2400" dirty="0"/>
              <a:t> This is your one-of-a-kind handle. It appears after an @ sign in your Facebook profile/page (@</a:t>
            </a:r>
            <a:r>
              <a:rPr lang="en-US" sz="2400" dirty="0" err="1"/>
              <a:t>ASHRAEupdates</a:t>
            </a:r>
            <a:r>
              <a:rPr lang="en-US" sz="2400" dirty="0"/>
              <a:t>) and in the associated URL (</a:t>
            </a:r>
            <a:r>
              <a:rPr lang="en-US" sz="2400" dirty="0">
                <a:hlinkClick r:id="rId4"/>
              </a:rPr>
              <a:t>https://www.facebook.com/ASHRAEupdates/</a:t>
            </a:r>
            <a:r>
              <a:rPr lang="en-US" sz="2400" dirty="0"/>
              <a:t>)</a:t>
            </a:r>
          </a:p>
        </p:txBody>
      </p:sp>
      <p:sp>
        <p:nvSpPr>
          <p:cNvPr id="9" name="Content Placeholder 2">
            <a:extLst>
              <a:ext uri="{FF2B5EF4-FFF2-40B4-BE49-F238E27FC236}">
                <a16:creationId xmlns:a16="http://schemas.microsoft.com/office/drawing/2014/main" id="{7F8BB7D9-919C-4436-8DE1-74F14418AC7F}"/>
              </a:ext>
            </a:extLst>
          </p:cNvPr>
          <p:cNvSpPr txBox="1">
            <a:spLocks/>
          </p:cNvSpPr>
          <p:nvPr/>
        </p:nvSpPr>
        <p:spPr>
          <a:xfrm>
            <a:off x="563880" y="4202489"/>
            <a:ext cx="11064240" cy="1900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LinkedIn/YouTube</a:t>
            </a:r>
          </a:p>
          <a:p>
            <a:r>
              <a:rPr lang="en-US" sz="2400" dirty="0"/>
              <a:t>LinkedIn and YouTube will prompt you to login using a phone number or email address. From there, you can edit your display name, so it reflects your brand name.</a:t>
            </a:r>
          </a:p>
        </p:txBody>
      </p:sp>
    </p:spTree>
    <p:extLst>
      <p:ext uri="{BB962C8B-B14F-4D97-AF65-F5344CB8AC3E}">
        <p14:creationId xmlns:p14="http://schemas.microsoft.com/office/powerpoint/2010/main" val="59625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2900" y="2914650"/>
            <a:ext cx="9007475" cy="707886"/>
          </a:xfrm>
          <a:prstGeom prst="rect">
            <a:avLst/>
          </a:prstGeom>
          <a:noFill/>
        </p:spPr>
        <p:txBody>
          <a:bodyPr wrap="square" rtlCol="0">
            <a:spAutoFit/>
          </a:bodyPr>
          <a:lstStyle/>
          <a:p>
            <a:r>
              <a:rPr lang="en-US" sz="4000" dirty="0">
                <a:solidFill>
                  <a:schemeClr val="bg1"/>
                </a:solidFill>
              </a:rPr>
              <a:t>Types of Social Media</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167706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Media Networks</a:t>
            </a:r>
            <a:endParaRPr lang="en-US" dirty="0"/>
          </a:p>
        </p:txBody>
      </p:sp>
      <p:sp>
        <p:nvSpPr>
          <p:cNvPr id="3" name="Content Placeholder 2"/>
          <p:cNvSpPr>
            <a:spLocks noGrp="1"/>
          </p:cNvSpPr>
          <p:nvPr>
            <p:ph idx="1"/>
          </p:nvPr>
        </p:nvSpPr>
        <p:spPr>
          <a:xfrm>
            <a:off x="838200" y="1501430"/>
            <a:ext cx="10515600" cy="4351338"/>
          </a:xfrm>
        </p:spPr>
        <p:txBody>
          <a:bodyPr/>
          <a:lstStyle/>
          <a:p>
            <a:r>
              <a:rPr lang="en-US" dirty="0"/>
              <a:t>Facebook</a:t>
            </a:r>
          </a:p>
          <a:p>
            <a:r>
              <a:rPr lang="en-US" dirty="0"/>
              <a:t>Instagram</a:t>
            </a:r>
          </a:p>
          <a:p>
            <a:r>
              <a:rPr lang="en-US" dirty="0"/>
              <a:t>LinkedIn</a:t>
            </a:r>
          </a:p>
          <a:p>
            <a:r>
              <a:rPr lang="en-US" dirty="0"/>
              <a:t>Pinterest</a:t>
            </a:r>
          </a:p>
          <a:p>
            <a:r>
              <a:rPr lang="en-US" dirty="0"/>
              <a:t>Twitter</a:t>
            </a:r>
          </a:p>
          <a:p>
            <a:r>
              <a:rPr lang="en-US" dirty="0" err="1"/>
              <a:t>SnapChat</a:t>
            </a:r>
            <a:endParaRPr lang="en-US" dirty="0"/>
          </a:p>
          <a:p>
            <a:r>
              <a:rPr lang="en-US" dirty="0"/>
              <a:t>YouTube</a:t>
            </a:r>
          </a:p>
          <a:p>
            <a:r>
              <a:rPr lang="en-US" dirty="0"/>
              <a:t>And More!</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319" y="1711325"/>
            <a:ext cx="5465135" cy="3645245"/>
          </a:xfrm>
          <a:prstGeom prst="rect">
            <a:avLst/>
          </a:prstGeom>
        </p:spPr>
      </p:pic>
    </p:spTree>
    <p:extLst>
      <p:ext uri="{BB962C8B-B14F-4D97-AF65-F5344CB8AC3E}">
        <p14:creationId xmlns:p14="http://schemas.microsoft.com/office/powerpoint/2010/main" val="108249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Facebook?</a:t>
            </a:r>
            <a:endParaRPr lang="en-US" dirty="0"/>
          </a:p>
        </p:txBody>
      </p:sp>
      <p:sp>
        <p:nvSpPr>
          <p:cNvPr id="3" name="Content Placeholder 2"/>
          <p:cNvSpPr>
            <a:spLocks noGrp="1"/>
          </p:cNvSpPr>
          <p:nvPr>
            <p:ph idx="1"/>
          </p:nvPr>
        </p:nvSpPr>
        <p:spPr>
          <a:xfrm>
            <a:off x="543614" y="1549970"/>
            <a:ext cx="10515600" cy="4351338"/>
          </a:xfrm>
        </p:spPr>
        <p:txBody>
          <a:bodyPr>
            <a:normAutofit/>
          </a:bodyPr>
          <a:lstStyle/>
          <a:p>
            <a:pPr>
              <a:lnSpc>
                <a:spcPct val="100000"/>
              </a:lnSpc>
            </a:pPr>
            <a:r>
              <a:rPr lang="en-US" dirty="0"/>
              <a:t>Facebook is a popular free social networking website that allows registered users to create profiles, upload photos and video, send messages and stay connected with friends, family and colleagues.</a:t>
            </a:r>
          </a:p>
          <a:p>
            <a:pPr>
              <a:lnSpc>
                <a:spcPct val="100000"/>
              </a:lnSpc>
            </a:pPr>
            <a:r>
              <a:rPr lang="en-US" dirty="0"/>
              <a:t>Use it to connect and share information</a:t>
            </a:r>
          </a:p>
          <a:p>
            <a:pPr>
              <a:lnSpc>
                <a:spcPct val="100000"/>
              </a:lnSpc>
            </a:pPr>
            <a:r>
              <a:rPr lang="en-US" dirty="0"/>
              <a:t>Facebook has…</a:t>
            </a:r>
          </a:p>
          <a:p>
            <a:pPr lvl="1">
              <a:lnSpc>
                <a:spcPct val="100000"/>
              </a:lnSpc>
            </a:pPr>
            <a:r>
              <a:rPr lang="en-US" sz="2600" dirty="0"/>
              <a:t>1.82 billion daily active users </a:t>
            </a:r>
          </a:p>
          <a:p>
            <a:pPr lvl="1">
              <a:lnSpc>
                <a:spcPct val="100000"/>
              </a:lnSpc>
            </a:pPr>
            <a:r>
              <a:rPr lang="en-US" sz="2600" dirty="0"/>
              <a:t>2.70 billion monthly active users</a:t>
            </a:r>
            <a:endParaRPr lang="en-US" dirty="0"/>
          </a:p>
          <a:p>
            <a:pPr>
              <a:lnSpc>
                <a:spcPct val="100000"/>
              </a:lnSpc>
            </a:pPr>
            <a:r>
              <a:rPr lang="en-US" dirty="0"/>
              <a:t>Primary Audience = Everyone</a:t>
            </a:r>
          </a:p>
          <a:p>
            <a:pPr marL="0" indent="0">
              <a:buNone/>
            </a:pPr>
            <a:endParaRPr lang="en-US" dirty="0"/>
          </a:p>
        </p:txBody>
      </p:sp>
      <p:sp>
        <p:nvSpPr>
          <p:cNvPr id="4" name="Shape 189"/>
          <p:cNvSpPr txBox="1"/>
          <p:nvPr/>
        </p:nvSpPr>
        <p:spPr>
          <a:xfrm>
            <a:off x="0" y="6222166"/>
            <a:ext cx="11945566" cy="369289"/>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ctr">
            <a:spAutoFit/>
          </a:bodyPr>
          <a:lstStyle>
            <a:lvl1pPr>
              <a:defRPr sz="1200">
                <a:solidFill>
                  <a:srgbClr val="595959"/>
                </a:solidFill>
                <a:latin typeface="Century Gothic"/>
                <a:ea typeface="Century Gothic"/>
                <a:cs typeface="Century Gothic"/>
                <a:sym typeface="Century Gothic"/>
              </a:defRPr>
            </a:lvl1pPr>
          </a:lstStyle>
          <a:p>
            <a:endParaRPr sz="1800" dirty="0">
              <a:solidFill>
                <a:schemeClr val="tx1"/>
              </a:solidFill>
              <a:latin typeface="+mn-lt"/>
            </a:endParaRPr>
          </a:p>
        </p:txBody>
      </p:sp>
      <p:pic>
        <p:nvPicPr>
          <p:cNvPr id="5" name="Picture 4">
            <a:extLst>
              <a:ext uri="{FF2B5EF4-FFF2-40B4-BE49-F238E27FC236}">
                <a16:creationId xmlns:a16="http://schemas.microsoft.com/office/drawing/2014/main" id="{2DCE271F-4839-4AA8-9BDC-AC95A4F62C24}"/>
              </a:ext>
            </a:extLst>
          </p:cNvPr>
          <p:cNvPicPr>
            <a:picLocks noChangeAspect="1"/>
          </p:cNvPicPr>
          <p:nvPr/>
        </p:nvPicPr>
        <p:blipFill rotWithShape="1">
          <a:blip r:embed="rId3"/>
          <a:srcRect b="14057"/>
          <a:stretch/>
        </p:blipFill>
        <p:spPr>
          <a:xfrm>
            <a:off x="7670706" y="2923572"/>
            <a:ext cx="3977680" cy="2539968"/>
          </a:xfrm>
          <a:prstGeom prst="rect">
            <a:avLst/>
          </a:prstGeom>
        </p:spPr>
      </p:pic>
      <p:sp>
        <p:nvSpPr>
          <p:cNvPr id="7" name="TextBox 6">
            <a:extLst>
              <a:ext uri="{FF2B5EF4-FFF2-40B4-BE49-F238E27FC236}">
                <a16:creationId xmlns:a16="http://schemas.microsoft.com/office/drawing/2014/main" id="{C2F87C1C-76EC-4188-AF02-76C8B28CB258}"/>
              </a:ext>
            </a:extLst>
          </p:cNvPr>
          <p:cNvSpPr txBox="1"/>
          <p:nvPr/>
        </p:nvSpPr>
        <p:spPr>
          <a:xfrm>
            <a:off x="194310" y="6222166"/>
            <a:ext cx="10744200" cy="369332"/>
          </a:xfrm>
          <a:prstGeom prst="rect">
            <a:avLst/>
          </a:prstGeom>
          <a:noFill/>
        </p:spPr>
        <p:txBody>
          <a:bodyPr wrap="square" rtlCol="0">
            <a:spAutoFit/>
          </a:bodyPr>
          <a:lstStyle/>
          <a:p>
            <a:r>
              <a:rPr lang="en-US" dirty="0"/>
              <a:t>Source: https://www.statista.com/statistics/264810/number-of-monthly-active-facebook-users-worldwide/</a:t>
            </a:r>
          </a:p>
        </p:txBody>
      </p:sp>
      <p:pic>
        <p:nvPicPr>
          <p:cNvPr id="6" name="Picture 5">
            <a:extLst>
              <a:ext uri="{FF2B5EF4-FFF2-40B4-BE49-F238E27FC236}">
                <a16:creationId xmlns:a16="http://schemas.microsoft.com/office/drawing/2014/main" id="{7ABA6EDC-BE2D-4874-87C7-1DEF73384261}"/>
              </a:ext>
            </a:extLst>
          </p:cNvPr>
          <p:cNvPicPr>
            <a:picLocks noChangeAspect="1"/>
          </p:cNvPicPr>
          <p:nvPr/>
        </p:nvPicPr>
        <p:blipFill>
          <a:blip r:embed="rId4"/>
          <a:stretch>
            <a:fillRect/>
          </a:stretch>
        </p:blipFill>
        <p:spPr>
          <a:xfrm>
            <a:off x="5975118" y="3714749"/>
            <a:ext cx="1131317" cy="1131317"/>
          </a:xfrm>
          <a:prstGeom prst="rect">
            <a:avLst/>
          </a:prstGeom>
        </p:spPr>
      </p:pic>
    </p:spTree>
    <p:extLst>
      <p:ext uri="{BB962C8B-B14F-4D97-AF65-F5344CB8AC3E}">
        <p14:creationId xmlns:p14="http://schemas.microsoft.com/office/powerpoint/2010/main" val="3907964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have a page on Facebook?</a:t>
            </a:r>
          </a:p>
        </p:txBody>
      </p:sp>
      <p:sp>
        <p:nvSpPr>
          <p:cNvPr id="3" name="Content Placeholder 2"/>
          <p:cNvSpPr>
            <a:spLocks noGrp="1"/>
          </p:cNvSpPr>
          <p:nvPr>
            <p:ph idx="1"/>
          </p:nvPr>
        </p:nvSpPr>
        <p:spPr>
          <a:xfrm>
            <a:off x="321052" y="1586230"/>
            <a:ext cx="11549895" cy="4351338"/>
          </a:xfrm>
        </p:spPr>
        <p:txBody>
          <a:bodyPr>
            <a:normAutofit/>
          </a:bodyPr>
          <a:lstStyle/>
          <a:p>
            <a:pPr lvl="0"/>
            <a:r>
              <a:rPr lang="en-US" dirty="0"/>
              <a:t>Provide a new – and additional – platform for people to engage with your organization.</a:t>
            </a:r>
          </a:p>
          <a:p>
            <a:pPr lvl="0"/>
            <a:r>
              <a:rPr lang="en-US" dirty="0"/>
              <a:t>Share information in “real time” compared to a monthly newsletter or other traditional communication channels.</a:t>
            </a:r>
          </a:p>
          <a:p>
            <a:pPr lvl="0"/>
            <a:r>
              <a:rPr lang="en-US" dirty="0"/>
              <a:t>Increase your reach beyond your current membership or distribution list.</a:t>
            </a:r>
          </a:p>
          <a:p>
            <a:pPr lvl="0"/>
            <a:r>
              <a:rPr lang="en-US" dirty="0"/>
              <a:t>Learn about your target audience with direct communication and Facebook Insights.</a:t>
            </a:r>
          </a:p>
          <a:p>
            <a:pPr lvl="0"/>
            <a:r>
              <a:rPr lang="en-US" dirty="0"/>
              <a:t>Direct traffic to your website.</a:t>
            </a:r>
          </a:p>
          <a:p>
            <a:pPr marL="0" indent="0">
              <a:buNone/>
            </a:pPr>
            <a:endParaRPr lang="en-US" dirty="0"/>
          </a:p>
          <a:p>
            <a:endParaRPr lang="en-US" dirty="0"/>
          </a:p>
          <a:p>
            <a:endParaRPr lang="en-US" dirty="0"/>
          </a:p>
          <a:p>
            <a:endParaRPr lang="en-US" dirty="0"/>
          </a:p>
        </p:txBody>
      </p:sp>
      <p:sp>
        <p:nvSpPr>
          <p:cNvPr id="5" name="Shape 199"/>
          <p:cNvSpPr txBox="1"/>
          <p:nvPr/>
        </p:nvSpPr>
        <p:spPr>
          <a:xfrm>
            <a:off x="0" y="6184742"/>
            <a:ext cx="9922213" cy="369289"/>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ctr">
            <a:spAutoFit/>
          </a:bodyPr>
          <a:lstStyle>
            <a:lvl1pPr>
              <a:defRPr sz="1200">
                <a:solidFill>
                  <a:srgbClr val="595959"/>
                </a:solidFill>
                <a:latin typeface="Century Gothic"/>
                <a:ea typeface="Century Gothic"/>
                <a:cs typeface="Century Gothic"/>
                <a:sym typeface="Century Gothic"/>
              </a:defRPr>
            </a:lvl1pPr>
          </a:lstStyle>
          <a:p>
            <a:endParaRPr sz="1800" dirty="0">
              <a:solidFill>
                <a:schemeClr val="tx1"/>
              </a:solidFill>
              <a:latin typeface="+mn-lt"/>
            </a:endParaRPr>
          </a:p>
        </p:txBody>
      </p:sp>
      <p:sp>
        <p:nvSpPr>
          <p:cNvPr id="6" name="TextBox 5"/>
          <p:cNvSpPr txBox="1"/>
          <p:nvPr/>
        </p:nvSpPr>
        <p:spPr>
          <a:xfrm>
            <a:off x="0" y="621224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147380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6070" y="3075057"/>
            <a:ext cx="9007475" cy="707886"/>
          </a:xfrm>
          <a:prstGeom prst="rect">
            <a:avLst/>
          </a:prstGeom>
          <a:noFill/>
        </p:spPr>
        <p:txBody>
          <a:bodyPr wrap="square" rtlCol="0">
            <a:spAutoFit/>
          </a:bodyPr>
          <a:lstStyle/>
          <a:p>
            <a:r>
              <a:rPr lang="en-US" sz="4000" dirty="0">
                <a:solidFill>
                  <a:schemeClr val="bg1"/>
                </a:solidFill>
              </a:rPr>
              <a:t>Building a Social Media Presence</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300937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to Start?</a:t>
            </a:r>
            <a:endParaRPr lang="en-US" dirty="0"/>
          </a:p>
        </p:txBody>
      </p:sp>
      <p:pic>
        <p:nvPicPr>
          <p:cNvPr id="4" name="Picture 1" descr="Picture 1"/>
          <p:cNvPicPr>
            <a:picLocks noChangeAspect="1"/>
          </p:cNvPicPr>
          <p:nvPr/>
        </p:nvPicPr>
        <p:blipFill>
          <a:blip r:embed="rId3"/>
          <a:stretch>
            <a:fillRect/>
          </a:stretch>
        </p:blipFill>
        <p:spPr>
          <a:xfrm>
            <a:off x="3785415" y="4194541"/>
            <a:ext cx="4621170" cy="2310585"/>
          </a:xfrm>
          <a:prstGeom prst="rect">
            <a:avLst/>
          </a:prstGeom>
          <a:ln w="12700">
            <a:miter lim="400000"/>
          </a:ln>
        </p:spPr>
      </p:pic>
      <p:sp>
        <p:nvSpPr>
          <p:cNvPr id="7" name="TextBox 6">
            <a:extLst>
              <a:ext uri="{FF2B5EF4-FFF2-40B4-BE49-F238E27FC236}">
                <a16:creationId xmlns:a16="http://schemas.microsoft.com/office/drawing/2014/main" id="{AFB5D284-5444-42AA-BB5D-635D16D1EC4D}"/>
              </a:ext>
            </a:extLst>
          </p:cNvPr>
          <p:cNvSpPr txBox="1"/>
          <p:nvPr/>
        </p:nvSpPr>
        <p:spPr>
          <a:xfrm>
            <a:off x="688769" y="1508166"/>
            <a:ext cx="10877797"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Establish a point-person or team to manage social media efforts</a:t>
            </a:r>
          </a:p>
          <a:p>
            <a:pPr marL="457200" indent="-457200">
              <a:buFont typeface="Arial" panose="020B0604020202020204" pitchFamily="34" charset="0"/>
              <a:buChar char="•"/>
            </a:pPr>
            <a:r>
              <a:rPr lang="en-US" sz="2800" dirty="0"/>
              <a:t>Identify the best platform(s)</a:t>
            </a:r>
          </a:p>
          <a:p>
            <a:pPr marL="457200" indent="-457200">
              <a:buFont typeface="Arial" panose="020B0604020202020204" pitchFamily="34" charset="0"/>
              <a:buChar char="•"/>
            </a:pPr>
            <a:r>
              <a:rPr lang="en-US" sz="2800" dirty="0"/>
              <a:t>Determine specific goals</a:t>
            </a:r>
          </a:p>
          <a:p>
            <a:pPr marL="457200" indent="-457200">
              <a:buFont typeface="Arial" panose="020B0604020202020204" pitchFamily="34" charset="0"/>
              <a:buChar char="•"/>
            </a:pPr>
            <a:r>
              <a:rPr lang="en-US" sz="2800" dirty="0"/>
              <a:t>Develop and plan a content strategy</a:t>
            </a:r>
          </a:p>
          <a:p>
            <a:pPr marL="457200" indent="-457200">
              <a:buFont typeface="Arial" panose="020B0604020202020204" pitchFamily="34" charset="0"/>
              <a:buChar char="•"/>
            </a:pPr>
            <a:r>
              <a:rPr lang="en-US" sz="2800" dirty="0"/>
              <a:t>Use photos and logos that are consistent with your brand</a:t>
            </a:r>
          </a:p>
          <a:p>
            <a:pPr marL="457200" indent="-457200">
              <a:buFont typeface="Arial" panose="020B0604020202020204" pitchFamily="34" charset="0"/>
              <a:buChar char="•"/>
            </a:pPr>
            <a:r>
              <a:rPr lang="en-US" sz="2800" dirty="0"/>
              <a:t>Invite members</a:t>
            </a:r>
          </a:p>
        </p:txBody>
      </p:sp>
    </p:spTree>
    <p:extLst>
      <p:ext uri="{BB962C8B-B14F-4D97-AF65-F5344CB8AC3E}">
        <p14:creationId xmlns:p14="http://schemas.microsoft.com/office/powerpoint/2010/main" val="1439053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Guidance for Beginners</a:t>
            </a:r>
            <a:endParaRPr lang="en-US" dirty="0"/>
          </a:p>
        </p:txBody>
      </p:sp>
      <p:sp>
        <p:nvSpPr>
          <p:cNvPr id="3" name="Content Placeholder 2"/>
          <p:cNvSpPr>
            <a:spLocks noGrp="1"/>
          </p:cNvSpPr>
          <p:nvPr>
            <p:ph idx="1"/>
          </p:nvPr>
        </p:nvSpPr>
        <p:spPr>
          <a:xfrm>
            <a:off x="666750" y="1642745"/>
            <a:ext cx="10515600" cy="4351338"/>
          </a:xfrm>
        </p:spPr>
        <p:txBody>
          <a:bodyPr>
            <a:normAutofit fontScale="92500" lnSpcReduction="10000"/>
          </a:bodyPr>
          <a:lstStyle/>
          <a:p>
            <a:pPr>
              <a:lnSpc>
                <a:spcPct val="100000"/>
              </a:lnSpc>
            </a:pPr>
            <a:r>
              <a:rPr lang="en-US" sz="3000" dirty="0"/>
              <a:t>Start with Facebook</a:t>
            </a:r>
          </a:p>
          <a:p>
            <a:pPr>
              <a:lnSpc>
                <a:spcPct val="100000"/>
              </a:lnSpc>
            </a:pPr>
            <a:r>
              <a:rPr lang="en-US" sz="3000" dirty="0"/>
              <a:t>Why? </a:t>
            </a:r>
          </a:p>
          <a:p>
            <a:pPr lvl="1">
              <a:lnSpc>
                <a:spcPct val="100000"/>
              </a:lnSpc>
            </a:pPr>
            <a:r>
              <a:rPr lang="en-US" sz="2600" dirty="0"/>
              <a:t>User-Friendly </a:t>
            </a:r>
          </a:p>
          <a:p>
            <a:pPr lvl="1">
              <a:lnSpc>
                <a:spcPct val="100000"/>
              </a:lnSpc>
            </a:pPr>
            <a:r>
              <a:rPr lang="en-US" sz="2600" dirty="0"/>
              <a:t>Powerful Analytics</a:t>
            </a:r>
          </a:p>
          <a:p>
            <a:pPr lvl="1">
              <a:lnSpc>
                <a:spcPct val="100000"/>
              </a:lnSpc>
            </a:pPr>
            <a:r>
              <a:rPr lang="en-US" sz="2600" dirty="0"/>
              <a:t>Accessible, Effective and Versatile</a:t>
            </a:r>
          </a:p>
          <a:p>
            <a:pPr lvl="1">
              <a:lnSpc>
                <a:spcPct val="100000"/>
              </a:lnSpc>
            </a:pPr>
            <a:r>
              <a:rPr lang="en-US" sz="2600" dirty="0"/>
              <a:t>Low/No Cost</a:t>
            </a:r>
          </a:p>
          <a:p>
            <a:pPr lvl="1">
              <a:lnSpc>
                <a:spcPct val="100000"/>
              </a:lnSpc>
            </a:pPr>
            <a:r>
              <a:rPr lang="en-US" sz="2600" dirty="0"/>
              <a:t>Engagement with Members and a Global Community</a:t>
            </a:r>
          </a:p>
          <a:p>
            <a:pPr lvl="1">
              <a:lnSpc>
                <a:spcPct val="100000"/>
              </a:lnSpc>
            </a:pPr>
            <a:r>
              <a:rPr lang="en-US" sz="2600" dirty="0"/>
              <a:t>Customer/Member Retention</a:t>
            </a:r>
          </a:p>
          <a:p>
            <a:pPr lvl="1">
              <a:lnSpc>
                <a:spcPct val="100000"/>
              </a:lnSpc>
            </a:pPr>
            <a:r>
              <a:rPr lang="en-US" sz="2600" dirty="0"/>
              <a:t>Most Popular Social Media Platform</a:t>
            </a:r>
            <a:endParaRPr lang="en-US" dirty="0"/>
          </a:p>
          <a:p>
            <a:pPr>
              <a:lnSpc>
                <a:spcPct val="100000"/>
              </a:lnSpc>
            </a:pPr>
            <a:r>
              <a:rPr lang="en-US" sz="3000" dirty="0"/>
              <a:t>Overall – it will provide the most value and have the highest impact</a:t>
            </a:r>
          </a:p>
        </p:txBody>
      </p:sp>
      <p:pic>
        <p:nvPicPr>
          <p:cNvPr id="4" name="Picture 1" descr="Picture 1"/>
          <p:cNvPicPr>
            <a:picLocks noChangeAspect="1"/>
          </p:cNvPicPr>
          <p:nvPr/>
        </p:nvPicPr>
        <p:blipFill>
          <a:blip r:embed="rId3"/>
          <a:stretch>
            <a:fillRect/>
          </a:stretch>
        </p:blipFill>
        <p:spPr>
          <a:xfrm>
            <a:off x="8257990" y="1642745"/>
            <a:ext cx="3456255" cy="2535875"/>
          </a:xfrm>
          <a:prstGeom prst="rect">
            <a:avLst/>
          </a:prstGeom>
          <a:ln w="12700">
            <a:miter lim="400000"/>
          </a:ln>
          <a:effectLst>
            <a:outerShdw blurRad="50800" dist="38100" algn="l" rotWithShape="0">
              <a:prstClr val="black">
                <a:alpha val="40000"/>
              </a:prstClr>
            </a:outerShdw>
          </a:effectLst>
        </p:spPr>
      </p:pic>
    </p:spTree>
    <p:extLst>
      <p:ext uri="{BB962C8B-B14F-4D97-AF65-F5344CB8AC3E}">
        <p14:creationId xmlns:p14="http://schemas.microsoft.com/office/powerpoint/2010/main" val="205816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lnSpcReduction="10000"/>
          </a:bodyPr>
          <a:lstStyle/>
          <a:p>
            <a:pPr marL="0" indent="0">
              <a:buNone/>
            </a:pPr>
            <a:r>
              <a:rPr lang="en-US" dirty="0"/>
              <a:t>This presentation is maintained by the Communications Committee of ASHRAE.  It does not present official positions of the Society, nor reflect Society policy. The Communications Committee  may not act for the Society and the information presented here has not had Society review. To learn more about ASHRAE activities on an international level, visit </a:t>
            </a:r>
            <a:r>
              <a:rPr lang="en-US" dirty="0">
                <a:hlinkClick r:id="rId3"/>
              </a:rPr>
              <a:t>ashrae.org</a:t>
            </a:r>
            <a:r>
              <a:rPr lang="en-US" dirty="0"/>
              <a:t>. </a:t>
            </a:r>
          </a:p>
          <a:p>
            <a:pPr marL="0" indent="0">
              <a:buNone/>
            </a:pPr>
            <a:r>
              <a:rPr lang="en-US" dirty="0"/>
              <a:t>This presentation lists the most commonly used commercial names of Social Media platforms as examples only. There are many other Social Media websites currently available that are not listed. Neither ASHRAE, nor the presenter represent, endorse, or promote any of these platforms.</a:t>
            </a:r>
          </a:p>
          <a:p>
            <a:endParaRPr lang="en-US" dirty="0"/>
          </a:p>
        </p:txBody>
      </p:sp>
    </p:spTree>
    <p:extLst>
      <p:ext uri="{BB962C8B-B14F-4D97-AF65-F5344CB8AC3E}">
        <p14:creationId xmlns:p14="http://schemas.microsoft.com/office/powerpoint/2010/main" val="206640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Account Types</a:t>
            </a:r>
          </a:p>
        </p:txBody>
      </p:sp>
      <p:grpSp>
        <p:nvGrpSpPr>
          <p:cNvPr id="5" name="Shape 297"/>
          <p:cNvGrpSpPr/>
          <p:nvPr/>
        </p:nvGrpSpPr>
        <p:grpSpPr>
          <a:xfrm>
            <a:off x="6340727" y="689448"/>
            <a:ext cx="5534598" cy="4608549"/>
            <a:chOff x="-1364975" y="831982"/>
            <a:chExt cx="2942303" cy="4211183"/>
          </a:xfrm>
        </p:grpSpPr>
        <p:sp>
          <p:nvSpPr>
            <p:cNvPr id="6" name="Rectangle"/>
            <p:cNvSpPr/>
            <p:nvPr/>
          </p:nvSpPr>
          <p:spPr>
            <a:xfrm>
              <a:off x="-1364975" y="831982"/>
              <a:ext cx="2942303" cy="4211183"/>
            </a:xfrm>
            <a:prstGeom prst="rect">
              <a:avLst/>
            </a:prstGeom>
            <a:gradFill flip="none" rotWithShape="1">
              <a:gsLst>
                <a:gs pos="0">
                  <a:schemeClr val="bg1">
                    <a:lumMod val="75000"/>
                  </a:schemeClr>
                </a:gs>
                <a:gs pos="35000">
                  <a:schemeClr val="bg1">
                    <a:lumMod val="85000"/>
                  </a:schemeClr>
                </a:gs>
                <a:gs pos="100000">
                  <a:schemeClr val="bg1"/>
                </a:gs>
              </a:gsLst>
              <a:lin ang="16200000" scaled="0"/>
            </a:gradFill>
            <a:ln w="9525" cap="flat">
              <a:noFill/>
              <a:prstDash val="solid"/>
              <a:round/>
            </a:ln>
            <a:effectLst>
              <a:outerShdw blurRad="50800" dist="38100" algn="l" rotWithShape="0">
                <a:prstClr val="black">
                  <a:alpha val="40000"/>
                </a:prstClr>
              </a:outerShdw>
            </a:effectLst>
          </p:spPr>
          <p:txBody>
            <a:bodyPr wrap="square" lIns="45719" tIns="45719" rIns="45719" bIns="45719" numCol="1" anchor="t">
              <a:noAutofit/>
            </a:bodyPr>
            <a:lstStyle/>
            <a:p>
              <a:pPr>
                <a:defRPr>
                  <a:latin typeface="Century Gothic"/>
                  <a:ea typeface="Century Gothic"/>
                  <a:cs typeface="Century Gothic"/>
                  <a:sym typeface="Century Gothic"/>
                </a:defRPr>
              </a:pPr>
              <a:endParaRPr dirty="0"/>
            </a:p>
          </p:txBody>
        </p:sp>
        <p:sp>
          <p:nvSpPr>
            <p:cNvPr id="7" name="Example…"/>
            <p:cNvSpPr txBox="1"/>
            <p:nvPr/>
          </p:nvSpPr>
          <p:spPr>
            <a:xfrm>
              <a:off x="-1352027" y="997044"/>
              <a:ext cx="2916406" cy="38810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699" tIns="45699" rIns="45699" bIns="45699" numCol="1" anchor="t">
              <a:spAutoFit/>
            </a:bodyPr>
            <a:lstStyle/>
            <a:p>
              <a:pPr>
                <a:defRPr>
                  <a:latin typeface="Century Gothic"/>
                  <a:ea typeface="Century Gothic"/>
                  <a:cs typeface="Century Gothic"/>
                  <a:sym typeface="Century Gothic"/>
                </a:defRPr>
              </a:pPr>
              <a:r>
                <a:rPr b="1" dirty="0"/>
                <a:t>Example </a:t>
              </a:r>
            </a:p>
            <a:p>
              <a:pPr>
                <a:defRPr>
                  <a:latin typeface="Century Gothic"/>
                  <a:ea typeface="Century Gothic"/>
                  <a:cs typeface="Century Gothic"/>
                  <a:sym typeface="Century Gothic"/>
                </a:defRPr>
              </a:pPr>
              <a:endParaRPr dirty="0"/>
            </a:p>
            <a:p>
              <a:pPr>
                <a:defRPr>
                  <a:latin typeface="Century Gothic"/>
                  <a:ea typeface="Century Gothic"/>
                  <a:cs typeface="Century Gothic"/>
                  <a:sym typeface="Century Gothic"/>
                </a:defRPr>
              </a:pPr>
              <a:r>
                <a:rPr b="1" dirty="0"/>
                <a:t>Profile: </a:t>
              </a:r>
              <a:r>
                <a:rPr dirty="0"/>
                <a:t>Mike Smith</a:t>
              </a:r>
            </a:p>
            <a:p>
              <a:pPr>
                <a:defRPr>
                  <a:latin typeface="Century Gothic"/>
                  <a:ea typeface="Century Gothic"/>
                  <a:cs typeface="Century Gothic"/>
                  <a:sym typeface="Century Gothic"/>
                </a:defRPr>
              </a:pPr>
              <a:endParaRPr dirty="0"/>
            </a:p>
            <a:p>
              <a:pPr>
                <a:defRPr>
                  <a:latin typeface="Century Gothic"/>
                  <a:ea typeface="Century Gothic"/>
                  <a:cs typeface="Century Gothic"/>
                  <a:sym typeface="Century Gothic"/>
                </a:defRPr>
              </a:pPr>
              <a:r>
                <a:rPr b="1" dirty="0"/>
                <a:t>Page: </a:t>
              </a:r>
              <a:r>
                <a:rPr dirty="0"/>
                <a:t>Suburban Adult Soccer Association</a:t>
              </a:r>
            </a:p>
            <a:p>
              <a:pPr>
                <a:defRPr>
                  <a:latin typeface="Century Gothic"/>
                  <a:ea typeface="Century Gothic"/>
                  <a:cs typeface="Century Gothic"/>
                  <a:sym typeface="Century Gothic"/>
                </a:defRPr>
              </a:pPr>
              <a:endParaRPr dirty="0"/>
            </a:p>
            <a:p>
              <a:pPr>
                <a:defRPr>
                  <a:latin typeface="Century Gothic"/>
                  <a:ea typeface="Century Gothic"/>
                  <a:cs typeface="Century Gothic"/>
                  <a:sym typeface="Century Gothic"/>
                </a:defRPr>
              </a:pPr>
              <a:r>
                <a:rPr b="1" dirty="0"/>
                <a:t>Group: </a:t>
              </a:r>
              <a:r>
                <a:rPr dirty="0" err="1"/>
                <a:t>Kickin</a:t>
              </a:r>
              <a:r>
                <a:rPr dirty="0"/>
                <a:t>’ Cardinals</a:t>
              </a:r>
            </a:p>
            <a:p>
              <a:pPr>
                <a:defRPr>
                  <a:latin typeface="Century Gothic"/>
                  <a:ea typeface="Century Gothic"/>
                  <a:cs typeface="Century Gothic"/>
                  <a:sym typeface="Century Gothic"/>
                </a:defRPr>
              </a:pPr>
              <a:endParaRPr dirty="0"/>
            </a:p>
            <a:p>
              <a:pPr>
                <a:defRPr>
                  <a:latin typeface="Century Gothic"/>
                  <a:ea typeface="Century Gothic"/>
                  <a:cs typeface="Century Gothic"/>
                  <a:sym typeface="Century Gothic"/>
                </a:defRPr>
              </a:pPr>
              <a:r>
                <a:rPr dirty="0"/>
                <a:t>Mike Smith has a Facebook </a:t>
              </a:r>
              <a:r>
                <a:rPr b="1" dirty="0"/>
                <a:t>profile</a:t>
              </a:r>
              <a:r>
                <a:rPr dirty="0"/>
                <a:t>. On Facebook, he Likes the Suburban Adult Soccer Association Facebook </a:t>
              </a:r>
              <a:r>
                <a:rPr b="1" dirty="0"/>
                <a:t>page</a:t>
              </a:r>
              <a:r>
                <a:rPr dirty="0"/>
                <a:t> to receive updates on the league in his Facebook News Feed. Mike is also a member of his team’s private </a:t>
              </a:r>
              <a:r>
                <a:rPr b="1" dirty="0"/>
                <a:t>group</a:t>
              </a:r>
              <a:r>
                <a:rPr dirty="0"/>
                <a:t>, </a:t>
              </a:r>
              <a:r>
                <a:rPr dirty="0" err="1"/>
                <a:t>Kickin</a:t>
              </a:r>
              <a:r>
                <a:rPr dirty="0"/>
                <a:t>’ Cardinals, where his team discusses team practices and strategy. </a:t>
              </a:r>
            </a:p>
          </p:txBody>
        </p:sp>
      </p:grpSp>
      <p:sp>
        <p:nvSpPr>
          <p:cNvPr id="8" name="Shape 294"/>
          <p:cNvSpPr txBox="1"/>
          <p:nvPr/>
        </p:nvSpPr>
        <p:spPr>
          <a:xfrm>
            <a:off x="457200" y="4173968"/>
            <a:ext cx="5289175" cy="584733"/>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sz="1600">
                <a:solidFill>
                  <a:srgbClr val="7F7F7F"/>
                </a:solidFill>
                <a:latin typeface="Century Gothic"/>
                <a:ea typeface="Century Gothic"/>
                <a:cs typeface="Century Gothic"/>
                <a:sym typeface="Century Gothic"/>
              </a:defRPr>
            </a:pPr>
            <a:br>
              <a:rPr dirty="0"/>
            </a:br>
            <a:endParaRPr dirty="0"/>
          </a:p>
        </p:txBody>
      </p:sp>
      <p:sp>
        <p:nvSpPr>
          <p:cNvPr id="9" name="Content Placeholder 2">
            <a:extLst>
              <a:ext uri="{FF2B5EF4-FFF2-40B4-BE49-F238E27FC236}">
                <a16:creationId xmlns:a16="http://schemas.microsoft.com/office/drawing/2014/main" id="{B3F6EF19-BDD1-461D-9FCF-A23EF907D8E6}"/>
              </a:ext>
            </a:extLst>
          </p:cNvPr>
          <p:cNvSpPr>
            <a:spLocks noGrp="1"/>
          </p:cNvSpPr>
          <p:nvPr>
            <p:ph idx="1"/>
          </p:nvPr>
        </p:nvSpPr>
        <p:spPr>
          <a:xfrm>
            <a:off x="178130" y="1356741"/>
            <a:ext cx="6342637" cy="3824523"/>
          </a:xfrm>
        </p:spPr>
        <p:txBody>
          <a:bodyPr>
            <a:noAutofit/>
          </a:bodyPr>
          <a:lstStyle/>
          <a:p>
            <a:pPr lvl="0">
              <a:lnSpc>
                <a:spcPct val="100000"/>
              </a:lnSpc>
            </a:pPr>
            <a:r>
              <a:rPr lang="en-US" sz="2200" dirty="0"/>
              <a:t>A Facebook </a:t>
            </a:r>
            <a:r>
              <a:rPr lang="en-US" sz="2200" b="1" dirty="0"/>
              <a:t>Profile</a:t>
            </a:r>
            <a:r>
              <a:rPr lang="en-US" sz="2200" dirty="0"/>
              <a:t> is where a person can share information about themselves, add friends and share personal updates.</a:t>
            </a:r>
          </a:p>
          <a:p>
            <a:pPr lvl="0">
              <a:lnSpc>
                <a:spcPct val="100000"/>
              </a:lnSpc>
            </a:pPr>
            <a:r>
              <a:rPr lang="en-US" sz="2200" dirty="0"/>
              <a:t>A Facebook </a:t>
            </a:r>
            <a:r>
              <a:rPr lang="en-US" sz="2200" b="1" dirty="0"/>
              <a:t>Page</a:t>
            </a:r>
            <a:r>
              <a:rPr lang="en-US" sz="2200" dirty="0"/>
              <a:t> is used by brands, businesses, organizations, public figures and other entities to establish a public presence.</a:t>
            </a:r>
          </a:p>
          <a:p>
            <a:pPr lvl="0">
              <a:lnSpc>
                <a:spcPct val="100000"/>
              </a:lnSpc>
            </a:pPr>
            <a:r>
              <a:rPr lang="en-US" sz="2200" dirty="0"/>
              <a:t>A Facebook </a:t>
            </a:r>
            <a:r>
              <a:rPr lang="en-US" sz="2200" b="1" dirty="0"/>
              <a:t>Group</a:t>
            </a:r>
            <a:r>
              <a:rPr lang="en-US" sz="2200" dirty="0"/>
              <a:t> is a place for people with common interests and opinions to connect. </a:t>
            </a:r>
          </a:p>
          <a:p>
            <a:pPr lvl="0">
              <a:lnSpc>
                <a:spcPct val="100000"/>
              </a:lnSpc>
            </a:pPr>
            <a:r>
              <a:rPr lang="en-US" sz="2200" dirty="0"/>
              <a:t>All individuals should set up a Facebook Profile.</a:t>
            </a:r>
          </a:p>
          <a:p>
            <a:pPr marL="0" indent="0">
              <a:lnSpc>
                <a:spcPct val="100000"/>
              </a:lnSpc>
              <a:buNone/>
            </a:pPr>
            <a:endParaRPr lang="en-US" sz="2200" dirty="0"/>
          </a:p>
          <a:p>
            <a:pPr>
              <a:lnSpc>
                <a:spcPct val="100000"/>
              </a:lnSpc>
            </a:pPr>
            <a:endParaRPr lang="en-US" sz="2200" dirty="0"/>
          </a:p>
          <a:p>
            <a:pPr>
              <a:lnSpc>
                <a:spcPct val="100000"/>
              </a:lnSpc>
            </a:pPr>
            <a:endParaRPr lang="en-US" sz="2200" dirty="0"/>
          </a:p>
          <a:p>
            <a:pPr>
              <a:lnSpc>
                <a:spcPct val="100000"/>
              </a:lnSpc>
            </a:pPr>
            <a:endParaRPr lang="en-US" sz="2200" dirty="0"/>
          </a:p>
        </p:txBody>
      </p:sp>
      <p:sp>
        <p:nvSpPr>
          <p:cNvPr id="3" name="TextBox 2">
            <a:extLst>
              <a:ext uri="{FF2B5EF4-FFF2-40B4-BE49-F238E27FC236}">
                <a16:creationId xmlns:a16="http://schemas.microsoft.com/office/drawing/2014/main" id="{76AD0C26-B780-482F-8F0F-F9805FE69BA2}"/>
              </a:ext>
            </a:extLst>
          </p:cNvPr>
          <p:cNvSpPr txBox="1"/>
          <p:nvPr/>
        </p:nvSpPr>
        <p:spPr>
          <a:xfrm>
            <a:off x="178130" y="5004202"/>
            <a:ext cx="10284031" cy="1236236"/>
          </a:xfrm>
          <a:prstGeom prst="rect">
            <a:avLst/>
          </a:prstGeom>
          <a:noFill/>
        </p:spPr>
        <p:txBody>
          <a:bodyPr wrap="square" rtlCol="0">
            <a:spAutoFit/>
          </a:bodyPr>
          <a:lstStyle/>
          <a:p>
            <a:pPr marL="228600" lvl="0" indent="-228600">
              <a:spcBef>
                <a:spcPts val="1000"/>
              </a:spcBef>
              <a:buFont typeface="Arial" panose="020B0604020202020204" pitchFamily="34" charset="0"/>
              <a:buChar char="•"/>
            </a:pPr>
            <a:r>
              <a:rPr lang="en-US" sz="2200" dirty="0">
                <a:solidFill>
                  <a:prstClr val="black"/>
                </a:solidFill>
              </a:rPr>
              <a:t>Generally, most ASHRAE Chapters, Regions, and                                                                    other Groups with want to set up a Facebook Page. </a:t>
            </a:r>
          </a:p>
          <a:p>
            <a:pPr marL="228600" lvl="0" indent="-228600">
              <a:spcBef>
                <a:spcPts val="1000"/>
              </a:spcBef>
              <a:buFont typeface="Arial" panose="020B0604020202020204" pitchFamily="34" charset="0"/>
              <a:buChar char="•"/>
            </a:pPr>
            <a:r>
              <a:rPr lang="en-US" sz="2200" dirty="0">
                <a:solidFill>
                  <a:prstClr val="black"/>
                </a:solidFill>
              </a:rPr>
              <a:t>Most businesses will want to set up a Facebook Page. </a:t>
            </a:r>
          </a:p>
        </p:txBody>
      </p:sp>
    </p:spTree>
    <p:extLst>
      <p:ext uri="{BB962C8B-B14F-4D97-AF65-F5344CB8AC3E}">
        <p14:creationId xmlns:p14="http://schemas.microsoft.com/office/powerpoint/2010/main" val="125927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Appropriate use of Facebook for your group</a:t>
            </a:r>
            <a:endParaRPr lang="en-US" dirty="0"/>
          </a:p>
        </p:txBody>
      </p:sp>
      <p:sp>
        <p:nvSpPr>
          <p:cNvPr id="9" name="Content Placeholder 8"/>
          <p:cNvSpPr>
            <a:spLocks noGrp="1"/>
          </p:cNvSpPr>
          <p:nvPr>
            <p:ph idx="1"/>
          </p:nvPr>
        </p:nvSpPr>
        <p:spPr>
          <a:xfrm>
            <a:off x="134934" y="3299085"/>
            <a:ext cx="11625943" cy="3135039"/>
          </a:xfrm>
        </p:spPr>
        <p:txBody>
          <a:bodyPr>
            <a:normAutofit fontScale="92500"/>
          </a:bodyPr>
          <a:lstStyle/>
          <a:p>
            <a:pPr marL="0" indent="0">
              <a:buNone/>
            </a:pPr>
            <a:endParaRPr lang="en-US" sz="2000" dirty="0"/>
          </a:p>
          <a:p>
            <a:pPr marL="0" indent="0">
              <a:buNone/>
            </a:pPr>
            <a:r>
              <a:rPr lang="en-US" sz="2400" b="1" dirty="0"/>
              <a:t>To create a Page:</a:t>
            </a:r>
            <a:endParaRPr lang="en-US" sz="2400" dirty="0"/>
          </a:p>
          <a:p>
            <a:pPr>
              <a:lnSpc>
                <a:spcPct val="100000"/>
              </a:lnSpc>
            </a:pPr>
            <a:r>
              <a:rPr lang="en-US" sz="2400" dirty="0"/>
              <a:t>Go to </a:t>
            </a:r>
            <a:r>
              <a:rPr lang="en-US" sz="2400" dirty="0">
                <a:hlinkClick r:id="rId3"/>
              </a:rPr>
              <a:t>https://www.facebook.com/pages/create</a:t>
            </a:r>
            <a:r>
              <a:rPr lang="en-US" sz="2400" dirty="0"/>
              <a:t>              </a:t>
            </a:r>
          </a:p>
          <a:p>
            <a:pPr>
              <a:lnSpc>
                <a:spcPct val="100000"/>
              </a:lnSpc>
            </a:pPr>
            <a:r>
              <a:rPr lang="en-US" sz="2400" dirty="0"/>
              <a:t>Click to choose a Page category.</a:t>
            </a:r>
          </a:p>
          <a:p>
            <a:pPr>
              <a:lnSpc>
                <a:spcPct val="100000"/>
              </a:lnSpc>
            </a:pPr>
            <a:r>
              <a:rPr lang="en-US" sz="2400" dirty="0"/>
              <a:t>Enter company/organization information              </a:t>
            </a:r>
          </a:p>
          <a:p>
            <a:pPr>
              <a:lnSpc>
                <a:spcPct val="100000"/>
              </a:lnSpc>
            </a:pPr>
            <a:r>
              <a:rPr lang="en-US" sz="2400" dirty="0"/>
              <a:t>Select a more specific category from the dropdown menu and fill in the required information</a:t>
            </a:r>
          </a:p>
          <a:p>
            <a:pPr>
              <a:lnSpc>
                <a:spcPct val="100000"/>
              </a:lnSpc>
            </a:pPr>
            <a:r>
              <a:rPr lang="en-US" sz="2400" dirty="0"/>
              <a:t>Click </a:t>
            </a:r>
            <a:r>
              <a:rPr lang="en-US" sz="2400" i="1" dirty="0"/>
              <a:t>Continue</a:t>
            </a:r>
            <a:r>
              <a:rPr lang="en-US" sz="2400" dirty="0"/>
              <a:t> and follow the on-screen instructions.</a:t>
            </a:r>
          </a:p>
        </p:txBody>
      </p:sp>
      <p:pic>
        <p:nvPicPr>
          <p:cNvPr id="5" name="Picture 4">
            <a:extLst>
              <a:ext uri="{FF2B5EF4-FFF2-40B4-BE49-F238E27FC236}">
                <a16:creationId xmlns:a16="http://schemas.microsoft.com/office/drawing/2014/main" id="{913BF43C-7677-4B3B-9B42-BDC7786A10FD}"/>
              </a:ext>
            </a:extLst>
          </p:cNvPr>
          <p:cNvPicPr>
            <a:picLocks noChangeAspect="1"/>
          </p:cNvPicPr>
          <p:nvPr/>
        </p:nvPicPr>
        <p:blipFill>
          <a:blip r:embed="rId4"/>
          <a:stretch>
            <a:fillRect/>
          </a:stretch>
        </p:blipFill>
        <p:spPr>
          <a:xfrm>
            <a:off x="7380466" y="2310676"/>
            <a:ext cx="4380412" cy="2632786"/>
          </a:xfrm>
          <a:prstGeom prst="rect">
            <a:avLst/>
          </a:prstGeom>
        </p:spPr>
      </p:pic>
      <p:sp>
        <p:nvSpPr>
          <p:cNvPr id="8" name="Content Placeholder 2">
            <a:extLst>
              <a:ext uri="{FF2B5EF4-FFF2-40B4-BE49-F238E27FC236}">
                <a16:creationId xmlns:a16="http://schemas.microsoft.com/office/drawing/2014/main" id="{7AE75D0A-B2DB-4AF5-AAE0-DC848774A4FF}"/>
              </a:ext>
            </a:extLst>
          </p:cNvPr>
          <p:cNvSpPr txBox="1">
            <a:spLocks/>
          </p:cNvSpPr>
          <p:nvPr/>
        </p:nvSpPr>
        <p:spPr>
          <a:xfrm>
            <a:off x="134935" y="1326210"/>
            <a:ext cx="11625943" cy="230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t>Individuals should set up a Facebook </a:t>
            </a:r>
            <a:r>
              <a:rPr lang="en-US" sz="2200" b="1" dirty="0"/>
              <a:t>Profile</a:t>
            </a:r>
            <a:r>
              <a:rPr lang="en-US" sz="2200" dirty="0"/>
              <a:t>.</a:t>
            </a:r>
          </a:p>
          <a:p>
            <a:pPr>
              <a:lnSpc>
                <a:spcPct val="100000"/>
              </a:lnSpc>
            </a:pPr>
            <a:r>
              <a:rPr lang="en-US" sz="2200" dirty="0"/>
              <a:t>ASHRAE Chapters, Regions, Committees and other Groups will want to set up a Facebook </a:t>
            </a:r>
            <a:r>
              <a:rPr lang="en-US" sz="2200" b="1" dirty="0"/>
              <a:t>Page</a:t>
            </a:r>
            <a:r>
              <a:rPr lang="en-US" sz="2200" dirty="0"/>
              <a:t>. </a:t>
            </a:r>
            <a:r>
              <a:rPr lang="en-US" sz="2200" i="1" dirty="0"/>
              <a:t>This is so more than one user can post to the page.</a:t>
            </a:r>
          </a:p>
          <a:p>
            <a:pPr>
              <a:lnSpc>
                <a:spcPct val="100000"/>
              </a:lnSpc>
            </a:pPr>
            <a:r>
              <a:rPr lang="en-US" sz="2200" dirty="0"/>
              <a:t>Facebook requires every business page to be linked to a                                                                                    personal Facebook profile, but all the information—posts,                                                                               comments, photos, updates, etc.—are separate. </a:t>
            </a:r>
          </a:p>
          <a:p>
            <a:pPr marL="0" indent="0">
              <a:lnSpc>
                <a:spcPct val="100000"/>
              </a:lnSpc>
              <a:buNone/>
            </a:pPr>
            <a:endParaRPr lang="en-US" sz="2200" dirty="0"/>
          </a:p>
        </p:txBody>
      </p:sp>
    </p:spTree>
    <p:extLst>
      <p:ext uri="{BB962C8B-B14F-4D97-AF65-F5344CB8AC3E}">
        <p14:creationId xmlns:p14="http://schemas.microsoft.com/office/powerpoint/2010/main" val="320730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6150" y="2886075"/>
            <a:ext cx="9007475" cy="707886"/>
          </a:xfrm>
          <a:prstGeom prst="rect">
            <a:avLst/>
          </a:prstGeom>
          <a:noFill/>
        </p:spPr>
        <p:txBody>
          <a:bodyPr wrap="square" rtlCol="0">
            <a:spAutoFit/>
          </a:bodyPr>
          <a:lstStyle/>
          <a:p>
            <a:r>
              <a:rPr lang="en-US" sz="4000" dirty="0">
                <a:solidFill>
                  <a:schemeClr val="bg1"/>
                </a:solidFill>
              </a:rPr>
              <a:t>Best Practices for Facebook</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84700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
            </a:r>
          </a:p>
        </p:txBody>
      </p:sp>
      <p:pic>
        <p:nvPicPr>
          <p:cNvPr id="4" name="Shape 330" descr="Shape 330"/>
          <p:cNvPicPr>
            <a:picLocks noChangeAspect="1"/>
          </p:cNvPicPr>
          <p:nvPr/>
        </p:nvPicPr>
        <p:blipFill>
          <a:blip r:embed="rId3"/>
          <a:stretch>
            <a:fillRect/>
          </a:stretch>
        </p:blipFill>
        <p:spPr>
          <a:xfrm>
            <a:off x="8204198" y="2429986"/>
            <a:ext cx="2905761" cy="2905761"/>
          </a:xfrm>
          <a:prstGeom prst="rect">
            <a:avLst/>
          </a:prstGeom>
          <a:ln w="12700">
            <a:miter lim="400000"/>
          </a:ln>
        </p:spPr>
      </p:pic>
      <p:sp>
        <p:nvSpPr>
          <p:cNvPr id="5" name="Content Placeholder 2"/>
          <p:cNvSpPr>
            <a:spLocks noGrp="1"/>
          </p:cNvSpPr>
          <p:nvPr>
            <p:ph idx="1"/>
          </p:nvPr>
        </p:nvSpPr>
        <p:spPr>
          <a:xfrm>
            <a:off x="838200" y="1707197"/>
            <a:ext cx="10515600" cy="4351338"/>
          </a:xfrm>
        </p:spPr>
        <p:txBody>
          <a:bodyPr>
            <a:normAutofit lnSpcReduction="10000"/>
          </a:bodyPr>
          <a:lstStyle/>
          <a:p>
            <a:r>
              <a:rPr lang="en-US" dirty="0"/>
              <a:t>What do you like to see when YOU are on Facebook?</a:t>
            </a:r>
          </a:p>
          <a:p>
            <a:endParaRPr lang="en-US" dirty="0"/>
          </a:p>
          <a:p>
            <a:r>
              <a:rPr lang="en-US" dirty="0"/>
              <a:t>What catches your eye?</a:t>
            </a:r>
          </a:p>
          <a:p>
            <a:endParaRPr lang="en-US" dirty="0"/>
          </a:p>
          <a:p>
            <a:r>
              <a:rPr lang="en-US" dirty="0"/>
              <a:t>What encourages you to “Like”?</a:t>
            </a:r>
          </a:p>
          <a:p>
            <a:endParaRPr lang="en-US" dirty="0"/>
          </a:p>
          <a:p>
            <a:r>
              <a:rPr lang="en-US" dirty="0"/>
              <a:t>Why do you comment?</a:t>
            </a:r>
          </a:p>
          <a:p>
            <a:endParaRPr lang="en-US" dirty="0"/>
          </a:p>
          <a:p>
            <a:r>
              <a:rPr lang="en-US" dirty="0"/>
              <a:t>What do you share?</a:t>
            </a:r>
          </a:p>
          <a:p>
            <a:endParaRPr lang="en-US" dirty="0"/>
          </a:p>
        </p:txBody>
      </p:sp>
    </p:spTree>
    <p:extLst>
      <p:ext uri="{BB962C8B-B14F-4D97-AF65-F5344CB8AC3E}">
        <p14:creationId xmlns:p14="http://schemas.microsoft.com/office/powerpoint/2010/main" val="2215217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
            </a:r>
          </a:p>
        </p:txBody>
      </p:sp>
      <p:pic>
        <p:nvPicPr>
          <p:cNvPr id="4" name="Shape 340" descr="Shape 340"/>
          <p:cNvPicPr>
            <a:picLocks noChangeAspect="1"/>
          </p:cNvPicPr>
          <p:nvPr/>
        </p:nvPicPr>
        <p:blipFill>
          <a:blip r:embed="rId3"/>
          <a:stretch>
            <a:fillRect/>
          </a:stretch>
        </p:blipFill>
        <p:spPr>
          <a:xfrm>
            <a:off x="4163695" y="3474659"/>
            <a:ext cx="3864610" cy="2710995"/>
          </a:xfrm>
          <a:prstGeom prst="rect">
            <a:avLst/>
          </a:prstGeom>
          <a:ln w="12700">
            <a:miter lim="400000"/>
          </a:ln>
        </p:spPr>
      </p:pic>
      <p:sp>
        <p:nvSpPr>
          <p:cNvPr id="6" name="Content Placeholder 2"/>
          <p:cNvSpPr>
            <a:spLocks noGrp="1"/>
          </p:cNvSpPr>
          <p:nvPr>
            <p:ph idx="1"/>
          </p:nvPr>
        </p:nvSpPr>
        <p:spPr>
          <a:xfrm>
            <a:off x="838200" y="1585595"/>
            <a:ext cx="10515600" cy="2187575"/>
          </a:xfrm>
        </p:spPr>
        <p:txBody>
          <a:bodyPr/>
          <a:lstStyle/>
          <a:p>
            <a:pPr marL="0" indent="0" algn="ctr">
              <a:buNone/>
            </a:pPr>
            <a:r>
              <a:rPr lang="en-US" b="1" dirty="0"/>
              <a:t>Have this Discussion With Your Social Media Team </a:t>
            </a:r>
          </a:p>
          <a:p>
            <a:pPr marL="0" indent="0" algn="ctr">
              <a:buNone/>
            </a:pPr>
            <a:endParaRPr lang="en-US" dirty="0"/>
          </a:p>
          <a:p>
            <a:pPr marL="0" indent="0" algn="ctr">
              <a:buNone/>
            </a:pPr>
            <a:r>
              <a:rPr lang="en-US" dirty="0"/>
              <a:t>Incorporate What you Like Into your Page!</a:t>
            </a:r>
          </a:p>
        </p:txBody>
      </p:sp>
    </p:spTree>
    <p:extLst>
      <p:ext uri="{BB962C8B-B14F-4D97-AF65-F5344CB8AC3E}">
        <p14:creationId xmlns:p14="http://schemas.microsoft.com/office/powerpoint/2010/main" val="1507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Quick-Start Guide</a:t>
            </a:r>
          </a:p>
        </p:txBody>
      </p:sp>
      <p:sp>
        <p:nvSpPr>
          <p:cNvPr id="5" name="Content Placeholder 2"/>
          <p:cNvSpPr>
            <a:spLocks noGrp="1"/>
          </p:cNvSpPr>
          <p:nvPr>
            <p:ph idx="1"/>
          </p:nvPr>
        </p:nvSpPr>
        <p:spPr>
          <a:xfrm>
            <a:off x="838200" y="1571897"/>
            <a:ext cx="10515600" cy="4239306"/>
          </a:xfrm>
        </p:spPr>
        <p:txBody>
          <a:bodyPr>
            <a:normAutofit fontScale="92500" lnSpcReduction="10000"/>
          </a:bodyPr>
          <a:lstStyle/>
          <a:p>
            <a:pPr>
              <a:lnSpc>
                <a:spcPct val="110000"/>
              </a:lnSpc>
            </a:pPr>
            <a:r>
              <a:rPr lang="en-US" dirty="0"/>
              <a:t>Complete your profile </a:t>
            </a:r>
          </a:p>
          <a:p>
            <a:pPr lvl="1">
              <a:lnSpc>
                <a:spcPct val="110000"/>
              </a:lnSpc>
            </a:pPr>
            <a:r>
              <a:rPr lang="en-US" dirty="0"/>
              <a:t>Include a relevant “About” page with detailed information</a:t>
            </a:r>
          </a:p>
          <a:p>
            <a:pPr>
              <a:lnSpc>
                <a:spcPct val="110000"/>
              </a:lnSpc>
            </a:pPr>
            <a:r>
              <a:rPr lang="en-US" dirty="0"/>
              <a:t>Develop a posting strategy </a:t>
            </a:r>
          </a:p>
          <a:p>
            <a:pPr lvl="1">
              <a:lnSpc>
                <a:spcPct val="110000"/>
              </a:lnSpc>
            </a:pPr>
            <a:r>
              <a:rPr lang="en-US" dirty="0"/>
              <a:t>Know your audience and plan engaging content</a:t>
            </a:r>
          </a:p>
          <a:p>
            <a:pPr lvl="1">
              <a:lnSpc>
                <a:spcPct val="110000"/>
              </a:lnSpc>
            </a:pPr>
            <a:r>
              <a:rPr lang="en-US" dirty="0"/>
              <a:t>Determine how often and when to post</a:t>
            </a:r>
          </a:p>
          <a:p>
            <a:pPr lvl="1">
              <a:lnSpc>
                <a:spcPct val="110000"/>
              </a:lnSpc>
            </a:pPr>
            <a:r>
              <a:rPr lang="en-US" dirty="0"/>
              <a:t>Include visuals (photos and video) often</a:t>
            </a:r>
          </a:p>
          <a:p>
            <a:pPr>
              <a:lnSpc>
                <a:spcPct val="110000"/>
              </a:lnSpc>
            </a:pPr>
            <a:r>
              <a:rPr lang="en-US" dirty="0"/>
              <a:t>Engage with followers and network with other organizations</a:t>
            </a:r>
          </a:p>
          <a:p>
            <a:pPr>
              <a:lnSpc>
                <a:spcPct val="110000"/>
              </a:lnSpc>
            </a:pPr>
            <a:r>
              <a:rPr lang="en-US" dirty="0"/>
              <a:t>“Like” other pages (ASHRAE Society or ASHRAE Chapters) and share posts</a:t>
            </a:r>
          </a:p>
          <a:p>
            <a:pPr>
              <a:lnSpc>
                <a:spcPct val="110000"/>
              </a:lnSpc>
            </a:pPr>
            <a:r>
              <a:rPr lang="en-US" dirty="0"/>
              <a:t>Use Facebook Analytics to measure the success of your page</a:t>
            </a:r>
          </a:p>
          <a:p>
            <a:endParaRPr lang="en-US" dirty="0"/>
          </a:p>
        </p:txBody>
      </p:sp>
    </p:spTree>
    <p:extLst>
      <p:ext uri="{BB962C8B-B14F-4D97-AF65-F5344CB8AC3E}">
        <p14:creationId xmlns:p14="http://schemas.microsoft.com/office/powerpoint/2010/main" val="408394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Fill Page with Information</a:t>
            </a:r>
          </a:p>
        </p:txBody>
      </p:sp>
      <p:sp>
        <p:nvSpPr>
          <p:cNvPr id="3" name="Content Placeholder 2"/>
          <p:cNvSpPr>
            <a:spLocks noGrp="1"/>
          </p:cNvSpPr>
          <p:nvPr>
            <p:ph idx="1"/>
          </p:nvPr>
        </p:nvSpPr>
        <p:spPr>
          <a:xfrm>
            <a:off x="500743" y="1548606"/>
            <a:ext cx="7231380" cy="4351338"/>
          </a:xfrm>
        </p:spPr>
        <p:txBody>
          <a:bodyPr>
            <a:normAutofit/>
          </a:bodyPr>
          <a:lstStyle/>
          <a:p>
            <a:pPr marL="0" indent="0">
              <a:buNone/>
            </a:pPr>
            <a:r>
              <a:rPr lang="en-US" b="1" dirty="0"/>
              <a:t>Fill in appropriate fields and information: </a:t>
            </a:r>
            <a:endParaRPr lang="en-US" dirty="0"/>
          </a:p>
          <a:p>
            <a:r>
              <a:rPr lang="en-US" dirty="0"/>
              <a:t>Name </a:t>
            </a:r>
          </a:p>
          <a:p>
            <a:r>
              <a:rPr lang="en-US" dirty="0"/>
              <a:t>@username </a:t>
            </a:r>
          </a:p>
          <a:p>
            <a:r>
              <a:rPr lang="en-US" dirty="0"/>
              <a:t>Profile and Cover Photos</a:t>
            </a:r>
          </a:p>
          <a:p>
            <a:r>
              <a:rPr lang="en-US" dirty="0"/>
              <a:t>Category (non-profit organization)</a:t>
            </a:r>
          </a:p>
          <a:p>
            <a:r>
              <a:rPr lang="en-US" dirty="0"/>
              <a:t>Contact Information (address, phone number)</a:t>
            </a:r>
          </a:p>
          <a:p>
            <a:r>
              <a:rPr lang="en-US" dirty="0"/>
              <a:t>Chapter highlights, history and story</a:t>
            </a:r>
          </a:p>
          <a:p>
            <a:r>
              <a:rPr lang="en-US" dirty="0"/>
              <a:t>Call to Action (link to website)</a:t>
            </a:r>
          </a:p>
          <a:p>
            <a:endParaRPr lang="en-US" dirty="0"/>
          </a:p>
        </p:txBody>
      </p:sp>
      <p:pic>
        <p:nvPicPr>
          <p:cNvPr id="4" name="Picture 3">
            <a:extLst>
              <a:ext uri="{FF2B5EF4-FFF2-40B4-BE49-F238E27FC236}">
                <a16:creationId xmlns:a16="http://schemas.microsoft.com/office/drawing/2014/main" id="{9848C1DD-444C-4126-ACE3-A1ED65BB3604}"/>
              </a:ext>
            </a:extLst>
          </p:cNvPr>
          <p:cNvPicPr>
            <a:picLocks noChangeAspect="1"/>
          </p:cNvPicPr>
          <p:nvPr/>
        </p:nvPicPr>
        <p:blipFill>
          <a:blip r:embed="rId3"/>
          <a:stretch>
            <a:fillRect/>
          </a:stretch>
        </p:blipFill>
        <p:spPr>
          <a:xfrm>
            <a:off x="7944266" y="1371286"/>
            <a:ext cx="3660994" cy="411542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59162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 In and Post Often</a:t>
            </a:r>
          </a:p>
        </p:txBody>
      </p:sp>
      <p:pic>
        <p:nvPicPr>
          <p:cNvPr id="5" name="Shape 360" descr="Shape 360"/>
          <p:cNvPicPr>
            <a:picLocks noChangeAspect="1"/>
          </p:cNvPicPr>
          <p:nvPr/>
        </p:nvPicPr>
        <p:blipFill>
          <a:blip r:embed="rId3"/>
          <a:srcRect l="55571" t="58835" r="31476" b="23317"/>
          <a:stretch>
            <a:fillRect/>
          </a:stretch>
        </p:blipFill>
        <p:spPr>
          <a:xfrm>
            <a:off x="5908051" y="5008491"/>
            <a:ext cx="1733550" cy="1343025"/>
          </a:xfrm>
          <a:prstGeom prst="rect">
            <a:avLst/>
          </a:prstGeom>
          <a:ln w="12700">
            <a:miter lim="400000"/>
          </a:ln>
          <a:effectLst>
            <a:outerShdw blurRad="50800" dist="38100" dir="16200000" rotWithShape="0">
              <a:prstClr val="black">
                <a:alpha val="40000"/>
              </a:prstClr>
            </a:outerShdw>
          </a:effectLst>
        </p:spPr>
      </p:pic>
      <p:pic>
        <p:nvPicPr>
          <p:cNvPr id="6" name="Shape 361" descr="Shape 361"/>
          <p:cNvPicPr>
            <a:picLocks noChangeAspect="1"/>
          </p:cNvPicPr>
          <p:nvPr/>
        </p:nvPicPr>
        <p:blipFill>
          <a:blip r:embed="rId4"/>
          <a:srcRect l="37194" t="29771" r="38141" b="46122"/>
          <a:stretch>
            <a:fillRect/>
          </a:stretch>
        </p:blipFill>
        <p:spPr>
          <a:xfrm>
            <a:off x="8040712" y="5016500"/>
            <a:ext cx="2686683" cy="1476375"/>
          </a:xfrm>
          <a:prstGeom prst="rect">
            <a:avLst/>
          </a:prstGeom>
          <a:ln w="12700">
            <a:miter lim="400000"/>
          </a:ln>
          <a:effectLst>
            <a:outerShdw blurRad="50800" dist="38100" dir="18900000" algn="bl" rotWithShape="0">
              <a:prstClr val="black">
                <a:alpha val="40000"/>
              </a:prstClr>
            </a:outerShdw>
          </a:effectLst>
        </p:spPr>
      </p:pic>
      <p:sp>
        <p:nvSpPr>
          <p:cNvPr id="11" name="TextBox 10"/>
          <p:cNvSpPr txBox="1"/>
          <p:nvPr/>
        </p:nvSpPr>
        <p:spPr>
          <a:xfrm>
            <a:off x="394947" y="1493579"/>
            <a:ext cx="6908823" cy="3785652"/>
          </a:xfrm>
          <a:prstGeom prst="rect">
            <a:avLst/>
          </a:prstGeom>
          <a:noFill/>
        </p:spPr>
        <p:txBody>
          <a:bodyPr wrap="square" rtlCol="0">
            <a:spAutoFit/>
          </a:bodyPr>
          <a:lstStyle/>
          <a:p>
            <a:pPr marL="285750" indent="-228600">
              <a:buFont typeface="Arial" panose="020B0604020202020204" pitchFamily="34" charset="0"/>
              <a:buChar char="•"/>
            </a:pPr>
            <a:r>
              <a:rPr lang="en-US" sz="2400" dirty="0"/>
              <a:t>A reliable </a:t>
            </a:r>
            <a:r>
              <a:rPr lang="en-US" sz="2400" b="1" dirty="0"/>
              <a:t>strategy</a:t>
            </a:r>
            <a:r>
              <a:rPr lang="en-US" sz="2400" dirty="0"/>
              <a:t> is essential as you plan your Facebook for business page: think, plan and manage your page based on your target audience, brand story and the desired reaction you want to obtain.</a:t>
            </a:r>
          </a:p>
          <a:p>
            <a:pPr marL="285750" indent="-228600">
              <a:buFont typeface="Arial" panose="020B0604020202020204" pitchFamily="34" charset="0"/>
              <a:buChar char="•"/>
            </a:pPr>
            <a:r>
              <a:rPr lang="en-US" sz="2400" dirty="0"/>
              <a:t>Consider every piece of </a:t>
            </a:r>
            <a:r>
              <a:rPr lang="en-US" sz="2400" b="1" dirty="0"/>
              <a:t>content</a:t>
            </a:r>
            <a:r>
              <a:rPr lang="en-US" sz="2400" dirty="0"/>
              <a:t> you post an opportunity for increased and specific engagement.</a:t>
            </a:r>
          </a:p>
          <a:p>
            <a:pPr marL="285750" indent="-228600">
              <a:buFont typeface="Arial" panose="020B0604020202020204" pitchFamily="34" charset="0"/>
              <a:buChar char="•"/>
            </a:pPr>
            <a:r>
              <a:rPr lang="en-US" sz="2400" dirty="0"/>
              <a:t>Develop a balanced posting </a:t>
            </a:r>
            <a:r>
              <a:rPr lang="en-US" sz="2400" b="1" dirty="0"/>
              <a:t>schedule</a:t>
            </a:r>
            <a:r>
              <a:rPr lang="en-US" sz="2400" dirty="0"/>
              <a:t> and use the scheduling tool.</a:t>
            </a:r>
          </a:p>
          <a:p>
            <a:pPr marL="285750" indent="-228600">
              <a:buFont typeface="Arial" panose="020B0604020202020204" pitchFamily="34" charset="0"/>
              <a:buChar char="•"/>
            </a:pPr>
            <a:r>
              <a:rPr lang="en-US" sz="2400" dirty="0"/>
              <a:t>Respond to and </a:t>
            </a:r>
            <a:r>
              <a:rPr lang="en-US" sz="2400" b="1" dirty="0"/>
              <a:t>engage</a:t>
            </a:r>
            <a:r>
              <a:rPr lang="en-US" sz="2400" dirty="0"/>
              <a:t> with followers.</a:t>
            </a:r>
          </a:p>
        </p:txBody>
      </p:sp>
      <p:pic>
        <p:nvPicPr>
          <p:cNvPr id="3" name="Picture 2">
            <a:extLst>
              <a:ext uri="{FF2B5EF4-FFF2-40B4-BE49-F238E27FC236}">
                <a16:creationId xmlns:a16="http://schemas.microsoft.com/office/drawing/2014/main" id="{8BAD71D6-3780-4635-B9F8-74E2CDD5D635}"/>
              </a:ext>
            </a:extLst>
          </p:cNvPr>
          <p:cNvPicPr>
            <a:picLocks noChangeAspect="1"/>
          </p:cNvPicPr>
          <p:nvPr/>
        </p:nvPicPr>
        <p:blipFill>
          <a:blip r:embed="rId5"/>
          <a:stretch>
            <a:fillRect/>
          </a:stretch>
        </p:blipFill>
        <p:spPr>
          <a:xfrm>
            <a:off x="7979432" y="1342043"/>
            <a:ext cx="3028950" cy="1514475"/>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5A98E8C-26B7-4920-9F23-E74265B06BF5}"/>
              </a:ext>
            </a:extLst>
          </p:cNvPr>
          <p:cNvPicPr>
            <a:picLocks noChangeAspect="1"/>
          </p:cNvPicPr>
          <p:nvPr/>
        </p:nvPicPr>
        <p:blipFill>
          <a:blip r:embed="rId6"/>
          <a:stretch>
            <a:fillRect/>
          </a:stretch>
        </p:blipFill>
        <p:spPr>
          <a:xfrm>
            <a:off x="8443300" y="3012584"/>
            <a:ext cx="2466975" cy="184785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0610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Facebook’s Insights Tool</a:t>
            </a:r>
          </a:p>
        </p:txBody>
      </p:sp>
      <p:sp>
        <p:nvSpPr>
          <p:cNvPr id="3" name="Content Placeholder 2"/>
          <p:cNvSpPr>
            <a:spLocks noGrp="1"/>
          </p:cNvSpPr>
          <p:nvPr>
            <p:ph idx="1"/>
          </p:nvPr>
        </p:nvSpPr>
        <p:spPr>
          <a:xfrm>
            <a:off x="198120" y="1407775"/>
            <a:ext cx="6785610" cy="4850677"/>
          </a:xfrm>
        </p:spPr>
        <p:txBody>
          <a:bodyPr>
            <a:normAutofit fontScale="25000" lnSpcReduction="20000"/>
          </a:bodyPr>
          <a:lstStyle/>
          <a:p>
            <a:pPr>
              <a:lnSpc>
                <a:spcPct val="120000"/>
              </a:lnSpc>
            </a:pPr>
            <a:r>
              <a:rPr lang="en-US" sz="8800" dirty="0"/>
              <a:t>Facebook Insights: detailed analytics for your Facebook Page, so you can track what works, learn how people interact with your content, and improve your results over time.</a:t>
            </a:r>
          </a:p>
          <a:p>
            <a:pPr>
              <a:lnSpc>
                <a:spcPct val="120000"/>
              </a:lnSpc>
            </a:pPr>
            <a:r>
              <a:rPr lang="en-US" sz="8800" dirty="0"/>
              <a:t>What to track using Facebook Insights:</a:t>
            </a:r>
          </a:p>
          <a:p>
            <a:pPr lvl="1">
              <a:lnSpc>
                <a:spcPct val="120000"/>
              </a:lnSpc>
            </a:pPr>
            <a:r>
              <a:rPr lang="en-US" sz="8000" b="1" dirty="0"/>
              <a:t>Reach and Engagement</a:t>
            </a:r>
            <a:r>
              <a:rPr lang="en-US" sz="8000" dirty="0"/>
              <a:t>: number of people who saw your posts and combined total of post likes, comments, shares, etc.</a:t>
            </a:r>
          </a:p>
          <a:p>
            <a:pPr lvl="1">
              <a:lnSpc>
                <a:spcPct val="120000"/>
              </a:lnSpc>
            </a:pPr>
            <a:r>
              <a:rPr lang="en-US" sz="8000" b="1" dirty="0"/>
              <a:t>Actions</a:t>
            </a:r>
            <a:r>
              <a:rPr lang="en-US" sz="8000" dirty="0"/>
              <a:t>: combined total clicks</a:t>
            </a:r>
          </a:p>
          <a:p>
            <a:pPr lvl="1">
              <a:lnSpc>
                <a:spcPct val="120000"/>
              </a:lnSpc>
            </a:pPr>
            <a:r>
              <a:rPr lang="en-US" sz="8000" b="1" dirty="0"/>
              <a:t>People</a:t>
            </a:r>
            <a:r>
              <a:rPr lang="en-US" sz="8000" dirty="0"/>
              <a:t>: number of followers, demographics of people who visit your page and when they visit </a:t>
            </a:r>
          </a:p>
          <a:p>
            <a:pPr lvl="1">
              <a:lnSpc>
                <a:spcPct val="120000"/>
              </a:lnSpc>
            </a:pPr>
            <a:r>
              <a:rPr lang="en-US" sz="8000" b="1" dirty="0"/>
              <a:t>Views</a:t>
            </a:r>
            <a:r>
              <a:rPr lang="en-US" sz="8000" dirty="0"/>
              <a:t>: total views of your Facebook page</a:t>
            </a:r>
          </a:p>
          <a:p>
            <a:pPr lvl="1">
              <a:lnSpc>
                <a:spcPct val="120000"/>
              </a:lnSpc>
            </a:pPr>
            <a:r>
              <a:rPr lang="en-US" sz="8000" b="1" dirty="0"/>
              <a:t>Posts</a:t>
            </a:r>
            <a:r>
              <a:rPr lang="en-US" sz="8000" dirty="0"/>
              <a:t>: how posts are performing over time</a:t>
            </a:r>
          </a:p>
          <a:p>
            <a:endParaRPr lang="en-US" dirty="0"/>
          </a:p>
        </p:txBody>
      </p:sp>
      <p:pic>
        <p:nvPicPr>
          <p:cNvPr id="4" name="Picture 3">
            <a:extLst>
              <a:ext uri="{FF2B5EF4-FFF2-40B4-BE49-F238E27FC236}">
                <a16:creationId xmlns:a16="http://schemas.microsoft.com/office/drawing/2014/main" id="{C7A0B4FB-60CF-408B-855C-FA3D9B8A2ABE}"/>
              </a:ext>
            </a:extLst>
          </p:cNvPr>
          <p:cNvPicPr>
            <a:picLocks noChangeAspect="1"/>
          </p:cNvPicPr>
          <p:nvPr/>
        </p:nvPicPr>
        <p:blipFill rotWithShape="1">
          <a:blip r:embed="rId3"/>
          <a:srcRect r="3063" b="18527"/>
          <a:stretch/>
        </p:blipFill>
        <p:spPr>
          <a:xfrm>
            <a:off x="7497859" y="1407776"/>
            <a:ext cx="4016103" cy="3780501"/>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4479BEC2-AF34-4A59-A1D9-23FC99E525FB}"/>
              </a:ext>
            </a:extLst>
          </p:cNvPr>
          <p:cNvPicPr>
            <a:picLocks noChangeAspect="1"/>
          </p:cNvPicPr>
          <p:nvPr/>
        </p:nvPicPr>
        <p:blipFill>
          <a:blip r:embed="rId4"/>
          <a:stretch>
            <a:fillRect/>
          </a:stretch>
        </p:blipFill>
        <p:spPr>
          <a:xfrm>
            <a:off x="7497858" y="5188277"/>
            <a:ext cx="1394681" cy="10701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005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Content Interesting</a:t>
            </a:r>
          </a:p>
        </p:txBody>
      </p:sp>
      <p:sp>
        <p:nvSpPr>
          <p:cNvPr id="9" name="Content Placeholder 2">
            <a:extLst>
              <a:ext uri="{FF2B5EF4-FFF2-40B4-BE49-F238E27FC236}">
                <a16:creationId xmlns:a16="http://schemas.microsoft.com/office/drawing/2014/main" id="{AEE2B0D6-A5BA-4F2B-A66A-BAD0BA0FC0C1}"/>
              </a:ext>
            </a:extLst>
          </p:cNvPr>
          <p:cNvSpPr>
            <a:spLocks noGrp="1"/>
          </p:cNvSpPr>
          <p:nvPr>
            <p:ph idx="1"/>
          </p:nvPr>
        </p:nvSpPr>
        <p:spPr>
          <a:xfrm>
            <a:off x="678180" y="1332192"/>
            <a:ext cx="6785610" cy="5160683"/>
          </a:xfrm>
        </p:spPr>
        <p:txBody>
          <a:bodyPr>
            <a:normAutofit fontScale="25000" lnSpcReduction="20000"/>
          </a:bodyPr>
          <a:lstStyle/>
          <a:p>
            <a:pPr>
              <a:lnSpc>
                <a:spcPct val="120000"/>
              </a:lnSpc>
            </a:pPr>
            <a:r>
              <a:rPr lang="en-US" sz="10400" dirty="0"/>
              <a:t>Facebook is a visual media</a:t>
            </a:r>
          </a:p>
          <a:p>
            <a:pPr lvl="1">
              <a:lnSpc>
                <a:spcPct val="120000"/>
              </a:lnSpc>
            </a:pPr>
            <a:r>
              <a:rPr lang="en-US" sz="9600" dirty="0"/>
              <a:t>Eye-catching images</a:t>
            </a:r>
          </a:p>
          <a:p>
            <a:pPr lvl="1">
              <a:lnSpc>
                <a:spcPct val="120000"/>
              </a:lnSpc>
            </a:pPr>
            <a:r>
              <a:rPr lang="en-US" sz="9600" dirty="0"/>
              <a:t>Include movement with a video or gif</a:t>
            </a:r>
          </a:p>
          <a:p>
            <a:pPr>
              <a:lnSpc>
                <a:spcPct val="120000"/>
              </a:lnSpc>
            </a:pPr>
            <a:r>
              <a:rPr lang="en-US" sz="10400" dirty="0"/>
              <a:t>Achievements/Awards</a:t>
            </a:r>
          </a:p>
          <a:p>
            <a:pPr>
              <a:lnSpc>
                <a:spcPct val="120000"/>
              </a:lnSpc>
            </a:pPr>
            <a:r>
              <a:rPr lang="en-US" sz="10400" dirty="0"/>
              <a:t>Announcements</a:t>
            </a:r>
          </a:p>
          <a:p>
            <a:pPr>
              <a:lnSpc>
                <a:spcPct val="120000"/>
              </a:lnSpc>
            </a:pPr>
            <a:r>
              <a:rPr lang="en-US" sz="10400" dirty="0"/>
              <a:t>Behind-the-Scenes</a:t>
            </a:r>
          </a:p>
          <a:p>
            <a:pPr>
              <a:lnSpc>
                <a:spcPct val="120000"/>
              </a:lnSpc>
            </a:pPr>
            <a:r>
              <a:rPr lang="en-US" sz="10400" dirty="0"/>
              <a:t>Communicate value</a:t>
            </a:r>
          </a:p>
          <a:p>
            <a:pPr lvl="1">
              <a:lnSpc>
                <a:spcPct val="120000"/>
              </a:lnSpc>
            </a:pPr>
            <a:r>
              <a:rPr lang="en-US" sz="9600" dirty="0"/>
              <a:t>Contests and giveaways</a:t>
            </a:r>
          </a:p>
          <a:p>
            <a:pPr lvl="1">
              <a:lnSpc>
                <a:spcPct val="120000"/>
              </a:lnSpc>
            </a:pPr>
            <a:r>
              <a:rPr lang="en-US" sz="9600" dirty="0"/>
              <a:t>Discounts, promotions and sales</a:t>
            </a:r>
          </a:p>
          <a:p>
            <a:pPr lvl="1">
              <a:lnSpc>
                <a:spcPct val="120000"/>
              </a:lnSpc>
            </a:pPr>
            <a:r>
              <a:rPr lang="en-US" sz="9600" dirty="0"/>
              <a:t>Educational content </a:t>
            </a:r>
          </a:p>
        </p:txBody>
      </p:sp>
      <p:pic>
        <p:nvPicPr>
          <p:cNvPr id="3" name="Picture 2">
            <a:extLst>
              <a:ext uri="{FF2B5EF4-FFF2-40B4-BE49-F238E27FC236}">
                <a16:creationId xmlns:a16="http://schemas.microsoft.com/office/drawing/2014/main" id="{A7DC6B56-3852-4551-9CDD-3AF3298FE9BF}"/>
              </a:ext>
            </a:extLst>
          </p:cNvPr>
          <p:cNvPicPr>
            <a:picLocks noChangeAspect="1"/>
          </p:cNvPicPr>
          <p:nvPr/>
        </p:nvPicPr>
        <p:blipFill>
          <a:blip r:embed="rId3"/>
          <a:stretch>
            <a:fillRect/>
          </a:stretch>
        </p:blipFill>
        <p:spPr>
          <a:xfrm>
            <a:off x="6640830" y="3776061"/>
            <a:ext cx="3114134" cy="271681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00A2C03-B9AE-41A5-BED1-5B109C0B0BBC}"/>
              </a:ext>
            </a:extLst>
          </p:cNvPr>
          <p:cNvPicPr>
            <a:picLocks noChangeAspect="1"/>
          </p:cNvPicPr>
          <p:nvPr/>
        </p:nvPicPr>
        <p:blipFill>
          <a:blip r:embed="rId4"/>
          <a:stretch>
            <a:fillRect/>
          </a:stretch>
        </p:blipFill>
        <p:spPr>
          <a:xfrm>
            <a:off x="8656321" y="824056"/>
            <a:ext cx="2697479" cy="278569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80205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Objective</a:t>
            </a:r>
            <a:endParaRPr lang="en-US" dirty="0"/>
          </a:p>
        </p:txBody>
      </p:sp>
      <p:sp>
        <p:nvSpPr>
          <p:cNvPr id="3" name="Content Placeholder 2"/>
          <p:cNvSpPr>
            <a:spLocks noGrp="1"/>
          </p:cNvSpPr>
          <p:nvPr>
            <p:ph idx="1"/>
          </p:nvPr>
        </p:nvSpPr>
        <p:spPr>
          <a:xfrm>
            <a:off x="838200" y="1825625"/>
            <a:ext cx="7488677" cy="4351338"/>
          </a:xfrm>
        </p:spPr>
        <p:txBody>
          <a:bodyPr>
            <a:normAutofit lnSpcReduction="10000"/>
          </a:bodyPr>
          <a:lstStyle/>
          <a:p>
            <a:pPr marL="0" indent="0">
              <a:buNone/>
            </a:pPr>
            <a:r>
              <a:rPr lang="en-US" dirty="0"/>
              <a:t>The purpose of this presentation is to serve as a </a:t>
            </a:r>
            <a:r>
              <a:rPr lang="en-US" b="1" dirty="0"/>
              <a:t>comprehensive resource </a:t>
            </a:r>
            <a:r>
              <a:rPr lang="en-US" dirty="0"/>
              <a:t>for using social media in your organization. </a:t>
            </a:r>
          </a:p>
          <a:p>
            <a:pPr marL="0" indent="0">
              <a:buNone/>
            </a:pPr>
            <a:endParaRPr lang="en-US" dirty="0"/>
          </a:p>
          <a:p>
            <a:pPr marL="0" indent="0">
              <a:buNone/>
            </a:pPr>
            <a:r>
              <a:rPr lang="en-US" dirty="0"/>
              <a:t>This presentation is </a:t>
            </a:r>
            <a:r>
              <a:rPr lang="en-US" b="1" dirty="0"/>
              <a:t>NOT meant </a:t>
            </a:r>
            <a:r>
              <a:rPr lang="en-US" dirty="0"/>
              <a:t>to be viewed or delivered in its entirety. Consider each section its own mini-presentation!</a:t>
            </a:r>
          </a:p>
          <a:p>
            <a:pPr marL="0" indent="0">
              <a:buNone/>
            </a:pPr>
            <a:endParaRPr lang="en-US" dirty="0"/>
          </a:p>
          <a:p>
            <a:pPr marL="0" indent="0">
              <a:buNone/>
            </a:pPr>
            <a:r>
              <a:rPr lang="en-US" dirty="0"/>
              <a:t>Use the hyperlinks to jump to the relevant sections for your organization’s needs</a:t>
            </a:r>
          </a:p>
          <a:p>
            <a:endParaRPr lang="en-US" dirty="0"/>
          </a:p>
        </p:txBody>
      </p:sp>
      <p:pic>
        <p:nvPicPr>
          <p:cNvPr id="4" name="Picture 1" descr="Picture 1"/>
          <p:cNvPicPr>
            <a:picLocks noChangeAspect="1"/>
          </p:cNvPicPr>
          <p:nvPr/>
        </p:nvPicPr>
        <p:blipFill>
          <a:blip r:embed="rId3"/>
          <a:stretch>
            <a:fillRect/>
          </a:stretch>
        </p:blipFill>
        <p:spPr>
          <a:xfrm>
            <a:off x="8169616" y="1732730"/>
            <a:ext cx="3505505" cy="3023879"/>
          </a:xfrm>
          <a:prstGeom prst="rect">
            <a:avLst/>
          </a:prstGeom>
          <a:ln w="12700">
            <a:miter lim="400000"/>
          </a:ln>
        </p:spPr>
      </p:pic>
    </p:spTree>
    <p:extLst>
      <p:ext uri="{BB962C8B-B14F-4D97-AF65-F5344CB8AC3E}">
        <p14:creationId xmlns:p14="http://schemas.microsoft.com/office/powerpoint/2010/main" val="330380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Content Interesting</a:t>
            </a:r>
          </a:p>
        </p:txBody>
      </p:sp>
      <p:pic>
        <p:nvPicPr>
          <p:cNvPr id="4" name="Shape 383" descr="Shape 383"/>
          <p:cNvPicPr>
            <a:picLocks noChangeAspect="1"/>
          </p:cNvPicPr>
          <p:nvPr/>
        </p:nvPicPr>
        <p:blipFill>
          <a:blip r:embed="rId3"/>
          <a:srcRect l="30537" t="53636" r="31510" b="19318"/>
          <a:stretch>
            <a:fillRect/>
          </a:stretch>
        </p:blipFill>
        <p:spPr>
          <a:xfrm>
            <a:off x="7366557" y="604924"/>
            <a:ext cx="3344487" cy="1340048"/>
          </a:xfrm>
          <a:prstGeom prst="rect">
            <a:avLst/>
          </a:prstGeom>
          <a:ln w="12700">
            <a:miter lim="400000"/>
          </a:ln>
          <a:effectLst>
            <a:outerShdw blurRad="50800" dist="38100" dir="18900000" algn="bl" rotWithShape="0">
              <a:prstClr val="black">
                <a:alpha val="40000"/>
              </a:prstClr>
            </a:outerShdw>
          </a:effectLst>
        </p:spPr>
      </p:pic>
      <p:sp>
        <p:nvSpPr>
          <p:cNvPr id="8" name="Content Placeholder 2">
            <a:extLst>
              <a:ext uri="{FF2B5EF4-FFF2-40B4-BE49-F238E27FC236}">
                <a16:creationId xmlns:a16="http://schemas.microsoft.com/office/drawing/2014/main" id="{75DAAC5F-E9A6-421F-9D52-C7EBA20A1ABE}"/>
              </a:ext>
            </a:extLst>
          </p:cNvPr>
          <p:cNvSpPr>
            <a:spLocks noGrp="1"/>
          </p:cNvSpPr>
          <p:nvPr>
            <p:ph idx="1"/>
          </p:nvPr>
        </p:nvSpPr>
        <p:spPr>
          <a:xfrm>
            <a:off x="249762" y="1421112"/>
            <a:ext cx="7899828" cy="4499628"/>
          </a:xfrm>
        </p:spPr>
        <p:txBody>
          <a:bodyPr numCol="2">
            <a:normAutofit fontScale="25000" lnSpcReduction="20000"/>
          </a:bodyPr>
          <a:lstStyle/>
          <a:p>
            <a:pPr>
              <a:lnSpc>
                <a:spcPct val="120000"/>
              </a:lnSpc>
            </a:pPr>
            <a:r>
              <a:rPr lang="en-US" sz="10400" dirty="0"/>
              <a:t>Events</a:t>
            </a:r>
          </a:p>
          <a:p>
            <a:pPr>
              <a:lnSpc>
                <a:spcPct val="120000"/>
              </a:lnSpc>
            </a:pPr>
            <a:r>
              <a:rPr lang="en-US" sz="10400" dirty="0"/>
              <a:t>Facts/Statistics</a:t>
            </a:r>
          </a:p>
          <a:p>
            <a:pPr>
              <a:lnSpc>
                <a:spcPct val="120000"/>
              </a:lnSpc>
            </a:pPr>
            <a:r>
              <a:rPr lang="en-US" sz="10400" dirty="0"/>
              <a:t>Fill-in-the-Blanks</a:t>
            </a:r>
          </a:p>
          <a:p>
            <a:pPr>
              <a:lnSpc>
                <a:spcPct val="120000"/>
              </a:lnSpc>
            </a:pPr>
            <a:r>
              <a:rPr lang="en-US" sz="10400" dirty="0"/>
              <a:t>Industry-Related Holidays/Observations </a:t>
            </a:r>
          </a:p>
          <a:p>
            <a:pPr>
              <a:lnSpc>
                <a:spcPct val="120000"/>
              </a:lnSpc>
            </a:pPr>
            <a:r>
              <a:rPr lang="en-US" sz="10400" dirty="0"/>
              <a:t>Industry News and Tips</a:t>
            </a:r>
          </a:p>
          <a:p>
            <a:pPr>
              <a:lnSpc>
                <a:spcPct val="120000"/>
              </a:lnSpc>
            </a:pPr>
            <a:r>
              <a:rPr lang="en-US" sz="10400" dirty="0"/>
              <a:t>Inspirational Quotes</a:t>
            </a:r>
          </a:p>
          <a:p>
            <a:pPr>
              <a:lnSpc>
                <a:spcPct val="120000"/>
              </a:lnSpc>
            </a:pPr>
            <a:r>
              <a:rPr lang="en-US" sz="10400" dirty="0"/>
              <a:t>Member/Volunteer Spotlights</a:t>
            </a:r>
          </a:p>
          <a:p>
            <a:pPr>
              <a:lnSpc>
                <a:spcPct val="120000"/>
              </a:lnSpc>
            </a:pPr>
            <a:r>
              <a:rPr lang="en-US" sz="10400" dirty="0"/>
              <a:t>Polls</a:t>
            </a:r>
          </a:p>
          <a:p>
            <a:pPr>
              <a:lnSpc>
                <a:spcPct val="120000"/>
              </a:lnSpc>
            </a:pPr>
            <a:r>
              <a:rPr lang="en-US" sz="10400" dirty="0"/>
              <a:t>Questions</a:t>
            </a:r>
          </a:p>
          <a:p>
            <a:pPr>
              <a:lnSpc>
                <a:spcPct val="120000"/>
              </a:lnSpc>
            </a:pPr>
            <a:r>
              <a:rPr lang="en-US" sz="10400" dirty="0"/>
              <a:t>Research/Technical Articles</a:t>
            </a:r>
          </a:p>
          <a:p>
            <a:pPr>
              <a:lnSpc>
                <a:spcPct val="120000"/>
              </a:lnSpc>
            </a:pPr>
            <a:r>
              <a:rPr lang="en-US" sz="10400" dirty="0"/>
              <a:t>Stories</a:t>
            </a:r>
          </a:p>
          <a:p>
            <a:pPr>
              <a:lnSpc>
                <a:spcPct val="120000"/>
              </a:lnSpc>
            </a:pPr>
            <a:r>
              <a:rPr lang="en-US" sz="10400" dirty="0"/>
              <a:t>Surveys</a:t>
            </a:r>
          </a:p>
          <a:p>
            <a:pPr>
              <a:lnSpc>
                <a:spcPct val="120000"/>
              </a:lnSpc>
            </a:pPr>
            <a:r>
              <a:rPr lang="en-US" sz="10400" dirty="0"/>
              <a:t>Testimonials</a:t>
            </a:r>
          </a:p>
          <a:p>
            <a:endParaRPr lang="en-US" dirty="0"/>
          </a:p>
        </p:txBody>
      </p:sp>
      <p:pic>
        <p:nvPicPr>
          <p:cNvPr id="9" name="Picture 8">
            <a:extLst>
              <a:ext uri="{FF2B5EF4-FFF2-40B4-BE49-F238E27FC236}">
                <a16:creationId xmlns:a16="http://schemas.microsoft.com/office/drawing/2014/main" id="{FC12961C-7EE8-471E-B9B0-1AD58CC50F04}"/>
              </a:ext>
            </a:extLst>
          </p:cNvPr>
          <p:cNvPicPr>
            <a:picLocks noChangeAspect="1"/>
          </p:cNvPicPr>
          <p:nvPr/>
        </p:nvPicPr>
        <p:blipFill rotWithShape="1">
          <a:blip r:embed="rId4"/>
          <a:srcRect r="4193" b="11905"/>
          <a:stretch/>
        </p:blipFill>
        <p:spPr>
          <a:xfrm>
            <a:off x="7684566" y="4913028"/>
            <a:ext cx="2889318" cy="147640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81D914A-AE20-4E79-ACA2-76864FC5E03E}"/>
              </a:ext>
            </a:extLst>
          </p:cNvPr>
          <p:cNvPicPr>
            <a:picLocks noChangeAspect="1"/>
          </p:cNvPicPr>
          <p:nvPr/>
        </p:nvPicPr>
        <p:blipFill>
          <a:blip r:embed="rId5"/>
          <a:stretch>
            <a:fillRect/>
          </a:stretch>
        </p:blipFill>
        <p:spPr>
          <a:xfrm>
            <a:off x="7594141" y="2138028"/>
            <a:ext cx="2889318" cy="258194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43336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with Other Organizations</a:t>
            </a:r>
          </a:p>
        </p:txBody>
      </p:sp>
      <p:pic>
        <p:nvPicPr>
          <p:cNvPr id="4" name="Shape 404" descr="Shape 404"/>
          <p:cNvPicPr>
            <a:picLocks noChangeAspect="1"/>
          </p:cNvPicPr>
          <p:nvPr/>
        </p:nvPicPr>
        <p:blipFill>
          <a:blip r:embed="rId3"/>
          <a:stretch>
            <a:fillRect/>
          </a:stretch>
        </p:blipFill>
        <p:spPr>
          <a:xfrm>
            <a:off x="9285916" y="1722304"/>
            <a:ext cx="1857374" cy="614361"/>
          </a:xfrm>
          <a:prstGeom prst="rect">
            <a:avLst/>
          </a:prstGeom>
          <a:ln w="12700">
            <a:miter lim="400000"/>
          </a:ln>
        </p:spPr>
      </p:pic>
      <p:pic>
        <p:nvPicPr>
          <p:cNvPr id="5" name="Shape 405" descr="Shape 405"/>
          <p:cNvPicPr>
            <a:picLocks noChangeAspect="1"/>
          </p:cNvPicPr>
          <p:nvPr/>
        </p:nvPicPr>
        <p:blipFill>
          <a:blip r:embed="rId4"/>
          <a:stretch>
            <a:fillRect/>
          </a:stretch>
        </p:blipFill>
        <p:spPr>
          <a:xfrm>
            <a:off x="7685714" y="1596831"/>
            <a:ext cx="1369052" cy="1252537"/>
          </a:xfrm>
          <a:prstGeom prst="rect">
            <a:avLst/>
          </a:prstGeom>
          <a:ln w="12700">
            <a:miter lim="400000"/>
          </a:ln>
        </p:spPr>
      </p:pic>
      <p:pic>
        <p:nvPicPr>
          <p:cNvPr id="6" name="Shape 406" descr="Shape 406"/>
          <p:cNvPicPr>
            <a:picLocks noChangeAspect="1"/>
          </p:cNvPicPr>
          <p:nvPr/>
        </p:nvPicPr>
        <p:blipFill>
          <a:blip r:embed="rId5"/>
          <a:stretch>
            <a:fillRect/>
          </a:stretch>
        </p:blipFill>
        <p:spPr>
          <a:xfrm>
            <a:off x="8826166" y="2484304"/>
            <a:ext cx="2619376" cy="1743075"/>
          </a:xfrm>
          <a:prstGeom prst="rect">
            <a:avLst/>
          </a:prstGeom>
          <a:ln w="12700">
            <a:miter lim="400000"/>
          </a:ln>
        </p:spPr>
      </p:pic>
      <p:pic>
        <p:nvPicPr>
          <p:cNvPr id="7" name="Shape 407" descr="Shape 407"/>
          <p:cNvPicPr>
            <a:picLocks noChangeAspect="1"/>
          </p:cNvPicPr>
          <p:nvPr/>
        </p:nvPicPr>
        <p:blipFill>
          <a:blip r:embed="rId6"/>
          <a:stretch>
            <a:fillRect/>
          </a:stretch>
        </p:blipFill>
        <p:spPr>
          <a:xfrm>
            <a:off x="7685714" y="3749408"/>
            <a:ext cx="1493601" cy="1047750"/>
          </a:xfrm>
          <a:prstGeom prst="rect">
            <a:avLst/>
          </a:prstGeom>
          <a:ln w="12700">
            <a:miter lim="400000"/>
          </a:ln>
        </p:spPr>
      </p:pic>
      <p:pic>
        <p:nvPicPr>
          <p:cNvPr id="8" name="Shape 408" descr="Shape 408"/>
          <p:cNvPicPr>
            <a:picLocks noChangeAspect="1"/>
          </p:cNvPicPr>
          <p:nvPr/>
        </p:nvPicPr>
        <p:blipFill>
          <a:blip r:embed="rId7"/>
          <a:stretch>
            <a:fillRect/>
          </a:stretch>
        </p:blipFill>
        <p:spPr>
          <a:xfrm>
            <a:off x="9578115" y="3855904"/>
            <a:ext cx="1598424" cy="1693742"/>
          </a:xfrm>
          <a:prstGeom prst="rect">
            <a:avLst/>
          </a:prstGeom>
          <a:ln w="12700">
            <a:miter lim="400000"/>
          </a:ln>
        </p:spPr>
      </p:pic>
      <p:pic>
        <p:nvPicPr>
          <p:cNvPr id="9" name="Shape 409" descr="Shape 409"/>
          <p:cNvPicPr>
            <a:picLocks noChangeAspect="1"/>
          </p:cNvPicPr>
          <p:nvPr/>
        </p:nvPicPr>
        <p:blipFill>
          <a:blip r:embed="rId8"/>
          <a:stretch>
            <a:fillRect/>
          </a:stretch>
        </p:blipFill>
        <p:spPr>
          <a:xfrm>
            <a:off x="6628611" y="2767021"/>
            <a:ext cx="1143001" cy="1143001"/>
          </a:xfrm>
          <a:prstGeom prst="rect">
            <a:avLst/>
          </a:prstGeom>
          <a:ln w="12700">
            <a:miter lim="400000"/>
          </a:ln>
        </p:spPr>
      </p:pic>
      <p:sp>
        <p:nvSpPr>
          <p:cNvPr id="10" name="TextBox 9">
            <a:extLst>
              <a:ext uri="{FF2B5EF4-FFF2-40B4-BE49-F238E27FC236}">
                <a16:creationId xmlns:a16="http://schemas.microsoft.com/office/drawing/2014/main" id="{ECBC800A-D8BC-47BD-988B-077F629DABD6}"/>
              </a:ext>
            </a:extLst>
          </p:cNvPr>
          <p:cNvSpPr txBox="1"/>
          <p:nvPr/>
        </p:nvSpPr>
        <p:spPr>
          <a:xfrm>
            <a:off x="420846" y="1616065"/>
            <a:ext cx="6092190"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Examples:</a:t>
            </a:r>
          </a:p>
          <a:p>
            <a:pPr marL="914400" lvl="1" indent="-457200">
              <a:buFont typeface="Arial" panose="020B0604020202020204" pitchFamily="34" charset="0"/>
              <a:buChar char="•"/>
            </a:pPr>
            <a:r>
              <a:rPr lang="en-US" sz="2400" dirty="0"/>
              <a:t>Other ASHRAE Chapters</a:t>
            </a:r>
          </a:p>
          <a:p>
            <a:pPr marL="914400" lvl="1" indent="-457200">
              <a:buFont typeface="Arial" panose="020B0604020202020204" pitchFamily="34" charset="0"/>
              <a:buChar char="•"/>
            </a:pPr>
            <a:r>
              <a:rPr lang="en-US" sz="2400" dirty="0"/>
              <a:t>ASHRAE Society Groups</a:t>
            </a:r>
          </a:p>
          <a:p>
            <a:pPr marL="914400" lvl="1" indent="-457200">
              <a:buFont typeface="Arial" panose="020B0604020202020204" pitchFamily="34" charset="0"/>
              <a:buChar char="•"/>
            </a:pPr>
            <a:r>
              <a:rPr lang="en-US" sz="2400" dirty="0"/>
              <a:t>ASPE Chapters</a:t>
            </a:r>
          </a:p>
          <a:p>
            <a:pPr marL="914400" lvl="1" indent="-457200">
              <a:buFont typeface="Arial" panose="020B0604020202020204" pitchFamily="34" charset="0"/>
              <a:buChar char="•"/>
            </a:pPr>
            <a:r>
              <a:rPr lang="en-US" sz="2400" dirty="0"/>
              <a:t>City Councils</a:t>
            </a:r>
          </a:p>
          <a:p>
            <a:pPr marL="914400" lvl="1" indent="-457200">
              <a:buFont typeface="Arial" panose="020B0604020202020204" pitchFamily="34" charset="0"/>
              <a:buChar char="•"/>
            </a:pPr>
            <a:r>
              <a:rPr lang="en-US" sz="2400" dirty="0"/>
              <a:t>Local News</a:t>
            </a:r>
          </a:p>
          <a:p>
            <a:pPr marL="914400" lvl="1" indent="-457200">
              <a:buFont typeface="Arial" panose="020B0604020202020204" pitchFamily="34" charset="0"/>
              <a:buChar char="•"/>
            </a:pPr>
            <a:r>
              <a:rPr lang="en-US" sz="2400" dirty="0"/>
              <a:t>NAWIC Chapters</a:t>
            </a:r>
          </a:p>
          <a:p>
            <a:pPr marL="914400" lvl="1" indent="-457200">
              <a:buFont typeface="Arial" panose="020B0604020202020204" pitchFamily="34" charset="0"/>
              <a:buChar char="•"/>
            </a:pPr>
            <a:r>
              <a:rPr lang="en-US" sz="2400" dirty="0"/>
              <a:t>USGBC Chapters</a:t>
            </a:r>
          </a:p>
          <a:p>
            <a:pPr marL="457200" indent="-457200">
              <a:buFont typeface="Arial" panose="020B0604020202020204" pitchFamily="34" charset="0"/>
              <a:buChar char="•"/>
            </a:pPr>
            <a:r>
              <a:rPr lang="en-US" sz="2800" dirty="0"/>
              <a:t>Share Relevant Information</a:t>
            </a:r>
          </a:p>
          <a:p>
            <a:pPr marL="457200" indent="-457200">
              <a:buFont typeface="Arial" panose="020B0604020202020204" pitchFamily="34" charset="0"/>
              <a:buChar char="•"/>
            </a:pPr>
            <a:r>
              <a:rPr lang="en-US" sz="2800" dirty="0"/>
              <a:t>Contribute to Mutual Growth</a:t>
            </a:r>
            <a:endParaRPr lang="en-US" dirty="0"/>
          </a:p>
        </p:txBody>
      </p:sp>
    </p:spTree>
    <p:extLst>
      <p:ext uri="{BB962C8B-B14F-4D97-AF65-F5344CB8AC3E}">
        <p14:creationId xmlns:p14="http://schemas.microsoft.com/office/powerpoint/2010/main" val="1476065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Engaged</a:t>
            </a:r>
          </a:p>
        </p:txBody>
      </p:sp>
      <p:sp>
        <p:nvSpPr>
          <p:cNvPr id="3" name="Content Placeholder 2"/>
          <p:cNvSpPr>
            <a:spLocks noGrp="1"/>
          </p:cNvSpPr>
          <p:nvPr>
            <p:ph idx="1"/>
          </p:nvPr>
        </p:nvSpPr>
        <p:spPr>
          <a:xfrm>
            <a:off x="737870" y="1471328"/>
            <a:ext cx="10515600" cy="4351338"/>
          </a:xfrm>
        </p:spPr>
        <p:txBody>
          <a:bodyPr/>
          <a:lstStyle/>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Answer Private Messages</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Respond to and “Like” Comments on your Posts </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Be Timely in Responses (within 24 hours)</a:t>
            </a:r>
          </a:p>
          <a:p>
            <a:pPr marL="0" indent="0">
              <a:buNone/>
            </a:pPr>
            <a:endParaRPr lang="en-US" dirty="0"/>
          </a:p>
        </p:txBody>
      </p:sp>
      <p:pic>
        <p:nvPicPr>
          <p:cNvPr id="4" name="Shape 418" descr="Shape 418"/>
          <p:cNvPicPr>
            <a:picLocks noChangeAspect="1"/>
          </p:cNvPicPr>
          <p:nvPr/>
        </p:nvPicPr>
        <p:blipFill>
          <a:blip r:embed="rId3"/>
          <a:stretch>
            <a:fillRect/>
          </a:stretch>
        </p:blipFill>
        <p:spPr>
          <a:xfrm>
            <a:off x="3924300" y="3155507"/>
            <a:ext cx="4343400" cy="2981079"/>
          </a:xfrm>
          <a:prstGeom prst="rect">
            <a:avLst/>
          </a:prstGeom>
          <a:ln w="12700">
            <a:miter lim="400000"/>
          </a:ln>
        </p:spPr>
      </p:pic>
    </p:spTree>
    <p:extLst>
      <p:ext uri="{BB962C8B-B14F-4D97-AF65-F5344CB8AC3E}">
        <p14:creationId xmlns:p14="http://schemas.microsoft.com/office/powerpoint/2010/main" val="187738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Advice!</a:t>
            </a:r>
          </a:p>
        </p:txBody>
      </p:sp>
      <p:sp>
        <p:nvSpPr>
          <p:cNvPr id="3" name="Content Placeholder 2"/>
          <p:cNvSpPr>
            <a:spLocks noGrp="1"/>
          </p:cNvSpPr>
          <p:nvPr>
            <p:ph idx="1"/>
          </p:nvPr>
        </p:nvSpPr>
        <p:spPr>
          <a:xfrm>
            <a:off x="838200" y="1565911"/>
            <a:ext cx="10515600" cy="4640580"/>
          </a:xfrm>
        </p:spPr>
        <p:txBody>
          <a:bodyPr>
            <a:normAutofit fontScale="47500" lnSpcReduction="20000"/>
          </a:bodyPr>
          <a:lstStyle/>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Include a Call to Action and link in your posts</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Be personable, not just promotional.</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Include relevant #Hashtags </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Include chapter history stories and pictures</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Share relevant content from other sources.</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Pin your best performing post or one you wish to highlight at the top of the page</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Create and promote Events, invite people and share specific information </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Link other social media sites for your organization to your Facebook page</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Leverage Facebook ads and boosted posts</a:t>
            </a:r>
          </a:p>
          <a:p>
            <a:pPr indent="-342900">
              <a:defRPr sz="2400">
                <a:solidFill>
                  <a:srgbClr val="7F7F7F"/>
                </a:solidFill>
                <a:latin typeface="Century Gothic"/>
                <a:ea typeface="Century Gothic"/>
                <a:cs typeface="Century Gothic"/>
                <a:sym typeface="Century Gothic"/>
              </a:defRPr>
            </a:pPr>
            <a:r>
              <a:rPr lang="en-US" sz="5000" dirty="0">
                <a:solidFill>
                  <a:schemeClr val="bg2">
                    <a:lumMod val="10000"/>
                  </a:schemeClr>
                </a:solidFill>
                <a:latin typeface="Calibri" panose="020F0502020204030204" pitchFamily="34" charset="0"/>
                <a:cs typeface="Calibri" panose="020F0502020204030204" pitchFamily="34" charset="0"/>
              </a:rPr>
              <a:t>Continue to learn and stay current about social media topics and networks</a:t>
            </a:r>
          </a:p>
          <a:p>
            <a:pPr marL="0" indent="0">
              <a:buNone/>
            </a:pPr>
            <a:endParaRPr lang="en-US" dirty="0"/>
          </a:p>
        </p:txBody>
      </p:sp>
    </p:spTree>
    <p:extLst>
      <p:ext uri="{BB962C8B-B14F-4D97-AF65-F5344CB8AC3E}">
        <p14:creationId xmlns:p14="http://schemas.microsoft.com/office/powerpoint/2010/main" val="791057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
            </a:r>
          </a:p>
        </p:txBody>
      </p:sp>
      <p:sp>
        <p:nvSpPr>
          <p:cNvPr id="3" name="Content Placeholder 2"/>
          <p:cNvSpPr>
            <a:spLocks noGrp="1"/>
          </p:cNvSpPr>
          <p:nvPr>
            <p:ph idx="1"/>
          </p:nvPr>
        </p:nvSpPr>
        <p:spPr/>
        <p:txBody>
          <a:bodyPr/>
          <a:lstStyle/>
          <a:p>
            <a:pPr marL="0" indent="0" algn="ctr">
              <a:spcBef>
                <a:spcPts val="400"/>
              </a:spcBef>
              <a:buSzTx/>
              <a:buNone/>
              <a:defRPr sz="2400">
                <a:solidFill>
                  <a:srgbClr val="7F7F7F"/>
                </a:solidFill>
                <a:latin typeface="Century Gothic"/>
                <a:ea typeface="Century Gothic"/>
                <a:cs typeface="Century Gothic"/>
                <a:sym typeface="Century Gothic"/>
              </a:defRPr>
            </a:pPr>
            <a:endParaRPr lang="en-US" dirty="0"/>
          </a:p>
          <a:p>
            <a:pPr marL="0" indent="0" algn="ctr">
              <a:spcBef>
                <a:spcPts val="400"/>
              </a:spcBef>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What Drives you Crazy When You See it Posted?</a:t>
            </a:r>
          </a:p>
          <a:p>
            <a:pPr marL="0" indent="0" algn="ctr">
              <a:spcBef>
                <a:spcPts val="400"/>
              </a:spcBef>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Do you Have a “Friend” Whose Posts Annoy You? </a:t>
            </a:r>
          </a:p>
          <a:p>
            <a:pPr marL="0" indent="0" algn="ctr">
              <a:spcBef>
                <a:spcPts val="400"/>
              </a:spcBef>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Why? What is it about their Posts?</a:t>
            </a:r>
          </a:p>
          <a:p>
            <a:pPr marL="0" indent="0" algn="ctr">
              <a:spcBef>
                <a:spcPts val="400"/>
              </a:spcBef>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What Drives you to Remove Someone?</a:t>
            </a:r>
          </a:p>
          <a:p>
            <a:pPr marL="0" indent="0" algn="ctr">
              <a:spcBef>
                <a:spcPts val="400"/>
              </a:spcBef>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What Drives you to Hide Someone?</a:t>
            </a:r>
          </a:p>
          <a:p>
            <a:endParaRPr lang="en-US" dirty="0"/>
          </a:p>
        </p:txBody>
      </p:sp>
      <p:pic>
        <p:nvPicPr>
          <p:cNvPr id="4" name="Shape 435" descr="Shape 435"/>
          <p:cNvPicPr>
            <a:picLocks noChangeAspect="1"/>
          </p:cNvPicPr>
          <p:nvPr/>
        </p:nvPicPr>
        <p:blipFill>
          <a:blip r:embed="rId3"/>
          <a:stretch>
            <a:fillRect/>
          </a:stretch>
        </p:blipFill>
        <p:spPr>
          <a:xfrm>
            <a:off x="5914106" y="4347806"/>
            <a:ext cx="1379787" cy="1515187"/>
          </a:xfrm>
          <a:prstGeom prst="rect">
            <a:avLst/>
          </a:prstGeom>
          <a:ln w="12700">
            <a:miter lim="400000"/>
          </a:ln>
        </p:spPr>
      </p:pic>
    </p:spTree>
    <p:extLst>
      <p:ext uri="{BB962C8B-B14F-4D97-AF65-F5344CB8AC3E}">
        <p14:creationId xmlns:p14="http://schemas.microsoft.com/office/powerpoint/2010/main" val="737946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
            </a:r>
          </a:p>
        </p:txBody>
      </p:sp>
      <p:sp>
        <p:nvSpPr>
          <p:cNvPr id="3" name="Content Placeholder 2"/>
          <p:cNvSpPr>
            <a:spLocks noGrp="1"/>
          </p:cNvSpPr>
          <p:nvPr>
            <p:ph idx="1"/>
          </p:nvPr>
        </p:nvSpPr>
        <p:spPr/>
        <p:txBody>
          <a:bodyPr/>
          <a:lstStyle/>
          <a:p>
            <a:pPr marL="0" indent="0" algn="ctr">
              <a:buSzTx/>
              <a:buNone/>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Have this Discussion With Your Social Media Team </a:t>
            </a:r>
          </a:p>
          <a:p>
            <a:pPr marL="0" indent="0" algn="ctr">
              <a:spcBef>
                <a:spcPts val="400"/>
              </a:spcBef>
              <a:buSzTx/>
              <a:buNone/>
              <a:defRPr sz="2400">
                <a:solidFill>
                  <a:srgbClr val="7F7F7F"/>
                </a:solidFill>
                <a:latin typeface="Century Gothic"/>
                <a:ea typeface="Century Gothic"/>
                <a:cs typeface="Century Gothic"/>
                <a:sym typeface="Century Gothic"/>
              </a:defRPr>
            </a:pPr>
            <a:endParaRPr lang="en-US" dirty="0">
              <a:solidFill>
                <a:schemeClr val="bg2">
                  <a:lumMod val="10000"/>
                </a:schemeClr>
              </a:solidFill>
              <a:latin typeface="Calibri" panose="020F0502020204030204" pitchFamily="34" charset="0"/>
              <a:cs typeface="Calibri" panose="020F0502020204030204" pitchFamily="34" charset="0"/>
            </a:endParaRPr>
          </a:p>
          <a:p>
            <a:pPr marL="0" indent="0" algn="ctr">
              <a:spcBef>
                <a:spcPts val="400"/>
              </a:spcBef>
              <a:buSzTx/>
              <a:buNone/>
              <a:defRPr sz="2400" b="1" u="sng">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Avoid Being the “Unliked” Page</a:t>
            </a:r>
          </a:p>
          <a:p>
            <a:endParaRPr lang="en-US" dirty="0"/>
          </a:p>
        </p:txBody>
      </p:sp>
      <p:pic>
        <p:nvPicPr>
          <p:cNvPr id="4" name="Shape 445" descr="Shape 445"/>
          <p:cNvPicPr>
            <a:picLocks noChangeAspect="1"/>
          </p:cNvPicPr>
          <p:nvPr/>
        </p:nvPicPr>
        <p:blipFill>
          <a:blip r:embed="rId3"/>
          <a:stretch>
            <a:fillRect/>
          </a:stretch>
        </p:blipFill>
        <p:spPr>
          <a:xfrm>
            <a:off x="4576039" y="3429000"/>
            <a:ext cx="3333751" cy="1371600"/>
          </a:xfrm>
          <a:prstGeom prst="rect">
            <a:avLst/>
          </a:prstGeom>
          <a:ln w="12700">
            <a:miter lim="400000"/>
          </a:ln>
        </p:spPr>
      </p:pic>
    </p:spTree>
    <p:extLst>
      <p:ext uri="{BB962C8B-B14F-4D97-AF65-F5344CB8AC3E}">
        <p14:creationId xmlns:p14="http://schemas.microsoft.com/office/powerpoint/2010/main" val="2959367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 these common mistakes!</a:t>
            </a:r>
          </a:p>
        </p:txBody>
      </p:sp>
      <p:pic>
        <p:nvPicPr>
          <p:cNvPr id="4" name="Shape 455" descr="Shape 455"/>
          <p:cNvPicPr>
            <a:picLocks noChangeAspect="1"/>
          </p:cNvPicPr>
          <p:nvPr/>
        </p:nvPicPr>
        <p:blipFill>
          <a:blip r:embed="rId3"/>
          <a:stretch>
            <a:fillRect/>
          </a:stretch>
        </p:blipFill>
        <p:spPr>
          <a:xfrm>
            <a:off x="8320456" y="2357437"/>
            <a:ext cx="2133600" cy="2143126"/>
          </a:xfrm>
          <a:prstGeom prst="rect">
            <a:avLst/>
          </a:prstGeom>
          <a:ln w="12700">
            <a:miter lim="400000"/>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40012011-D8FB-426E-B393-5C124D031205}"/>
              </a:ext>
            </a:extLst>
          </p:cNvPr>
          <p:cNvSpPr>
            <a:spLocks noGrp="1"/>
          </p:cNvSpPr>
          <p:nvPr>
            <p:ph idx="1"/>
          </p:nvPr>
        </p:nvSpPr>
        <p:spPr>
          <a:xfrm>
            <a:off x="800684" y="1574165"/>
            <a:ext cx="10515600" cy="4351338"/>
          </a:xfrm>
        </p:spPr>
        <p:txBody>
          <a:bodyPr>
            <a:normAutofit fontScale="70000" lnSpcReduction="20000"/>
          </a:bodyPr>
          <a:lstStyle/>
          <a:p>
            <a:r>
              <a:rPr lang="en-US" sz="3100" b="1" dirty="0"/>
              <a:t>Don’t Do It Alone</a:t>
            </a:r>
          </a:p>
          <a:p>
            <a:pPr lvl="1"/>
            <a:r>
              <a:rPr lang="en-US" sz="2900" dirty="0"/>
              <a:t>Rely on your team and your board – assign many admins</a:t>
            </a:r>
          </a:p>
          <a:p>
            <a:r>
              <a:rPr lang="en-US" sz="3100" b="1" dirty="0"/>
              <a:t>Don’t Leave your “About” Section Blank</a:t>
            </a:r>
          </a:p>
          <a:p>
            <a:r>
              <a:rPr lang="en-US" sz="3100" b="1" dirty="0"/>
              <a:t>Don’t Forget to Post</a:t>
            </a:r>
          </a:p>
          <a:p>
            <a:pPr lvl="1"/>
            <a:r>
              <a:rPr lang="en-US" sz="2900" dirty="0"/>
              <a:t>Stay up to date and be consistent</a:t>
            </a:r>
          </a:p>
          <a:p>
            <a:pPr lvl="1"/>
            <a:r>
              <a:rPr lang="en-US" sz="2900" dirty="0"/>
              <a:t>Use scheduling tool</a:t>
            </a:r>
          </a:p>
          <a:p>
            <a:r>
              <a:rPr lang="en-US" sz="3100" b="1" dirty="0"/>
              <a:t>Don’t Post Just to Post</a:t>
            </a:r>
          </a:p>
          <a:p>
            <a:pPr lvl="1"/>
            <a:r>
              <a:rPr lang="en-US" sz="2900" dirty="0"/>
              <a:t>Your posts should be of value</a:t>
            </a:r>
          </a:p>
          <a:p>
            <a:r>
              <a:rPr lang="en-US" sz="3100" b="1" dirty="0"/>
              <a:t>Don’t Post Low-Quality Images</a:t>
            </a:r>
          </a:p>
          <a:p>
            <a:r>
              <a:rPr lang="en-US" sz="3100" b="1" dirty="0"/>
              <a:t>Don’t Use Poor Grammar</a:t>
            </a:r>
          </a:p>
          <a:p>
            <a:r>
              <a:rPr lang="en-US" sz="3100" b="1" dirty="0"/>
              <a:t>Don’t be Overly Promotional</a:t>
            </a:r>
          </a:p>
          <a:p>
            <a:r>
              <a:rPr lang="en-US" sz="3100" b="1" dirty="0"/>
              <a:t>Don’t Advertise Products</a:t>
            </a:r>
          </a:p>
          <a:p>
            <a:pPr lvl="1"/>
            <a:r>
              <a:rPr lang="en-US" sz="2900" dirty="0"/>
              <a:t>ASHRAE has a Non-Commercialism Policy</a:t>
            </a:r>
          </a:p>
          <a:p>
            <a:endParaRPr lang="en-US" dirty="0"/>
          </a:p>
        </p:txBody>
      </p:sp>
    </p:spTree>
    <p:extLst>
      <p:ext uri="{BB962C8B-B14F-4D97-AF65-F5344CB8AC3E}">
        <p14:creationId xmlns:p14="http://schemas.microsoft.com/office/powerpoint/2010/main" val="688485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 these common mistakes!</a:t>
            </a:r>
          </a:p>
        </p:txBody>
      </p:sp>
      <p:pic>
        <p:nvPicPr>
          <p:cNvPr id="4" name="Shape 465" descr="Shape 465"/>
          <p:cNvPicPr>
            <a:picLocks noChangeAspect="1"/>
          </p:cNvPicPr>
          <p:nvPr/>
        </p:nvPicPr>
        <p:blipFill>
          <a:blip r:embed="rId3"/>
          <a:srcRect l="30640" t="17914" r="33291" b="18642"/>
          <a:stretch>
            <a:fillRect/>
          </a:stretch>
        </p:blipFill>
        <p:spPr>
          <a:xfrm>
            <a:off x="8106075" y="1823049"/>
            <a:ext cx="3247725" cy="3211902"/>
          </a:xfrm>
          <a:prstGeom prst="rect">
            <a:avLst/>
          </a:prstGeom>
          <a:ln>
            <a:solidFill>
              <a:srgbClr val="000000"/>
            </a:solidFill>
            <a:miter/>
          </a:ln>
          <a:effectLst>
            <a:outerShdw blurRad="50800" dist="38100" algn="l" rotWithShape="0">
              <a:prstClr val="black">
                <a:alpha val="40000"/>
              </a:prstClr>
            </a:outerShdw>
          </a:effectLst>
        </p:spPr>
      </p:pic>
      <p:sp>
        <p:nvSpPr>
          <p:cNvPr id="5" name="TextBox 4"/>
          <p:cNvSpPr txBox="1"/>
          <p:nvPr/>
        </p:nvSpPr>
        <p:spPr>
          <a:xfrm>
            <a:off x="0" y="6305034"/>
            <a:ext cx="3276600" cy="307777"/>
          </a:xfrm>
          <a:prstGeom prst="rect">
            <a:avLst/>
          </a:prstGeom>
          <a:noFill/>
        </p:spPr>
        <p:txBody>
          <a:bodyPr wrap="square" rtlCol="0">
            <a:spAutoFit/>
          </a:bodyPr>
          <a:lstStyle/>
          <a:p>
            <a:r>
              <a:rPr lang="en-US" sz="1400" dirty="0">
                <a:hlinkClick r:id="rId4" action="ppaction://hlinksldjump"/>
              </a:rPr>
              <a:t>Back to List of Topics</a:t>
            </a:r>
            <a:endParaRPr lang="en-US" sz="1400" dirty="0"/>
          </a:p>
        </p:txBody>
      </p:sp>
      <p:sp>
        <p:nvSpPr>
          <p:cNvPr id="6" name="Content Placeholder 5">
            <a:extLst>
              <a:ext uri="{FF2B5EF4-FFF2-40B4-BE49-F238E27FC236}">
                <a16:creationId xmlns:a16="http://schemas.microsoft.com/office/drawing/2014/main" id="{EBD284D3-A5A4-48E2-B280-DEC83DF9189F}"/>
              </a:ext>
            </a:extLst>
          </p:cNvPr>
          <p:cNvSpPr>
            <a:spLocks noGrp="1"/>
          </p:cNvSpPr>
          <p:nvPr>
            <p:ph idx="1"/>
          </p:nvPr>
        </p:nvSpPr>
        <p:spPr>
          <a:xfrm>
            <a:off x="506730" y="1642745"/>
            <a:ext cx="7402830" cy="4351338"/>
          </a:xfrm>
        </p:spPr>
        <p:txBody>
          <a:bodyPr/>
          <a:lstStyle/>
          <a:p>
            <a:r>
              <a:rPr lang="en-US" dirty="0"/>
              <a:t>Don’t Ignore Posts or Messages by your Members</a:t>
            </a:r>
          </a:p>
          <a:p>
            <a:r>
              <a:rPr lang="en-US" dirty="0"/>
              <a:t>Don’t Post “Questionable” Images, Statuses, etc.</a:t>
            </a:r>
          </a:p>
          <a:p>
            <a:pPr lvl="1"/>
            <a:r>
              <a:rPr lang="en-US" dirty="0"/>
              <a:t>Ensure Your Page Stays Family, Business and ASHRAE Friendly</a:t>
            </a:r>
          </a:p>
          <a:p>
            <a:r>
              <a:rPr lang="en-US" dirty="0"/>
              <a:t>Don’t Post Irrelevant Content for the Sake of Engagement</a:t>
            </a:r>
          </a:p>
          <a:p>
            <a:r>
              <a:rPr lang="en-US" dirty="0"/>
              <a:t>Don’t Forget to Test Links</a:t>
            </a:r>
          </a:p>
          <a:p>
            <a:r>
              <a:rPr lang="en-US" dirty="0"/>
              <a:t>Don’t Hesitate to Ask for Help</a:t>
            </a:r>
          </a:p>
          <a:p>
            <a:endParaRPr lang="en-US" dirty="0"/>
          </a:p>
        </p:txBody>
      </p:sp>
    </p:spTree>
    <p:extLst>
      <p:ext uri="{BB962C8B-B14F-4D97-AF65-F5344CB8AC3E}">
        <p14:creationId xmlns:p14="http://schemas.microsoft.com/office/powerpoint/2010/main" val="3656166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7700" y="3124200"/>
            <a:ext cx="9007475" cy="707886"/>
          </a:xfrm>
          <a:prstGeom prst="rect">
            <a:avLst/>
          </a:prstGeom>
          <a:noFill/>
        </p:spPr>
        <p:txBody>
          <a:bodyPr wrap="square" rtlCol="0">
            <a:spAutoFit/>
          </a:bodyPr>
          <a:lstStyle/>
          <a:p>
            <a:r>
              <a:rPr lang="en-US" sz="4000" dirty="0">
                <a:solidFill>
                  <a:schemeClr val="bg1"/>
                </a:solidFill>
              </a:rPr>
              <a:t>Facebook Case Study</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3414947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lstStyle/>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ASHRAE Atlanta: ~1,000 members</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ASHRAE Atlanta Facebook page:   135 Likes (at start of the study) </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Goal: </a:t>
            </a:r>
          </a:p>
          <a:p>
            <a:pPr lvl="1" indent="-285750">
              <a:spcBef>
                <a:spcPts val="400"/>
              </a:spcBef>
              <a:buFont typeface="Courier New"/>
              <a:defRPr sz="2000" b="1">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Determine which Facebook posts receive the best responses </a:t>
            </a:r>
            <a:r>
              <a:rPr lang="en-US" dirty="0"/>
              <a:t>from members</a:t>
            </a:r>
          </a:p>
          <a:p>
            <a:endParaRPr lang="en-US" dirty="0"/>
          </a:p>
        </p:txBody>
      </p:sp>
      <p:pic>
        <p:nvPicPr>
          <p:cNvPr id="4" name="Shape 481" descr="Shape 481"/>
          <p:cNvPicPr>
            <a:picLocks noChangeAspect="1"/>
          </p:cNvPicPr>
          <p:nvPr/>
        </p:nvPicPr>
        <p:blipFill>
          <a:blip r:embed="rId3"/>
          <a:stretch>
            <a:fillRect/>
          </a:stretch>
        </p:blipFill>
        <p:spPr>
          <a:xfrm>
            <a:off x="3988130" y="3709578"/>
            <a:ext cx="3685955" cy="2467385"/>
          </a:xfrm>
          <a:prstGeom prst="rect">
            <a:avLst/>
          </a:prstGeom>
          <a:ln w="12700">
            <a:miter lim="400000"/>
          </a:ln>
        </p:spPr>
      </p:pic>
    </p:spTree>
    <p:extLst>
      <p:ext uri="{BB962C8B-B14F-4D97-AF65-F5344CB8AC3E}">
        <p14:creationId xmlns:p14="http://schemas.microsoft.com/office/powerpoint/2010/main" val="4004976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a:xfrm>
            <a:off x="838200" y="1467366"/>
            <a:ext cx="10515600" cy="5232399"/>
          </a:xfrm>
        </p:spPr>
        <p:txBody>
          <a:bodyPr>
            <a:normAutofit/>
          </a:bodyPr>
          <a:lstStyle/>
          <a:p>
            <a:pPr marL="514350" indent="-514350">
              <a:buFont typeface="+mj-lt"/>
              <a:buAutoNum type="arabicPeriod"/>
            </a:pPr>
            <a:r>
              <a:rPr lang="en-US" sz="2600" dirty="0">
                <a:hlinkClick r:id="rId3" action="ppaction://hlinksldjump"/>
              </a:rPr>
              <a:t>Social Media Basics</a:t>
            </a:r>
            <a:endParaRPr lang="en-US" sz="2600" dirty="0"/>
          </a:p>
          <a:p>
            <a:pPr marL="514350" indent="-514350">
              <a:buFont typeface="+mj-lt"/>
              <a:buAutoNum type="arabicPeriod"/>
            </a:pPr>
            <a:r>
              <a:rPr lang="en-US" sz="2600" dirty="0">
                <a:hlinkClick r:id="rId4" action="ppaction://hlinksldjump"/>
              </a:rPr>
              <a:t>Types of Social Media</a:t>
            </a:r>
            <a:endParaRPr lang="en-US" sz="2600" dirty="0"/>
          </a:p>
          <a:p>
            <a:pPr marL="514350" indent="-514350">
              <a:buFont typeface="+mj-lt"/>
              <a:buAutoNum type="arabicPeriod"/>
            </a:pPr>
            <a:r>
              <a:rPr lang="en-US" sz="2600" dirty="0">
                <a:hlinkClick r:id="rId5" action="ppaction://hlinksldjump"/>
              </a:rPr>
              <a:t>Building a Social Media Presence</a:t>
            </a:r>
            <a:endParaRPr lang="en-US" sz="2600" dirty="0"/>
          </a:p>
          <a:p>
            <a:pPr marL="514350" indent="-514350">
              <a:buFont typeface="+mj-lt"/>
              <a:buAutoNum type="arabicPeriod"/>
            </a:pPr>
            <a:r>
              <a:rPr lang="en-US" sz="2600" dirty="0">
                <a:hlinkClick r:id="rId6" action="ppaction://hlinksldjump"/>
              </a:rPr>
              <a:t>Facebook Best Practices</a:t>
            </a:r>
            <a:endParaRPr lang="en-US" sz="2600" dirty="0"/>
          </a:p>
          <a:p>
            <a:pPr marL="514350" indent="-514350">
              <a:buFont typeface="+mj-lt"/>
              <a:buAutoNum type="arabicPeriod"/>
            </a:pPr>
            <a:r>
              <a:rPr lang="en-US" sz="2600" dirty="0">
                <a:hlinkClick r:id="rId7" action="ppaction://hlinksldjump"/>
              </a:rPr>
              <a:t>ASHRAE Chapter Facebook Case Study</a:t>
            </a:r>
            <a:endParaRPr lang="en-US" sz="2600" dirty="0"/>
          </a:p>
          <a:p>
            <a:pPr marL="0" indent="0">
              <a:buNone/>
            </a:pPr>
            <a:r>
              <a:rPr lang="en-US" dirty="0"/>
              <a:t>Appendix</a:t>
            </a:r>
          </a:p>
          <a:p>
            <a:pPr lvl="1"/>
            <a:r>
              <a:rPr lang="en-US" sz="2200" dirty="0">
                <a:hlinkClick r:id="rId8" action="ppaction://hlinksldjump"/>
              </a:rPr>
              <a:t>Twitter</a:t>
            </a:r>
            <a:endParaRPr lang="en-US" sz="2200" dirty="0"/>
          </a:p>
          <a:p>
            <a:pPr lvl="1"/>
            <a:r>
              <a:rPr lang="en-US" sz="2200" dirty="0">
                <a:hlinkClick r:id="rId9" action="ppaction://hlinksldjump"/>
              </a:rPr>
              <a:t>LinkedIn</a:t>
            </a:r>
            <a:endParaRPr lang="en-US" sz="2200" dirty="0"/>
          </a:p>
          <a:p>
            <a:pPr lvl="1"/>
            <a:r>
              <a:rPr lang="en-US" sz="2200" dirty="0">
                <a:hlinkClick r:id="rId10" action="ppaction://hlinksldjump"/>
              </a:rPr>
              <a:t>Instagram</a:t>
            </a:r>
            <a:endParaRPr lang="en-US" sz="2200" dirty="0"/>
          </a:p>
          <a:p>
            <a:pPr lvl="1"/>
            <a:r>
              <a:rPr lang="en-US" sz="2200" dirty="0">
                <a:hlinkClick r:id="rId11" action="ppaction://hlinksldjump"/>
              </a:rPr>
              <a:t>Pinterest</a:t>
            </a:r>
            <a:endParaRPr lang="en-US" sz="2200" dirty="0"/>
          </a:p>
          <a:p>
            <a:pPr lvl="1"/>
            <a:r>
              <a:rPr lang="en-US" sz="2200" dirty="0">
                <a:hlinkClick r:id="rId12" action="ppaction://hlinksldjump"/>
              </a:rPr>
              <a:t>YouTube</a:t>
            </a:r>
            <a:endParaRPr lang="en-US" sz="2200" dirty="0"/>
          </a:p>
        </p:txBody>
      </p:sp>
      <p:pic>
        <p:nvPicPr>
          <p:cNvPr id="4" name="Picture 1" descr="Picture 1"/>
          <p:cNvPicPr>
            <a:picLocks noChangeAspect="1"/>
          </p:cNvPicPr>
          <p:nvPr/>
        </p:nvPicPr>
        <p:blipFill>
          <a:blip r:embed="rId13"/>
          <a:stretch>
            <a:fillRect/>
          </a:stretch>
        </p:blipFill>
        <p:spPr>
          <a:xfrm>
            <a:off x="6197088" y="1282700"/>
            <a:ext cx="813312" cy="893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7213600" y="1467366"/>
            <a:ext cx="4742180" cy="2862322"/>
          </a:xfrm>
          <a:prstGeom prst="rect">
            <a:avLst/>
          </a:prstGeom>
        </p:spPr>
        <p:txBody>
          <a:bodyPr wrap="square">
            <a:spAutoFit/>
          </a:bodyPr>
          <a:lstStyle/>
          <a:p>
            <a:r>
              <a:rPr lang="en-US" dirty="0"/>
              <a:t>The purpose of this presentation is to serve as a </a:t>
            </a:r>
            <a:r>
              <a:rPr lang="en-US" b="1" dirty="0"/>
              <a:t>comprehensive resource </a:t>
            </a:r>
            <a:r>
              <a:rPr lang="en-US" dirty="0"/>
              <a:t>for using social media in your organization. </a:t>
            </a:r>
          </a:p>
          <a:p>
            <a:endParaRPr lang="en-US" dirty="0"/>
          </a:p>
          <a:p>
            <a:r>
              <a:rPr lang="en-US" dirty="0"/>
              <a:t>This presentation is </a:t>
            </a:r>
            <a:r>
              <a:rPr lang="en-US" b="1" dirty="0"/>
              <a:t>NOT meant </a:t>
            </a:r>
            <a:r>
              <a:rPr lang="en-US" dirty="0"/>
              <a:t>to be viewed or delivered in its entirety. Consider each section its own mini-presentation!</a:t>
            </a:r>
          </a:p>
          <a:p>
            <a:endParaRPr lang="en-US" dirty="0"/>
          </a:p>
          <a:p>
            <a:r>
              <a:rPr lang="en-US" dirty="0"/>
              <a:t>Use the hyperlinks to jump to the relevant sections for your organization’s needs</a:t>
            </a:r>
          </a:p>
        </p:txBody>
      </p:sp>
    </p:spTree>
    <p:extLst>
      <p:ext uri="{BB962C8B-B14F-4D97-AF65-F5344CB8AC3E}">
        <p14:creationId xmlns:p14="http://schemas.microsoft.com/office/powerpoint/2010/main" val="3615663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pic>
        <p:nvPicPr>
          <p:cNvPr id="4" name="Shape 489" descr="Shape 489"/>
          <p:cNvPicPr>
            <a:picLocks noChangeAspect="1"/>
          </p:cNvPicPr>
          <p:nvPr/>
        </p:nvPicPr>
        <p:blipFill>
          <a:blip r:embed="rId3"/>
          <a:stretch>
            <a:fillRect/>
          </a:stretch>
        </p:blipFill>
        <p:spPr>
          <a:xfrm>
            <a:off x="1981200" y="1625599"/>
            <a:ext cx="8305800" cy="4571999"/>
          </a:xfrm>
          <a:prstGeom prst="rect">
            <a:avLst/>
          </a:prstGeom>
          <a:ln w="12700">
            <a:miter lim="400000"/>
          </a:ln>
        </p:spPr>
      </p:pic>
      <p:sp>
        <p:nvSpPr>
          <p:cNvPr id="5" name="Shape 490"/>
          <p:cNvSpPr/>
          <p:nvPr/>
        </p:nvSpPr>
        <p:spPr>
          <a:xfrm rot="2801748">
            <a:off x="2289025" y="3892464"/>
            <a:ext cx="977539" cy="2418194"/>
          </a:xfrm>
          <a:prstGeom prst="roundRect">
            <a:avLst>
              <a:gd name="adj" fmla="val 16667"/>
            </a:avLst>
          </a:prstGeom>
          <a:ln w="28575">
            <a:solidFill>
              <a:srgbClr val="FF0000"/>
            </a:solidFill>
          </a:ln>
        </p:spPr>
        <p:txBody>
          <a:bodyPr lIns="45719" rIns="45719" anchor="ctr"/>
          <a:lstStyle/>
          <a:p>
            <a:pPr algn="ctr">
              <a:defRPr sz="1800">
                <a:solidFill>
                  <a:srgbClr val="FFFFFF"/>
                </a:solidFill>
                <a:latin typeface="Times New Roman"/>
                <a:ea typeface="Times New Roman"/>
                <a:cs typeface="Times New Roman"/>
                <a:sym typeface="Times New Roman"/>
              </a:defRPr>
            </a:pPr>
            <a:endParaRPr/>
          </a:p>
        </p:txBody>
      </p:sp>
    </p:spTree>
    <p:extLst>
      <p:ext uri="{BB962C8B-B14F-4D97-AF65-F5344CB8AC3E}">
        <p14:creationId xmlns:p14="http://schemas.microsoft.com/office/powerpoint/2010/main" val="387980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posts LIVE from Chapter Events</a:t>
            </a:r>
          </a:p>
        </p:txBody>
      </p:sp>
      <p:pic>
        <p:nvPicPr>
          <p:cNvPr id="4" name="Shape 498" descr="Shape 498"/>
          <p:cNvPicPr>
            <a:picLocks noChangeAspect="1"/>
          </p:cNvPicPr>
          <p:nvPr/>
        </p:nvPicPr>
        <p:blipFill>
          <a:blip r:embed="rId3"/>
          <a:stretch>
            <a:fillRect/>
          </a:stretch>
        </p:blipFill>
        <p:spPr>
          <a:xfrm>
            <a:off x="7551220" y="2343345"/>
            <a:ext cx="2665569" cy="3609975"/>
          </a:xfrm>
          <a:prstGeom prst="rect">
            <a:avLst/>
          </a:prstGeom>
          <a:ln>
            <a:solidFill>
              <a:srgbClr val="000000"/>
            </a:solidFill>
            <a:miter/>
          </a:ln>
        </p:spPr>
      </p:pic>
      <p:pic>
        <p:nvPicPr>
          <p:cNvPr id="5" name="Shape 501" descr="Shape 501"/>
          <p:cNvPicPr>
            <a:picLocks noChangeAspect="1"/>
          </p:cNvPicPr>
          <p:nvPr/>
        </p:nvPicPr>
        <p:blipFill>
          <a:blip r:embed="rId4"/>
          <a:stretch>
            <a:fillRect/>
          </a:stretch>
        </p:blipFill>
        <p:spPr>
          <a:xfrm>
            <a:off x="4882790" y="1352745"/>
            <a:ext cx="2651976" cy="2690814"/>
          </a:xfrm>
          <a:prstGeom prst="rect">
            <a:avLst/>
          </a:prstGeom>
          <a:ln>
            <a:solidFill>
              <a:srgbClr val="000000"/>
            </a:solidFill>
            <a:miter/>
          </a:ln>
        </p:spPr>
      </p:pic>
      <p:pic>
        <p:nvPicPr>
          <p:cNvPr id="6" name="Shape 499" descr="Shape 499"/>
          <p:cNvPicPr>
            <a:picLocks noChangeAspect="1"/>
          </p:cNvPicPr>
          <p:nvPr/>
        </p:nvPicPr>
        <p:blipFill>
          <a:blip r:embed="rId5"/>
          <a:stretch>
            <a:fillRect/>
          </a:stretch>
        </p:blipFill>
        <p:spPr>
          <a:xfrm>
            <a:off x="1489350" y="1615074"/>
            <a:ext cx="3048000" cy="3619892"/>
          </a:xfrm>
          <a:prstGeom prst="rect">
            <a:avLst/>
          </a:prstGeom>
          <a:ln>
            <a:solidFill>
              <a:srgbClr val="000000"/>
            </a:solidFill>
            <a:miter/>
          </a:ln>
        </p:spPr>
      </p:pic>
      <p:pic>
        <p:nvPicPr>
          <p:cNvPr id="7" name="Shape 500" descr="Shape 500"/>
          <p:cNvPicPr>
            <a:picLocks noChangeAspect="1"/>
          </p:cNvPicPr>
          <p:nvPr/>
        </p:nvPicPr>
        <p:blipFill>
          <a:blip r:embed="rId6"/>
          <a:stretch>
            <a:fillRect/>
          </a:stretch>
        </p:blipFill>
        <p:spPr>
          <a:xfrm>
            <a:off x="3470550" y="3824874"/>
            <a:ext cx="2430061" cy="2752725"/>
          </a:xfrm>
          <a:prstGeom prst="rect">
            <a:avLst/>
          </a:prstGeom>
          <a:ln>
            <a:solidFill>
              <a:srgbClr val="000000"/>
            </a:solidFill>
            <a:miter/>
          </a:ln>
        </p:spPr>
      </p:pic>
    </p:spTree>
    <p:extLst>
      <p:ext uri="{BB962C8B-B14F-4D97-AF65-F5344CB8AC3E}">
        <p14:creationId xmlns:p14="http://schemas.microsoft.com/office/powerpoint/2010/main" val="193460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posts promoting events</a:t>
            </a:r>
          </a:p>
        </p:txBody>
      </p:sp>
      <p:pic>
        <p:nvPicPr>
          <p:cNvPr id="4" name="Shape 509" descr="Shape 509"/>
          <p:cNvPicPr>
            <a:picLocks noChangeAspect="1"/>
          </p:cNvPicPr>
          <p:nvPr/>
        </p:nvPicPr>
        <p:blipFill>
          <a:blip r:embed="rId3"/>
          <a:stretch>
            <a:fillRect/>
          </a:stretch>
        </p:blipFill>
        <p:spPr>
          <a:xfrm>
            <a:off x="2032001" y="1416182"/>
            <a:ext cx="3581399" cy="2619455"/>
          </a:xfrm>
          <a:prstGeom prst="rect">
            <a:avLst/>
          </a:prstGeom>
          <a:ln>
            <a:solidFill>
              <a:srgbClr val="000000"/>
            </a:solidFill>
            <a:miter/>
          </a:ln>
          <a:effectLst>
            <a:outerShdw blurRad="50800" dist="38100" dir="8100000" algn="tr" rotWithShape="0">
              <a:prstClr val="black">
                <a:alpha val="40000"/>
              </a:prstClr>
            </a:outerShdw>
          </a:effectLst>
        </p:spPr>
      </p:pic>
      <p:pic>
        <p:nvPicPr>
          <p:cNvPr id="5" name="Shape 510" descr="Shape 510"/>
          <p:cNvPicPr>
            <a:picLocks noChangeAspect="1"/>
          </p:cNvPicPr>
          <p:nvPr/>
        </p:nvPicPr>
        <p:blipFill>
          <a:blip r:embed="rId4"/>
          <a:stretch>
            <a:fillRect/>
          </a:stretch>
        </p:blipFill>
        <p:spPr>
          <a:xfrm>
            <a:off x="5689600" y="1416182"/>
            <a:ext cx="4629150" cy="3038475"/>
          </a:xfrm>
          <a:prstGeom prst="rect">
            <a:avLst/>
          </a:prstGeom>
          <a:ln>
            <a:solidFill>
              <a:srgbClr val="000000"/>
            </a:solidFill>
            <a:miter/>
          </a:ln>
          <a:effectLst>
            <a:outerShdw blurRad="50800" dist="38100" dir="2700000" algn="tl" rotWithShape="0">
              <a:prstClr val="black">
                <a:alpha val="40000"/>
              </a:prstClr>
            </a:outerShdw>
          </a:effectLst>
        </p:spPr>
      </p:pic>
      <p:pic>
        <p:nvPicPr>
          <p:cNvPr id="6" name="Shape 511" descr="Shape 511"/>
          <p:cNvPicPr>
            <a:picLocks noChangeAspect="1"/>
          </p:cNvPicPr>
          <p:nvPr/>
        </p:nvPicPr>
        <p:blipFill>
          <a:blip r:embed="rId5"/>
          <a:stretch>
            <a:fillRect/>
          </a:stretch>
        </p:blipFill>
        <p:spPr>
          <a:xfrm>
            <a:off x="1955800" y="4132090"/>
            <a:ext cx="3657600" cy="2074690"/>
          </a:xfrm>
          <a:prstGeom prst="rect">
            <a:avLst/>
          </a:prstGeom>
          <a:ln>
            <a:solidFill>
              <a:srgbClr val="000000"/>
            </a:solidFill>
            <a:miter/>
          </a:ln>
          <a:effectLst>
            <a:outerShdw blurRad="50800" dist="38100" dir="13500000" algn="br" rotWithShape="0">
              <a:prstClr val="black">
                <a:alpha val="40000"/>
              </a:prstClr>
            </a:outerShdw>
          </a:effectLst>
        </p:spPr>
      </p:pic>
      <p:pic>
        <p:nvPicPr>
          <p:cNvPr id="7" name="Shape 512" descr="Shape 512"/>
          <p:cNvPicPr>
            <a:picLocks noChangeAspect="1"/>
          </p:cNvPicPr>
          <p:nvPr/>
        </p:nvPicPr>
        <p:blipFill>
          <a:blip r:embed="rId6"/>
          <a:stretch>
            <a:fillRect/>
          </a:stretch>
        </p:blipFill>
        <p:spPr>
          <a:xfrm>
            <a:off x="5689600" y="4606580"/>
            <a:ext cx="4610100" cy="1600200"/>
          </a:xfrm>
          <a:prstGeom prst="rect">
            <a:avLst/>
          </a:prstGeom>
          <a:ln>
            <a:solidFill>
              <a:srgbClr val="000000"/>
            </a:solidFill>
            <a:miter/>
          </a:ln>
          <a:effectLst>
            <a:outerShdw blurRad="50800" dist="38100" algn="l" rotWithShape="0">
              <a:prstClr val="black">
                <a:alpha val="40000"/>
              </a:prstClr>
            </a:outerShdw>
          </a:effectLst>
        </p:spPr>
      </p:pic>
    </p:spTree>
    <p:extLst>
      <p:ext uri="{BB962C8B-B14F-4D97-AF65-F5344CB8AC3E}">
        <p14:creationId xmlns:p14="http://schemas.microsoft.com/office/powerpoint/2010/main" val="217895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 posts</a:t>
            </a:r>
          </a:p>
        </p:txBody>
      </p:sp>
      <p:pic>
        <p:nvPicPr>
          <p:cNvPr id="4" name="Shape 519" descr="Shape 519"/>
          <p:cNvPicPr>
            <a:picLocks noChangeAspect="1"/>
          </p:cNvPicPr>
          <p:nvPr/>
        </p:nvPicPr>
        <p:blipFill>
          <a:blip r:embed="rId3"/>
          <a:stretch>
            <a:fillRect/>
          </a:stretch>
        </p:blipFill>
        <p:spPr>
          <a:xfrm>
            <a:off x="231626" y="1338826"/>
            <a:ext cx="2277400" cy="2908948"/>
          </a:xfrm>
          <a:prstGeom prst="rect">
            <a:avLst/>
          </a:prstGeom>
          <a:ln>
            <a:solidFill>
              <a:schemeClr val="bg2"/>
            </a:solidFill>
            <a:miter/>
          </a:ln>
        </p:spPr>
      </p:pic>
      <p:pic>
        <p:nvPicPr>
          <p:cNvPr id="5" name="Shape 520" descr="Shape 520"/>
          <p:cNvPicPr>
            <a:picLocks noChangeAspect="1"/>
          </p:cNvPicPr>
          <p:nvPr/>
        </p:nvPicPr>
        <p:blipFill>
          <a:blip r:embed="rId4"/>
          <a:stretch>
            <a:fillRect/>
          </a:stretch>
        </p:blipFill>
        <p:spPr>
          <a:xfrm>
            <a:off x="5422298" y="1437056"/>
            <a:ext cx="2331012" cy="2908948"/>
          </a:xfrm>
          <a:prstGeom prst="rect">
            <a:avLst/>
          </a:prstGeom>
          <a:ln>
            <a:solidFill>
              <a:schemeClr val="bg2"/>
            </a:solidFill>
            <a:miter/>
          </a:ln>
        </p:spPr>
      </p:pic>
      <p:pic>
        <p:nvPicPr>
          <p:cNvPr id="6" name="Shape 521" descr="Shape 521"/>
          <p:cNvPicPr>
            <a:picLocks noChangeAspect="1"/>
          </p:cNvPicPr>
          <p:nvPr/>
        </p:nvPicPr>
        <p:blipFill>
          <a:blip r:embed="rId5"/>
          <a:stretch>
            <a:fillRect/>
          </a:stretch>
        </p:blipFill>
        <p:spPr>
          <a:xfrm>
            <a:off x="9463396" y="3429000"/>
            <a:ext cx="2484317" cy="2025032"/>
          </a:xfrm>
          <a:prstGeom prst="rect">
            <a:avLst/>
          </a:prstGeom>
          <a:ln>
            <a:solidFill>
              <a:schemeClr val="bg2"/>
            </a:solidFill>
            <a:miter/>
          </a:ln>
        </p:spPr>
      </p:pic>
      <p:pic>
        <p:nvPicPr>
          <p:cNvPr id="7" name="Shape 522" descr="Shape 522"/>
          <p:cNvPicPr>
            <a:picLocks noChangeAspect="1"/>
          </p:cNvPicPr>
          <p:nvPr/>
        </p:nvPicPr>
        <p:blipFill>
          <a:blip r:embed="rId6"/>
          <a:stretch>
            <a:fillRect/>
          </a:stretch>
        </p:blipFill>
        <p:spPr>
          <a:xfrm>
            <a:off x="9009392" y="1437056"/>
            <a:ext cx="2938321" cy="1874238"/>
          </a:xfrm>
          <a:prstGeom prst="rect">
            <a:avLst/>
          </a:prstGeom>
          <a:solidFill>
            <a:schemeClr val="bg2"/>
          </a:solidFill>
          <a:ln>
            <a:solidFill>
              <a:schemeClr val="bg2"/>
            </a:solidFill>
            <a:miter/>
          </a:ln>
        </p:spPr>
      </p:pic>
      <p:pic>
        <p:nvPicPr>
          <p:cNvPr id="8" name="Shape 523" descr="Shape 523"/>
          <p:cNvPicPr>
            <a:picLocks noChangeAspect="1"/>
          </p:cNvPicPr>
          <p:nvPr/>
        </p:nvPicPr>
        <p:blipFill>
          <a:blip r:embed="rId7"/>
          <a:stretch>
            <a:fillRect/>
          </a:stretch>
        </p:blipFill>
        <p:spPr>
          <a:xfrm>
            <a:off x="2928850" y="4005123"/>
            <a:ext cx="2277400" cy="2441749"/>
          </a:xfrm>
          <a:prstGeom prst="rect">
            <a:avLst/>
          </a:prstGeom>
          <a:ln>
            <a:solidFill>
              <a:schemeClr val="bg2"/>
            </a:solidFill>
            <a:miter/>
          </a:ln>
        </p:spPr>
      </p:pic>
      <p:sp>
        <p:nvSpPr>
          <p:cNvPr id="9" name="Shape 524"/>
          <p:cNvSpPr txBox="1"/>
          <p:nvPr/>
        </p:nvSpPr>
        <p:spPr>
          <a:xfrm>
            <a:off x="3537022" y="2992490"/>
            <a:ext cx="1828172" cy="64628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defRPr>
                <a:latin typeface="Times New Roman"/>
                <a:ea typeface="Times New Roman"/>
                <a:cs typeface="Times New Roman"/>
                <a:sym typeface="Times New Roman"/>
              </a:defRPr>
            </a:lvl1pPr>
          </a:lstStyle>
          <a:p>
            <a:r>
              <a:rPr dirty="0">
                <a:latin typeface="Calibri" panose="020F0502020204030204" pitchFamily="34" charset="0"/>
                <a:cs typeface="Calibri" panose="020F0502020204030204" pitchFamily="34" charset="0"/>
              </a:rPr>
              <a:t>Sharing ASHRAE-related posts</a:t>
            </a:r>
            <a:r>
              <a:rPr dirty="0"/>
              <a:t>.</a:t>
            </a:r>
          </a:p>
        </p:txBody>
      </p:sp>
      <p:sp>
        <p:nvSpPr>
          <p:cNvPr id="10" name="Shape 525"/>
          <p:cNvSpPr/>
          <p:nvPr/>
        </p:nvSpPr>
        <p:spPr>
          <a:xfrm flipH="1" flipV="1">
            <a:off x="1900051" y="1502470"/>
            <a:ext cx="741714" cy="646287"/>
          </a:xfrm>
          <a:prstGeom prst="line">
            <a:avLst/>
          </a:prstGeom>
          <a:ln w="19050">
            <a:solidFill>
              <a:srgbClr val="FF0000"/>
            </a:solidFill>
            <a:tailEnd type="stealth"/>
          </a:ln>
        </p:spPr>
        <p:txBody>
          <a:bodyPr lIns="45719" rIns="45719"/>
          <a:lstStyle/>
          <a:p>
            <a:endParaRPr/>
          </a:p>
        </p:txBody>
      </p:sp>
      <p:sp>
        <p:nvSpPr>
          <p:cNvPr id="12" name="Shape 527"/>
          <p:cNvSpPr/>
          <p:nvPr/>
        </p:nvSpPr>
        <p:spPr>
          <a:xfrm flipV="1">
            <a:off x="4192302" y="2078182"/>
            <a:ext cx="1172891" cy="974039"/>
          </a:xfrm>
          <a:prstGeom prst="line">
            <a:avLst/>
          </a:prstGeom>
          <a:ln w="19050">
            <a:solidFill>
              <a:srgbClr val="FF0000"/>
            </a:solidFill>
            <a:tailEnd type="stealth"/>
          </a:ln>
        </p:spPr>
        <p:txBody>
          <a:bodyPr lIns="45719" rIns="45719"/>
          <a:lstStyle/>
          <a:p>
            <a:endParaRPr/>
          </a:p>
        </p:txBody>
      </p:sp>
      <p:sp>
        <p:nvSpPr>
          <p:cNvPr id="13" name="Shape 528"/>
          <p:cNvSpPr/>
          <p:nvPr/>
        </p:nvSpPr>
        <p:spPr>
          <a:xfrm flipV="1">
            <a:off x="1573539" y="4725161"/>
            <a:ext cx="1210148" cy="923288"/>
          </a:xfrm>
          <a:prstGeom prst="line">
            <a:avLst/>
          </a:prstGeom>
          <a:ln w="19050">
            <a:solidFill>
              <a:srgbClr val="FF0000"/>
            </a:solidFill>
            <a:tailEnd type="stealth"/>
          </a:ln>
        </p:spPr>
        <p:txBody>
          <a:bodyPr lIns="45719" rIns="45719"/>
          <a:lstStyle/>
          <a:p>
            <a:endParaRPr/>
          </a:p>
        </p:txBody>
      </p:sp>
      <p:sp>
        <p:nvSpPr>
          <p:cNvPr id="14" name="Shape 529"/>
          <p:cNvSpPr txBox="1"/>
          <p:nvPr/>
        </p:nvSpPr>
        <p:spPr>
          <a:xfrm>
            <a:off x="2644780" y="1979857"/>
            <a:ext cx="1828172" cy="646288"/>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defRPr>
                <a:latin typeface="Times New Roman"/>
                <a:ea typeface="Times New Roman"/>
                <a:cs typeface="Times New Roman"/>
                <a:sym typeface="Times New Roman"/>
              </a:defRPr>
            </a:lvl1pPr>
          </a:lstStyle>
          <a:p>
            <a:r>
              <a:rPr dirty="0">
                <a:latin typeface="Calibri" panose="020F0502020204030204" pitchFamily="34" charset="0"/>
                <a:cs typeface="Calibri" panose="020F0502020204030204" pitchFamily="34" charset="0"/>
              </a:rPr>
              <a:t>This post was shared by ASHRAE</a:t>
            </a:r>
          </a:p>
        </p:txBody>
      </p:sp>
      <p:sp>
        <p:nvSpPr>
          <p:cNvPr id="16" name="Shape 531"/>
          <p:cNvSpPr txBox="1"/>
          <p:nvPr/>
        </p:nvSpPr>
        <p:spPr>
          <a:xfrm>
            <a:off x="6460066" y="4919337"/>
            <a:ext cx="2713004" cy="369289"/>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defRPr>
                <a:latin typeface="Times New Roman"/>
                <a:ea typeface="Times New Roman"/>
                <a:cs typeface="Times New Roman"/>
                <a:sym typeface="Times New Roman"/>
              </a:defRPr>
            </a:lvl1pPr>
          </a:lstStyle>
          <a:p>
            <a:r>
              <a:rPr dirty="0">
                <a:latin typeface="+mn-lt"/>
              </a:rPr>
              <a:t>Indirect posts of interest</a:t>
            </a:r>
          </a:p>
        </p:txBody>
      </p:sp>
      <p:sp>
        <p:nvSpPr>
          <p:cNvPr id="17" name="Shape 532"/>
          <p:cNvSpPr txBox="1"/>
          <p:nvPr/>
        </p:nvSpPr>
        <p:spPr>
          <a:xfrm>
            <a:off x="160373" y="5519174"/>
            <a:ext cx="2684563" cy="923287"/>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lgn="r">
              <a:defRPr>
                <a:latin typeface="Times New Roman"/>
                <a:ea typeface="Times New Roman"/>
                <a:cs typeface="Times New Roman"/>
                <a:sym typeface="Times New Roman"/>
              </a:defRPr>
            </a:lvl1pPr>
          </a:lstStyle>
          <a:p>
            <a:r>
              <a:rPr dirty="0">
                <a:latin typeface="+mn-lt"/>
              </a:rPr>
              <a:t>From the weekly ASHRAE news e-mail, interesting story.</a:t>
            </a:r>
          </a:p>
        </p:txBody>
      </p:sp>
      <p:sp>
        <p:nvSpPr>
          <p:cNvPr id="20" name="Shape 528">
            <a:extLst>
              <a:ext uri="{FF2B5EF4-FFF2-40B4-BE49-F238E27FC236}">
                <a16:creationId xmlns:a16="http://schemas.microsoft.com/office/drawing/2014/main" id="{2AF2BE5C-22C0-4AD3-9B37-B8FEEC17FA02}"/>
              </a:ext>
            </a:extLst>
          </p:cNvPr>
          <p:cNvSpPr/>
          <p:nvPr/>
        </p:nvSpPr>
        <p:spPr>
          <a:xfrm flipV="1">
            <a:off x="7548051" y="3429000"/>
            <a:ext cx="1334692" cy="1528665"/>
          </a:xfrm>
          <a:prstGeom prst="line">
            <a:avLst/>
          </a:prstGeom>
          <a:ln w="19050">
            <a:solidFill>
              <a:srgbClr val="FF0000"/>
            </a:solidFill>
            <a:tailEnd type="stealth"/>
          </a:ln>
        </p:spPr>
        <p:txBody>
          <a:bodyPr lIns="45719" rIns="45719"/>
          <a:lstStyle/>
          <a:p>
            <a:endParaRPr/>
          </a:p>
        </p:txBody>
      </p:sp>
      <p:sp>
        <p:nvSpPr>
          <p:cNvPr id="21" name="Shape 528">
            <a:extLst>
              <a:ext uri="{FF2B5EF4-FFF2-40B4-BE49-F238E27FC236}">
                <a16:creationId xmlns:a16="http://schemas.microsoft.com/office/drawing/2014/main" id="{CB86BB0B-DAA0-4597-8CB2-3591A5E524AA}"/>
              </a:ext>
            </a:extLst>
          </p:cNvPr>
          <p:cNvSpPr/>
          <p:nvPr/>
        </p:nvSpPr>
        <p:spPr>
          <a:xfrm flipV="1">
            <a:off x="7548051" y="3884627"/>
            <a:ext cx="1625018" cy="1062017"/>
          </a:xfrm>
          <a:prstGeom prst="line">
            <a:avLst/>
          </a:prstGeom>
          <a:ln w="19050">
            <a:solidFill>
              <a:srgbClr val="FF0000"/>
            </a:solidFill>
            <a:tailEnd type="stealth"/>
          </a:ln>
        </p:spPr>
        <p:txBody>
          <a:bodyPr lIns="45719" rIns="45719"/>
          <a:lstStyle/>
          <a:p>
            <a:endParaRPr/>
          </a:p>
        </p:txBody>
      </p:sp>
    </p:spTree>
    <p:extLst>
      <p:ext uri="{BB962C8B-B14F-4D97-AF65-F5344CB8AC3E}">
        <p14:creationId xmlns:p14="http://schemas.microsoft.com/office/powerpoint/2010/main" val="389623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 lessons learned</a:t>
            </a:r>
            <a:endParaRPr lang="en-US" dirty="0"/>
          </a:p>
        </p:txBody>
      </p:sp>
      <p:sp>
        <p:nvSpPr>
          <p:cNvPr id="3" name="Content Placeholder 2"/>
          <p:cNvSpPr>
            <a:spLocks noGrp="1"/>
          </p:cNvSpPr>
          <p:nvPr>
            <p:ph idx="1"/>
          </p:nvPr>
        </p:nvSpPr>
        <p:spPr/>
        <p:txBody>
          <a:bodyPr/>
          <a:lstStyle/>
          <a:p>
            <a:r>
              <a:rPr lang="en-US" b="1" dirty="0"/>
              <a:t>Engage</a:t>
            </a:r>
            <a:r>
              <a:rPr lang="en-US" dirty="0"/>
              <a:t> with other ASHRAE chapters, or other local chapters (ASME, ASCE, SWE). </a:t>
            </a:r>
          </a:p>
          <a:p>
            <a:r>
              <a:rPr lang="en-US" b="1" dirty="0"/>
              <a:t>Use the scheduling tool </a:t>
            </a:r>
            <a:r>
              <a:rPr lang="en-US" dirty="0"/>
              <a:t>to schedule out posts for a week or two at a time. This reduces the total workload required. </a:t>
            </a:r>
          </a:p>
          <a:p>
            <a:r>
              <a:rPr lang="en-US" b="1" dirty="0"/>
              <a:t>Regular posts </a:t>
            </a:r>
            <a:r>
              <a:rPr lang="en-US" dirty="0"/>
              <a:t>helps increase likes and reach over time. </a:t>
            </a:r>
          </a:p>
          <a:p>
            <a:r>
              <a:rPr lang="en-US" b="1" dirty="0"/>
              <a:t>Users prefer images </a:t>
            </a:r>
            <a:r>
              <a:rPr lang="en-US" dirty="0"/>
              <a:t>to links or text. </a:t>
            </a:r>
          </a:p>
          <a:p>
            <a:endParaRPr lang="en-US" dirty="0"/>
          </a:p>
        </p:txBody>
      </p:sp>
      <p:pic>
        <p:nvPicPr>
          <p:cNvPr id="4" name="Shape 541" descr="Shape 541"/>
          <p:cNvPicPr>
            <a:picLocks noChangeAspect="1"/>
          </p:cNvPicPr>
          <p:nvPr/>
        </p:nvPicPr>
        <p:blipFill>
          <a:blip r:embed="rId3"/>
          <a:stretch>
            <a:fillRect/>
          </a:stretch>
        </p:blipFill>
        <p:spPr>
          <a:xfrm>
            <a:off x="3200400" y="4724400"/>
            <a:ext cx="3048000" cy="1687285"/>
          </a:xfrm>
          <a:prstGeom prst="rect">
            <a:avLst/>
          </a:prstGeom>
          <a:ln w="12700">
            <a:miter lim="400000"/>
          </a:ln>
        </p:spPr>
      </p:pic>
    </p:spTree>
    <p:extLst>
      <p:ext uri="{BB962C8B-B14F-4D97-AF65-F5344CB8AC3E}">
        <p14:creationId xmlns:p14="http://schemas.microsoft.com/office/powerpoint/2010/main" val="3066825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lessons learned</a:t>
            </a:r>
          </a:p>
        </p:txBody>
      </p:sp>
      <p:sp>
        <p:nvSpPr>
          <p:cNvPr id="3" name="Content Placeholder 2"/>
          <p:cNvSpPr>
            <a:spLocks noGrp="1"/>
          </p:cNvSpPr>
          <p:nvPr>
            <p:ph idx="1"/>
          </p:nvPr>
        </p:nvSpPr>
        <p:spPr>
          <a:xfrm>
            <a:off x="359230" y="1621971"/>
            <a:ext cx="8567056" cy="4554992"/>
          </a:xfrm>
        </p:spPr>
        <p:txBody>
          <a:bodyPr>
            <a:normAutofit/>
          </a:bodyPr>
          <a:lstStyle/>
          <a:p>
            <a:pPr indent="-342900">
              <a:defRPr sz="2400" b="1">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Live-posting at events works particularly well</a:t>
            </a:r>
          </a:p>
          <a:p>
            <a:pPr lvl="1" indent="-285750">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…but only if your social media person is at the event! </a:t>
            </a:r>
          </a:p>
          <a:p>
            <a:pPr lvl="1" indent="-285750">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If multiple people help run the page, they can all individually post at events. </a:t>
            </a:r>
            <a:br>
              <a:rPr lang="en-US" dirty="0">
                <a:solidFill>
                  <a:schemeClr val="bg2">
                    <a:lumMod val="10000"/>
                  </a:schemeClr>
                </a:solidFill>
                <a:latin typeface="Calibri" panose="020F0502020204030204" pitchFamily="34" charset="0"/>
                <a:cs typeface="Calibri" panose="020F0502020204030204" pitchFamily="34" charset="0"/>
              </a:rPr>
            </a:br>
            <a:endParaRPr lang="en-US" dirty="0">
              <a:solidFill>
                <a:schemeClr val="bg2">
                  <a:lumMod val="10000"/>
                </a:schemeClr>
              </a:solidFill>
              <a:latin typeface="Calibri" panose="020F0502020204030204" pitchFamily="34" charset="0"/>
              <a:cs typeface="Calibri" panose="020F0502020204030204" pitchFamily="34" charset="0"/>
            </a:endParaRPr>
          </a:p>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Tagging the main ASHRAE page and </a:t>
            </a:r>
            <a:r>
              <a:rPr lang="en-US" b="1" dirty="0">
                <a:solidFill>
                  <a:schemeClr val="bg2">
                    <a:lumMod val="10000"/>
                  </a:schemeClr>
                </a:solidFill>
                <a:latin typeface="Calibri" panose="020F0502020204030204" pitchFamily="34" charset="0"/>
                <a:cs typeface="Calibri" panose="020F0502020204030204" pitchFamily="34" charset="0"/>
              </a:rPr>
              <a:t>having our post shared </a:t>
            </a:r>
            <a:r>
              <a:rPr lang="en-US" dirty="0">
                <a:solidFill>
                  <a:schemeClr val="bg2">
                    <a:lumMod val="10000"/>
                  </a:schemeClr>
                </a:solidFill>
                <a:latin typeface="Calibri" panose="020F0502020204030204" pitchFamily="34" charset="0"/>
                <a:cs typeface="Calibri" panose="020F0502020204030204" pitchFamily="34" charset="0"/>
              </a:rPr>
              <a:t>gained us ~50 new likes over the course of 24 hours. </a:t>
            </a:r>
          </a:p>
          <a:p>
            <a:pPr lvl="1" indent="-285750">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We gained ~30 new likes over the course of 6 months with our regular posting. </a:t>
            </a:r>
            <a:br>
              <a:rPr lang="en-US" dirty="0">
                <a:solidFill>
                  <a:schemeClr val="bg2">
                    <a:lumMod val="10000"/>
                  </a:schemeClr>
                </a:solidFill>
                <a:latin typeface="Calibri" panose="020F0502020204030204" pitchFamily="34" charset="0"/>
                <a:cs typeface="Calibri" panose="020F0502020204030204" pitchFamily="34" charset="0"/>
              </a:rPr>
            </a:br>
            <a:endParaRPr lang="en-US" dirty="0">
              <a:solidFill>
                <a:schemeClr val="bg2">
                  <a:lumMod val="10000"/>
                </a:schemeClr>
              </a:solidFill>
              <a:latin typeface="Calibri" panose="020F0502020204030204" pitchFamily="34" charset="0"/>
              <a:cs typeface="Calibri" panose="020F0502020204030204" pitchFamily="34" charset="0"/>
            </a:endParaRPr>
          </a:p>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Keep the ASHRAE </a:t>
            </a:r>
            <a:r>
              <a:rPr lang="en-US" b="1" dirty="0">
                <a:solidFill>
                  <a:schemeClr val="bg2">
                    <a:lumMod val="10000"/>
                  </a:schemeClr>
                </a:solidFill>
                <a:latin typeface="Calibri" panose="020F0502020204030204" pitchFamily="34" charset="0"/>
                <a:cs typeface="Calibri" panose="020F0502020204030204" pitchFamily="34" charset="0"/>
              </a:rPr>
              <a:t>Commercialism Policy </a:t>
            </a:r>
            <a:r>
              <a:rPr lang="en-US" dirty="0">
                <a:solidFill>
                  <a:schemeClr val="bg2">
                    <a:lumMod val="10000"/>
                  </a:schemeClr>
                </a:solidFill>
                <a:latin typeface="Calibri" panose="020F0502020204030204" pitchFamily="34" charset="0"/>
                <a:cs typeface="Calibri" panose="020F0502020204030204" pitchFamily="34" charset="0"/>
              </a:rPr>
              <a:t>in mind. </a:t>
            </a:r>
          </a:p>
          <a:p>
            <a:endParaRPr lang="en-US" dirty="0"/>
          </a:p>
        </p:txBody>
      </p:sp>
      <p:pic>
        <p:nvPicPr>
          <p:cNvPr id="4" name="Shape 546" descr="Shape 546"/>
          <p:cNvPicPr>
            <a:picLocks noChangeAspect="1"/>
          </p:cNvPicPr>
          <p:nvPr/>
        </p:nvPicPr>
        <p:blipFill>
          <a:blip r:embed="rId3"/>
          <a:stretch>
            <a:fillRect/>
          </a:stretch>
        </p:blipFill>
        <p:spPr>
          <a:xfrm>
            <a:off x="8575742" y="1338769"/>
            <a:ext cx="3349943" cy="2133948"/>
          </a:xfrm>
          <a:prstGeom prst="rect">
            <a:avLst/>
          </a:prstGeom>
          <a:ln w="12700">
            <a:miter lim="400000"/>
          </a:ln>
        </p:spPr>
      </p:pic>
    </p:spTree>
    <p:extLst>
      <p:ext uri="{BB962C8B-B14F-4D97-AF65-F5344CB8AC3E}">
        <p14:creationId xmlns:p14="http://schemas.microsoft.com/office/powerpoint/2010/main" val="1055336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Sourcing unique content for your page</a:t>
            </a:r>
          </a:p>
        </p:txBody>
      </p:sp>
      <p:sp>
        <p:nvSpPr>
          <p:cNvPr id="3" name="Content Placeholder 2"/>
          <p:cNvSpPr>
            <a:spLocks noGrp="1"/>
          </p:cNvSpPr>
          <p:nvPr>
            <p:ph idx="1"/>
          </p:nvPr>
        </p:nvSpPr>
        <p:spPr>
          <a:xfrm>
            <a:off x="838200" y="1528445"/>
            <a:ext cx="10515600" cy="4351338"/>
          </a:xfrm>
        </p:spPr>
        <p:txBody>
          <a:bodyPr/>
          <a:lstStyle/>
          <a:p>
            <a:pPr indent="-342900">
              <a:defRPr sz="26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Images and posts live at Chapter Events (including BOG meetings!)</a:t>
            </a:r>
          </a:p>
          <a:p>
            <a:pPr indent="-342900">
              <a:spcBef>
                <a:spcPts val="500"/>
              </a:spcBef>
              <a:defRPr sz="26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Follow other people or pages of interest from your group’s Facebook Page and share posts:</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ASHRAE and other ASHRAE Chapters or Groups</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ASME, AIA, BOMA, ACCA, SWE, NSBE, SHPE, USGBC, and local chapters of these group</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Local government entities </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Local universities (especially if there is a large alumni base in your chapter from a university)  </a:t>
            </a:r>
          </a:p>
          <a:p>
            <a:endParaRPr lang="en-US" dirty="0"/>
          </a:p>
        </p:txBody>
      </p:sp>
      <p:pic>
        <p:nvPicPr>
          <p:cNvPr id="4" name="Shape 559" descr="Shape 559"/>
          <p:cNvPicPr>
            <a:picLocks noChangeAspect="1"/>
          </p:cNvPicPr>
          <p:nvPr/>
        </p:nvPicPr>
        <p:blipFill>
          <a:blip r:embed="rId3"/>
          <a:stretch>
            <a:fillRect/>
          </a:stretch>
        </p:blipFill>
        <p:spPr>
          <a:xfrm>
            <a:off x="4929939" y="4607442"/>
            <a:ext cx="2332122" cy="1801231"/>
          </a:xfrm>
          <a:prstGeom prst="rect">
            <a:avLst/>
          </a:prstGeom>
          <a:ln w="12700">
            <a:miter lim="400000"/>
          </a:ln>
        </p:spPr>
      </p:pic>
    </p:spTree>
    <p:extLst>
      <p:ext uri="{BB962C8B-B14F-4D97-AF65-F5344CB8AC3E}">
        <p14:creationId xmlns:p14="http://schemas.microsoft.com/office/powerpoint/2010/main" val="96122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Sourcing unique content for your page</a:t>
            </a:r>
          </a:p>
        </p:txBody>
      </p:sp>
      <p:sp>
        <p:nvSpPr>
          <p:cNvPr id="3" name="Content Placeholder 2"/>
          <p:cNvSpPr>
            <a:spLocks noGrp="1"/>
          </p:cNvSpPr>
          <p:nvPr>
            <p:ph idx="1"/>
          </p:nvPr>
        </p:nvSpPr>
        <p:spPr/>
        <p:txBody>
          <a:bodyPr/>
          <a:lstStyle/>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Weekly e-mails from ASHRAE (ASHRAE News)</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ASHRAE Journal</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Articles from your chapter newsletter</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Your chapter’s history archives (#</a:t>
            </a:r>
            <a:r>
              <a:rPr lang="en-US" dirty="0" err="1">
                <a:solidFill>
                  <a:schemeClr val="bg2">
                    <a:lumMod val="10000"/>
                  </a:schemeClr>
                </a:solidFill>
                <a:latin typeface="Calibri" panose="020F0502020204030204" pitchFamily="34" charset="0"/>
                <a:cs typeface="Calibri" panose="020F0502020204030204" pitchFamily="34" charset="0"/>
              </a:rPr>
              <a:t>ThrowbackThursday</a:t>
            </a:r>
            <a:r>
              <a:rPr lang="en-US" dirty="0">
                <a:solidFill>
                  <a:schemeClr val="bg2">
                    <a:lumMod val="10000"/>
                  </a:schemeClr>
                </a:solidFill>
                <a:latin typeface="Calibri" panose="020F0502020204030204" pitchFamily="34" charset="0"/>
                <a:cs typeface="Calibri" panose="020F0502020204030204" pitchFamily="34" charset="0"/>
              </a:rPr>
              <a:t> / #tbt)</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YouTube (ASHRAE Page) </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Ask Questions / Create a Poll </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Would you prefer lunch or dinner meetings?</a:t>
            </a:r>
          </a:p>
          <a:p>
            <a:pPr lvl="1" indent="-285750">
              <a:spcBef>
                <a:spcPts val="400"/>
              </a:spcBef>
              <a:buFont typeface="Courier New"/>
              <a:defRPr sz="20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Which ASHRAE Certification do you have?</a:t>
            </a:r>
          </a:p>
          <a:p>
            <a:endParaRPr lang="en-US" dirty="0"/>
          </a:p>
        </p:txBody>
      </p:sp>
      <p:pic>
        <p:nvPicPr>
          <p:cNvPr id="4" name="Picture 3"/>
          <p:cNvPicPr>
            <a:picLocks noChangeAspect="1"/>
          </p:cNvPicPr>
          <p:nvPr/>
        </p:nvPicPr>
        <p:blipFill>
          <a:blip r:embed="rId3"/>
          <a:stretch>
            <a:fillRect/>
          </a:stretch>
        </p:blipFill>
        <p:spPr>
          <a:xfrm>
            <a:off x="8933769" y="1333500"/>
            <a:ext cx="3076575" cy="3886200"/>
          </a:xfrm>
          <a:prstGeom prst="rect">
            <a:avLst/>
          </a:prstGeom>
        </p:spPr>
      </p:pic>
    </p:spTree>
    <p:extLst>
      <p:ext uri="{BB962C8B-B14F-4D97-AF65-F5344CB8AC3E}">
        <p14:creationId xmlns:p14="http://schemas.microsoft.com/office/powerpoint/2010/main" val="3283775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632460" y="1597025"/>
            <a:ext cx="10515600" cy="4351338"/>
          </a:xfrm>
        </p:spPr>
        <p:txBody>
          <a:bodyPr/>
          <a:lstStyle/>
          <a:p>
            <a:pPr indent="-342900">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3.6 Billion Social Network Users Worldwide</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Social Media is the new word of mouth, so be heard!</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Facebook is a quick and effective way to share information with members.</a:t>
            </a: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Post frequently and engage with members.</a:t>
            </a:r>
          </a:p>
          <a:p>
            <a:pPr indent="-342900">
              <a:spcBef>
                <a:spcPts val="400"/>
              </a:spcBef>
              <a:defRPr sz="2400">
                <a:solidFill>
                  <a:srgbClr val="7F7F7F"/>
                </a:solidFill>
                <a:latin typeface="Century Gothic"/>
                <a:ea typeface="Century Gothic"/>
                <a:cs typeface="Century Gothic"/>
                <a:sym typeface="Century Gothic"/>
              </a:defRPr>
            </a:pPr>
            <a:endParaRPr lang="en-US" dirty="0">
              <a:solidFill>
                <a:schemeClr val="bg2">
                  <a:lumMod val="10000"/>
                </a:schemeClr>
              </a:solidFill>
              <a:latin typeface="Calibri" panose="020F0502020204030204" pitchFamily="34" charset="0"/>
              <a:cs typeface="Calibri" panose="020F0502020204030204" pitchFamily="34" charset="0"/>
            </a:endParaRPr>
          </a:p>
          <a:p>
            <a:pPr indent="-342900">
              <a:spcBef>
                <a:spcPts val="400"/>
              </a:spcBef>
              <a:defRPr sz="2400">
                <a:solidFill>
                  <a:srgbClr val="7F7F7F"/>
                </a:solidFill>
                <a:latin typeface="Century Gothic"/>
                <a:ea typeface="Century Gothic"/>
                <a:cs typeface="Century Gothic"/>
                <a:sym typeface="Century Gothic"/>
              </a:defRPr>
            </a:pPr>
            <a:r>
              <a:rPr lang="en-US" dirty="0">
                <a:solidFill>
                  <a:schemeClr val="bg2">
                    <a:lumMod val="10000"/>
                  </a:schemeClr>
                </a:solidFill>
                <a:latin typeface="Calibri" panose="020F0502020204030204" pitchFamily="34" charset="0"/>
                <a:cs typeface="Calibri" panose="020F0502020204030204" pitchFamily="34" charset="0"/>
              </a:rPr>
              <a:t>Need help or have questions? Contact ASHRAE’s Communications Committee at ccchair@ashrae.net . </a:t>
            </a:r>
          </a:p>
          <a:p>
            <a:pPr marL="0" indent="0">
              <a:buNone/>
            </a:pPr>
            <a:endParaRPr lang="en-US" dirty="0"/>
          </a:p>
        </p:txBody>
      </p:sp>
      <p:pic>
        <p:nvPicPr>
          <p:cNvPr id="4" name="Shape 777" descr="Shape 777"/>
          <p:cNvPicPr>
            <a:picLocks noChangeAspect="1"/>
          </p:cNvPicPr>
          <p:nvPr/>
        </p:nvPicPr>
        <p:blipFill>
          <a:blip r:embed="rId3"/>
          <a:stretch>
            <a:fillRect/>
          </a:stretch>
        </p:blipFill>
        <p:spPr>
          <a:xfrm>
            <a:off x="5151493" y="4187072"/>
            <a:ext cx="1889014" cy="1989891"/>
          </a:xfrm>
          <a:prstGeom prst="rect">
            <a:avLst/>
          </a:prstGeom>
          <a:ln w="12700">
            <a:miter lim="400000"/>
          </a:ln>
        </p:spPr>
      </p:pic>
      <p:sp>
        <p:nvSpPr>
          <p:cNvPr id="5" name="TextBox 4"/>
          <p:cNvSpPr txBox="1"/>
          <p:nvPr/>
        </p:nvSpPr>
        <p:spPr>
          <a:xfrm>
            <a:off x="0" y="6305034"/>
            <a:ext cx="3276600" cy="307777"/>
          </a:xfrm>
          <a:prstGeom prst="rect">
            <a:avLst/>
          </a:prstGeom>
          <a:noFill/>
        </p:spPr>
        <p:txBody>
          <a:bodyPr wrap="square" rtlCol="0">
            <a:spAutoFit/>
          </a:bodyPr>
          <a:lstStyle/>
          <a:p>
            <a:r>
              <a:rPr lang="en-US" sz="1400" dirty="0">
                <a:hlinkClick r:id="rId4" action="ppaction://hlinksldjump"/>
              </a:rPr>
              <a:t>Back to List of Topics</a:t>
            </a:r>
            <a:endParaRPr lang="en-US" sz="1400" dirty="0"/>
          </a:p>
        </p:txBody>
      </p:sp>
    </p:spTree>
    <p:extLst>
      <p:ext uri="{BB962C8B-B14F-4D97-AF65-F5344CB8AC3E}">
        <p14:creationId xmlns:p14="http://schemas.microsoft.com/office/powerpoint/2010/main" val="3212655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8750" y="2838450"/>
            <a:ext cx="9007475" cy="707886"/>
          </a:xfrm>
          <a:prstGeom prst="rect">
            <a:avLst/>
          </a:prstGeom>
          <a:noFill/>
        </p:spPr>
        <p:txBody>
          <a:bodyPr wrap="square" rtlCol="0">
            <a:spAutoFit/>
          </a:bodyPr>
          <a:lstStyle/>
          <a:p>
            <a:r>
              <a:rPr lang="en-US" sz="4000" dirty="0">
                <a:solidFill>
                  <a:schemeClr val="bg1"/>
                </a:solidFill>
              </a:rPr>
              <a:t>Appendix</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69282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8125" y="2828925"/>
            <a:ext cx="9007475" cy="707886"/>
          </a:xfrm>
          <a:prstGeom prst="rect">
            <a:avLst/>
          </a:prstGeom>
          <a:noFill/>
        </p:spPr>
        <p:txBody>
          <a:bodyPr wrap="square" rtlCol="0">
            <a:spAutoFit/>
          </a:bodyPr>
          <a:lstStyle/>
          <a:p>
            <a:r>
              <a:rPr lang="en-US" sz="4000" dirty="0">
                <a:solidFill>
                  <a:schemeClr val="bg1"/>
                </a:solidFill>
              </a:rPr>
              <a:t>Social Media Basics</a:t>
            </a:r>
            <a:endParaRPr lang="en-US" sz="2800" dirty="0">
              <a:solidFill>
                <a:schemeClr val="bg1"/>
              </a:solidFill>
            </a:endParaRPr>
          </a:p>
        </p:txBody>
      </p:sp>
      <p:sp>
        <p:nvSpPr>
          <p:cNvPr id="3" name="TextBox 2"/>
          <p:cNvSpPr txBox="1"/>
          <p:nvPr/>
        </p:nvSpPr>
        <p:spPr>
          <a:xfrm>
            <a:off x="0" y="6550223"/>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Tree>
    <p:extLst>
      <p:ext uri="{BB962C8B-B14F-4D97-AF65-F5344CB8AC3E}">
        <p14:creationId xmlns:p14="http://schemas.microsoft.com/office/powerpoint/2010/main" val="3924100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216"/>
          <p:cNvSpPr txBox="1">
            <a:spLocks noGrp="1"/>
          </p:cNvSpPr>
          <p:nvPr>
            <p:ph type="title"/>
          </p:nvPr>
        </p:nvSpPr>
        <p:spPr>
          <a:xfrm>
            <a:off x="575884" y="142875"/>
            <a:ext cx="10972800" cy="1038225"/>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What is Twitter?</a:t>
            </a:r>
          </a:p>
        </p:txBody>
      </p:sp>
      <p:sp>
        <p:nvSpPr>
          <p:cNvPr id="460" name="Shape 217"/>
          <p:cNvSpPr txBox="1">
            <a:spLocks noGrp="1"/>
          </p:cNvSpPr>
          <p:nvPr>
            <p:ph type="body" idx="1"/>
          </p:nvPr>
        </p:nvSpPr>
        <p:spPr>
          <a:xfrm>
            <a:off x="333153" y="1447801"/>
            <a:ext cx="6195237" cy="4525963"/>
          </a:xfrm>
          <a:prstGeom prst="rect">
            <a:avLst/>
          </a:prstGeom>
        </p:spPr>
        <p:txBody>
          <a:bodyPr lIns="45699" tIns="45699" rIns="45699" bIns="45699">
            <a:normAutofit/>
          </a:bodyPr>
          <a:lstStyle/>
          <a:p>
            <a:pPr>
              <a:lnSpc>
                <a:spcPct val="150000"/>
              </a:lnSpc>
              <a:spcBef>
                <a:spcPts val="400"/>
              </a:spcBef>
              <a:defRPr sz="2400">
                <a:solidFill>
                  <a:srgbClr val="7F7F7F"/>
                </a:solidFill>
                <a:latin typeface="Century Gothic"/>
                <a:ea typeface="Century Gothic"/>
                <a:cs typeface="Century Gothic"/>
                <a:sym typeface="Century Gothic"/>
              </a:defRPr>
            </a:pPr>
            <a:r>
              <a:rPr lang="en-US" dirty="0">
                <a:solidFill>
                  <a:schemeClr val="tx1">
                    <a:lumMod val="95000"/>
                    <a:lumOff val="5000"/>
                  </a:schemeClr>
                </a:solidFill>
                <a:latin typeface="Calibri" panose="020F0502020204030204" pitchFamily="34" charset="0"/>
                <a:cs typeface="Calibri" panose="020F0502020204030204" pitchFamily="34" charset="0"/>
              </a:rPr>
              <a:t>330 Million Monthly Users</a:t>
            </a:r>
          </a:p>
          <a:p>
            <a:pPr>
              <a:lnSpc>
                <a:spcPct val="150000"/>
              </a:lnSpc>
              <a:spcBef>
                <a:spcPts val="400"/>
              </a:spcBef>
              <a:defRPr sz="2400">
                <a:solidFill>
                  <a:srgbClr val="7F7F7F"/>
                </a:solidFill>
                <a:latin typeface="Century Gothic"/>
                <a:ea typeface="Century Gothic"/>
                <a:cs typeface="Century Gothic"/>
                <a:sym typeface="Century Gothic"/>
              </a:defRPr>
            </a:pPr>
            <a:r>
              <a:rPr dirty="0">
                <a:solidFill>
                  <a:schemeClr val="tx1">
                    <a:lumMod val="95000"/>
                    <a:lumOff val="5000"/>
                  </a:schemeClr>
                </a:solidFill>
                <a:latin typeface="Calibri" panose="020F0502020204030204" pitchFamily="34" charset="0"/>
                <a:cs typeface="Calibri" panose="020F0502020204030204" pitchFamily="34" charset="0"/>
              </a:rPr>
              <a:t>Short </a:t>
            </a:r>
            <a:r>
              <a:rPr lang="en-US" dirty="0">
                <a:solidFill>
                  <a:schemeClr val="tx1">
                    <a:lumMod val="95000"/>
                    <a:lumOff val="5000"/>
                  </a:schemeClr>
                </a:solidFill>
                <a:latin typeface="Calibri" panose="020F0502020204030204" pitchFamily="34" charset="0"/>
                <a:cs typeface="Calibri" panose="020F0502020204030204" pitchFamily="34" charset="0"/>
              </a:rPr>
              <a:t>28</a:t>
            </a:r>
            <a:r>
              <a:rPr dirty="0">
                <a:solidFill>
                  <a:schemeClr val="tx1">
                    <a:lumMod val="95000"/>
                    <a:lumOff val="5000"/>
                  </a:schemeClr>
                </a:solidFill>
                <a:latin typeface="Calibri" panose="020F0502020204030204" pitchFamily="34" charset="0"/>
                <a:cs typeface="Calibri" panose="020F0502020204030204" pitchFamily="34" charset="0"/>
              </a:rPr>
              <a:t>0-character Messages Called “Tweets</a:t>
            </a:r>
            <a:r>
              <a:rPr lang="en-US" dirty="0">
                <a:solidFill>
                  <a:schemeClr val="tx1">
                    <a:lumMod val="95000"/>
                    <a:lumOff val="5000"/>
                  </a:schemeClr>
                </a:solidFill>
                <a:latin typeface="Calibri" panose="020F0502020204030204" pitchFamily="34" charset="0"/>
                <a:cs typeface="Calibri" panose="020F0502020204030204" pitchFamily="34" charset="0"/>
              </a:rPr>
              <a:t>"</a:t>
            </a:r>
            <a:endParaRPr dirty="0">
              <a:solidFill>
                <a:schemeClr val="tx1">
                  <a:lumMod val="95000"/>
                  <a:lumOff val="5000"/>
                </a:schemeClr>
              </a:solidFill>
              <a:latin typeface="Calibri" panose="020F0502020204030204" pitchFamily="34" charset="0"/>
              <a:cs typeface="Calibri" panose="020F0502020204030204" pitchFamily="34" charset="0"/>
            </a:endParaRPr>
          </a:p>
          <a:p>
            <a:pPr>
              <a:lnSpc>
                <a:spcPct val="150000"/>
              </a:lnSpc>
              <a:spcBef>
                <a:spcPts val="400"/>
              </a:spcBef>
              <a:defRPr sz="2400">
                <a:solidFill>
                  <a:srgbClr val="7F7F7F"/>
                </a:solidFill>
                <a:latin typeface="Century Gothic"/>
                <a:ea typeface="Century Gothic"/>
                <a:cs typeface="Century Gothic"/>
                <a:sym typeface="Century Gothic"/>
              </a:defRPr>
            </a:pPr>
            <a:r>
              <a:rPr dirty="0">
                <a:solidFill>
                  <a:schemeClr val="tx1">
                    <a:lumMod val="95000"/>
                    <a:lumOff val="5000"/>
                  </a:schemeClr>
                </a:solidFill>
                <a:latin typeface="Calibri" panose="020F0502020204030204" pitchFamily="34" charset="0"/>
                <a:cs typeface="Calibri" panose="020F0502020204030204" pitchFamily="34" charset="0"/>
              </a:rPr>
              <a:t>Primary Audience</a:t>
            </a:r>
            <a:r>
              <a:rPr lang="en-US" dirty="0">
                <a:solidFill>
                  <a:schemeClr val="tx1">
                    <a:lumMod val="95000"/>
                    <a:lumOff val="5000"/>
                  </a:schemeClr>
                </a:solidFill>
                <a:latin typeface="Calibri" panose="020F0502020204030204" pitchFamily="34" charset="0"/>
                <a:cs typeface="Calibri" panose="020F0502020204030204" pitchFamily="34" charset="0"/>
              </a:rPr>
              <a:t>: </a:t>
            </a:r>
            <a:r>
              <a:rPr dirty="0">
                <a:solidFill>
                  <a:schemeClr val="tx1">
                    <a:lumMod val="95000"/>
                    <a:lumOff val="5000"/>
                  </a:schemeClr>
                </a:solidFill>
                <a:latin typeface="Calibri" panose="020F0502020204030204" pitchFamily="34" charset="0"/>
                <a:cs typeface="Calibri" panose="020F0502020204030204" pitchFamily="34" charset="0"/>
              </a:rPr>
              <a:t>Adults 18-49</a:t>
            </a:r>
            <a:r>
              <a:rPr lang="en-US" dirty="0">
                <a:solidFill>
                  <a:schemeClr val="tx1">
                    <a:lumMod val="95000"/>
                    <a:lumOff val="5000"/>
                  </a:schemeClr>
                </a:solidFill>
                <a:latin typeface="Calibri" panose="020F0502020204030204" pitchFamily="34" charset="0"/>
                <a:cs typeface="Calibri" panose="020F0502020204030204" pitchFamily="34" charset="0"/>
              </a:rPr>
              <a:t> Years</a:t>
            </a:r>
            <a:endParaRPr dirty="0">
              <a:solidFill>
                <a:schemeClr val="tx1">
                  <a:lumMod val="95000"/>
                  <a:lumOff val="5000"/>
                </a:schemeClr>
              </a:solidFill>
              <a:latin typeface="Calibri" panose="020F0502020204030204" pitchFamily="34" charset="0"/>
              <a:cs typeface="Calibri" panose="020F0502020204030204" pitchFamily="34" charset="0"/>
            </a:endParaRPr>
          </a:p>
          <a:p>
            <a:pPr>
              <a:lnSpc>
                <a:spcPct val="150000"/>
              </a:lnSpc>
              <a:spcBef>
                <a:spcPts val="400"/>
              </a:spcBef>
              <a:defRPr sz="2400">
                <a:solidFill>
                  <a:srgbClr val="7F7F7F"/>
                </a:solidFill>
                <a:latin typeface="Century Gothic"/>
                <a:ea typeface="Century Gothic"/>
                <a:cs typeface="Century Gothic"/>
                <a:sym typeface="Century Gothic"/>
              </a:defRPr>
            </a:pPr>
            <a:r>
              <a:rPr lang="en-US" dirty="0">
                <a:solidFill>
                  <a:schemeClr val="tx1">
                    <a:lumMod val="95000"/>
                    <a:lumOff val="5000"/>
                  </a:schemeClr>
                </a:solidFill>
                <a:latin typeface="Calibri" panose="020F0502020204030204" pitchFamily="34" charset="0"/>
                <a:cs typeface="Calibri" panose="020F0502020204030204" pitchFamily="34" charset="0"/>
              </a:rPr>
              <a:t>Used </a:t>
            </a:r>
            <a:r>
              <a:rPr dirty="0">
                <a:solidFill>
                  <a:schemeClr val="tx1">
                    <a:lumMod val="95000"/>
                    <a:lumOff val="5000"/>
                  </a:schemeClr>
                </a:solidFill>
                <a:latin typeface="Calibri" panose="020F0502020204030204" pitchFamily="34" charset="0"/>
                <a:cs typeface="Calibri" panose="020F0502020204030204" pitchFamily="34" charset="0"/>
              </a:rPr>
              <a:t>to </a:t>
            </a:r>
            <a:r>
              <a:rPr lang="en-US" dirty="0">
                <a:solidFill>
                  <a:schemeClr val="tx1">
                    <a:lumMod val="95000"/>
                    <a:lumOff val="5000"/>
                  </a:schemeClr>
                </a:solidFill>
                <a:latin typeface="Calibri" panose="020F0502020204030204" pitchFamily="34" charset="0"/>
                <a:cs typeface="Calibri" panose="020F0502020204030204" pitchFamily="34" charset="0"/>
              </a:rPr>
              <a:t>Read </a:t>
            </a:r>
            <a:r>
              <a:rPr dirty="0">
                <a:solidFill>
                  <a:schemeClr val="tx1">
                    <a:lumMod val="95000"/>
                    <a:lumOff val="5000"/>
                  </a:schemeClr>
                </a:solidFill>
                <a:latin typeface="Calibri" panose="020F0502020204030204" pitchFamily="34" charset="0"/>
                <a:cs typeface="Calibri" panose="020F0502020204030204" pitchFamily="34" charset="0"/>
              </a:rPr>
              <a:t>News</a:t>
            </a:r>
            <a:r>
              <a:rPr lang="en-US" dirty="0">
                <a:solidFill>
                  <a:schemeClr val="tx1">
                    <a:lumMod val="95000"/>
                    <a:lumOff val="5000"/>
                  </a:schemeClr>
                </a:solidFill>
                <a:latin typeface="Calibri" panose="020F0502020204030204" pitchFamily="34" charset="0"/>
                <a:cs typeface="Calibri" panose="020F0502020204030204" pitchFamily="34" charset="0"/>
              </a:rPr>
              <a:t>, Share Opinions on Trending Topics and Connect</a:t>
            </a:r>
            <a:endParaRPr dirty="0">
              <a:solidFill>
                <a:schemeClr val="tx1">
                  <a:lumMod val="95000"/>
                  <a:lumOff val="5000"/>
                </a:schemeClr>
              </a:solidFill>
              <a:latin typeface="Calibri" panose="020F0502020204030204" pitchFamily="34" charset="0"/>
              <a:cs typeface="Calibri" panose="020F0502020204030204" pitchFamily="34" charset="0"/>
            </a:endParaRPr>
          </a:p>
          <a:p>
            <a:pPr>
              <a:lnSpc>
                <a:spcPct val="150000"/>
              </a:lnSpc>
              <a:spcBef>
                <a:spcPts val="400"/>
              </a:spcBef>
              <a:defRPr sz="2400">
                <a:solidFill>
                  <a:srgbClr val="7F7F7F"/>
                </a:solidFill>
                <a:latin typeface="Century Gothic"/>
                <a:ea typeface="Century Gothic"/>
                <a:cs typeface="Century Gothic"/>
                <a:sym typeface="Century Gothic"/>
              </a:defRPr>
            </a:pPr>
            <a:r>
              <a:rPr lang="en-US" dirty="0">
                <a:solidFill>
                  <a:schemeClr val="tx1">
                    <a:lumMod val="95000"/>
                    <a:lumOff val="5000"/>
                  </a:schemeClr>
                </a:solidFill>
                <a:latin typeface="Calibri" panose="020F0502020204030204" pitchFamily="34" charset="0"/>
                <a:cs typeface="Calibri" panose="020F0502020204030204" pitchFamily="34" charset="0"/>
              </a:rPr>
              <a:t>Ideal</a:t>
            </a:r>
            <a:r>
              <a:rPr dirty="0">
                <a:solidFill>
                  <a:schemeClr val="tx1">
                    <a:lumMod val="95000"/>
                    <a:lumOff val="5000"/>
                  </a:schemeClr>
                </a:solidFill>
                <a:latin typeface="Calibri" panose="020F0502020204030204" pitchFamily="34" charset="0"/>
                <a:cs typeface="Calibri" panose="020F0502020204030204" pitchFamily="34" charset="0"/>
              </a:rPr>
              <a:t> for Sharing News, Original and Curated Content (Custom Search)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757" y="1932723"/>
            <a:ext cx="5130090" cy="299255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06954775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581"/>
          <p:cNvSpPr txBox="1">
            <a:spLocks noGrp="1"/>
          </p:cNvSpPr>
          <p:nvPr>
            <p:ph type="title"/>
          </p:nvPr>
        </p:nvSpPr>
        <p:spPr>
          <a:xfrm>
            <a:off x="609600" y="123491"/>
            <a:ext cx="10972800" cy="981409"/>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Twitter Do’s</a:t>
            </a:r>
          </a:p>
        </p:txBody>
      </p:sp>
      <p:sp>
        <p:nvSpPr>
          <p:cNvPr id="2" name="TextBox 1">
            <a:extLst>
              <a:ext uri="{FF2B5EF4-FFF2-40B4-BE49-F238E27FC236}">
                <a16:creationId xmlns:a16="http://schemas.microsoft.com/office/drawing/2014/main" id="{F2D16856-E437-43BC-8902-50078DAEDD45}"/>
              </a:ext>
            </a:extLst>
          </p:cNvPr>
          <p:cNvSpPr txBox="1"/>
          <p:nvPr/>
        </p:nvSpPr>
        <p:spPr>
          <a:xfrm>
            <a:off x="241465" y="1378694"/>
            <a:ext cx="10972800" cy="738664"/>
          </a:xfrm>
          <a:prstGeom prst="rect">
            <a:avLst/>
          </a:prstGeom>
          <a:noFill/>
        </p:spPr>
        <p:txBody>
          <a:bodyPr wrap="square" rtlCol="0">
            <a:spAutoFit/>
          </a:bodyPr>
          <a:lstStyle/>
          <a:p>
            <a:pPr marL="457200" indent="-457200">
              <a:buFont typeface="Arial" panose="020B0604020202020204" pitchFamily="34" charset="0"/>
              <a:buChar char="•"/>
            </a:pPr>
            <a:r>
              <a:rPr lang="en-US" sz="2200" dirty="0"/>
              <a:t>Link your Facebook and Twitter Accounts</a:t>
            </a:r>
          </a:p>
          <a:p>
            <a:pPr marL="914400" lvl="1" indent="-457200">
              <a:buFont typeface="Arial" panose="020B0604020202020204" pitchFamily="34" charset="0"/>
              <a:buChar char="•"/>
            </a:pPr>
            <a:r>
              <a:rPr lang="en-US" sz="2000" dirty="0">
                <a:hlinkClick r:id="rId3"/>
              </a:rPr>
              <a:t>www.facebook.com/twitter</a:t>
            </a:r>
            <a:r>
              <a:rPr lang="en-US" sz="2000" dirty="0"/>
              <a:t> </a:t>
            </a:r>
          </a:p>
        </p:txBody>
      </p:sp>
      <p:sp>
        <p:nvSpPr>
          <p:cNvPr id="8" name="TextBox 7">
            <a:extLst>
              <a:ext uri="{FF2B5EF4-FFF2-40B4-BE49-F238E27FC236}">
                <a16:creationId xmlns:a16="http://schemas.microsoft.com/office/drawing/2014/main" id="{FD017873-4AAA-4BE3-8090-96957ABC080E}"/>
              </a:ext>
            </a:extLst>
          </p:cNvPr>
          <p:cNvSpPr txBox="1"/>
          <p:nvPr/>
        </p:nvSpPr>
        <p:spPr>
          <a:xfrm>
            <a:off x="241465" y="2134028"/>
            <a:ext cx="5594249" cy="1969770"/>
          </a:xfrm>
          <a:prstGeom prst="rect">
            <a:avLst/>
          </a:prstGeom>
          <a:noFill/>
        </p:spPr>
        <p:txBody>
          <a:bodyPr wrap="square" rtlCol="0">
            <a:spAutoFit/>
          </a:bodyPr>
          <a:lstStyle/>
          <a:p>
            <a:pPr marL="457200" indent="-457200">
              <a:buFont typeface="Arial" panose="020B0604020202020204" pitchFamily="34" charset="0"/>
              <a:buChar char="•"/>
            </a:pPr>
            <a:r>
              <a:rPr lang="en-US" sz="2200" dirty="0"/>
              <a:t>Use hashtags to maximize engagement</a:t>
            </a:r>
          </a:p>
          <a:p>
            <a:pPr marL="914400" lvl="1" indent="-457200">
              <a:buFont typeface="Arial" panose="020B0604020202020204" pitchFamily="34" charset="0"/>
              <a:buChar char="•"/>
            </a:pPr>
            <a:r>
              <a:rPr lang="en-US" sz="2000" dirty="0"/>
              <a:t>Research hashtags relevant to your location, industry and products and add up to two of them per tweet, where appropriate.</a:t>
            </a:r>
          </a:p>
          <a:p>
            <a:pPr marL="914400" lvl="1" indent="-457200">
              <a:buFont typeface="Arial" panose="020B0604020202020204" pitchFamily="34" charset="0"/>
              <a:buChar char="•"/>
            </a:pPr>
            <a:r>
              <a:rPr lang="en-US" sz="2000" dirty="0"/>
              <a:t>#</a:t>
            </a:r>
            <a:r>
              <a:rPr lang="en-US" sz="2000" dirty="0" err="1"/>
              <a:t>MyASHRAE</a:t>
            </a:r>
            <a:r>
              <a:rPr lang="en-US" sz="2000" dirty="0"/>
              <a:t>, #</a:t>
            </a:r>
            <a:r>
              <a:rPr lang="en-US" sz="2000" dirty="0" err="1"/>
              <a:t>AHRExpo</a:t>
            </a:r>
            <a:endParaRPr lang="en-US" sz="2000" dirty="0"/>
          </a:p>
        </p:txBody>
      </p:sp>
      <p:sp>
        <p:nvSpPr>
          <p:cNvPr id="12" name="TextBox 11">
            <a:extLst>
              <a:ext uri="{FF2B5EF4-FFF2-40B4-BE49-F238E27FC236}">
                <a16:creationId xmlns:a16="http://schemas.microsoft.com/office/drawing/2014/main" id="{6EA6A7CC-5EAC-441A-8D25-F19B71AF4AF9}"/>
              </a:ext>
            </a:extLst>
          </p:cNvPr>
          <p:cNvSpPr txBox="1"/>
          <p:nvPr/>
        </p:nvSpPr>
        <p:spPr>
          <a:xfrm>
            <a:off x="143822" y="4326454"/>
            <a:ext cx="6660739" cy="1107996"/>
          </a:xfrm>
          <a:prstGeom prst="rect">
            <a:avLst/>
          </a:prstGeom>
          <a:noFill/>
        </p:spPr>
        <p:txBody>
          <a:bodyPr wrap="square" rtlCol="0">
            <a:spAutoFit/>
          </a:bodyPr>
          <a:lstStyle/>
          <a:p>
            <a:pPr marL="457200" indent="-457200">
              <a:buFont typeface="Arial" panose="020B0604020202020204" pitchFamily="34" charset="0"/>
              <a:buChar char="•"/>
            </a:pPr>
            <a:r>
              <a:rPr lang="en-US" sz="2200" dirty="0"/>
              <a:t>Use mentions to call attention to or draw the attention of other Twitter accounts by using @</a:t>
            </a:r>
          </a:p>
          <a:p>
            <a:pPr marL="914400" lvl="1" indent="-457200">
              <a:buFont typeface="Arial" panose="020B0604020202020204" pitchFamily="34" charset="0"/>
              <a:buChar char="•"/>
            </a:pPr>
            <a:r>
              <a:rPr lang="en-US" sz="2000" dirty="0"/>
              <a:t>@</a:t>
            </a:r>
            <a:r>
              <a:rPr lang="en-US" sz="2000" dirty="0" err="1"/>
              <a:t>ashraenews</a:t>
            </a:r>
            <a:r>
              <a:rPr lang="en-US" sz="2000" dirty="0"/>
              <a:t>, @</a:t>
            </a:r>
            <a:r>
              <a:rPr lang="en-US" sz="2000" dirty="0" err="1"/>
              <a:t>ahrexpo</a:t>
            </a:r>
            <a:endParaRPr lang="en-US" sz="2000" dirty="0"/>
          </a:p>
        </p:txBody>
      </p:sp>
      <p:sp>
        <p:nvSpPr>
          <p:cNvPr id="13" name="TextBox 12">
            <a:extLst>
              <a:ext uri="{FF2B5EF4-FFF2-40B4-BE49-F238E27FC236}">
                <a16:creationId xmlns:a16="http://schemas.microsoft.com/office/drawing/2014/main" id="{F8604FCA-08C6-4B3A-9BAC-E4C055467092}"/>
              </a:ext>
            </a:extLst>
          </p:cNvPr>
          <p:cNvSpPr txBox="1"/>
          <p:nvPr/>
        </p:nvSpPr>
        <p:spPr>
          <a:xfrm>
            <a:off x="143822" y="5606988"/>
            <a:ext cx="10972800" cy="738664"/>
          </a:xfrm>
          <a:prstGeom prst="rect">
            <a:avLst/>
          </a:prstGeom>
          <a:noFill/>
        </p:spPr>
        <p:txBody>
          <a:bodyPr wrap="square" rtlCol="0">
            <a:spAutoFit/>
          </a:bodyPr>
          <a:lstStyle/>
          <a:p>
            <a:pPr marL="457200" indent="-457200">
              <a:buFont typeface="Arial" panose="020B0604020202020204" pitchFamily="34" charset="0"/>
              <a:buChar char="•"/>
            </a:pPr>
            <a:r>
              <a:rPr lang="en-US" sz="2200" dirty="0"/>
              <a:t>Include a clear call-to-action where applicable.</a:t>
            </a:r>
          </a:p>
          <a:p>
            <a:pPr marL="914400" lvl="1" indent="-457200">
              <a:buFont typeface="Arial" panose="020B0604020202020204" pitchFamily="34" charset="0"/>
              <a:buChar char="•"/>
            </a:pPr>
            <a:r>
              <a:rPr lang="en-US" sz="2000" dirty="0"/>
              <a:t>“Read the full story…”</a:t>
            </a:r>
          </a:p>
        </p:txBody>
      </p:sp>
      <p:pic>
        <p:nvPicPr>
          <p:cNvPr id="14" name="Picture 13">
            <a:extLst>
              <a:ext uri="{FF2B5EF4-FFF2-40B4-BE49-F238E27FC236}">
                <a16:creationId xmlns:a16="http://schemas.microsoft.com/office/drawing/2014/main" id="{D568B283-41C8-4FA0-903C-DC3ED30AD606}"/>
              </a:ext>
            </a:extLst>
          </p:cNvPr>
          <p:cNvPicPr/>
          <p:nvPr/>
        </p:nvPicPr>
        <p:blipFill>
          <a:blip r:embed="rId4"/>
          <a:stretch>
            <a:fillRect/>
          </a:stretch>
        </p:blipFill>
        <p:spPr>
          <a:xfrm>
            <a:off x="9277616" y="1447020"/>
            <a:ext cx="2682816" cy="2568147"/>
          </a:xfrm>
          <a:prstGeom prst="rect">
            <a:avLst/>
          </a:prstGeom>
        </p:spPr>
      </p:pic>
      <p:pic>
        <p:nvPicPr>
          <p:cNvPr id="5" name="Picture 4">
            <a:extLst>
              <a:ext uri="{FF2B5EF4-FFF2-40B4-BE49-F238E27FC236}">
                <a16:creationId xmlns:a16="http://schemas.microsoft.com/office/drawing/2014/main" id="{C7982434-9FD9-4630-879C-37151CC51262}"/>
              </a:ext>
            </a:extLst>
          </p:cNvPr>
          <p:cNvPicPr>
            <a:picLocks noChangeAspect="1"/>
          </p:cNvPicPr>
          <p:nvPr/>
        </p:nvPicPr>
        <p:blipFill>
          <a:blip r:embed="rId5"/>
          <a:stretch>
            <a:fillRect/>
          </a:stretch>
        </p:blipFill>
        <p:spPr>
          <a:xfrm>
            <a:off x="5727865" y="1423550"/>
            <a:ext cx="3549750" cy="2568147"/>
          </a:xfrm>
          <a:prstGeom prst="rect">
            <a:avLst/>
          </a:prstGeom>
        </p:spPr>
      </p:pic>
      <p:pic>
        <p:nvPicPr>
          <p:cNvPr id="6" name="Picture 5">
            <a:extLst>
              <a:ext uri="{FF2B5EF4-FFF2-40B4-BE49-F238E27FC236}">
                <a16:creationId xmlns:a16="http://schemas.microsoft.com/office/drawing/2014/main" id="{505FC320-0B90-466A-85F8-F0B8616FE3FD}"/>
              </a:ext>
            </a:extLst>
          </p:cNvPr>
          <p:cNvPicPr>
            <a:picLocks noChangeAspect="1"/>
          </p:cNvPicPr>
          <p:nvPr/>
        </p:nvPicPr>
        <p:blipFill>
          <a:blip r:embed="rId6"/>
          <a:stretch>
            <a:fillRect/>
          </a:stretch>
        </p:blipFill>
        <p:spPr>
          <a:xfrm>
            <a:off x="7206739" y="4103798"/>
            <a:ext cx="3456777" cy="2344503"/>
          </a:xfrm>
          <a:prstGeom prst="rect">
            <a:avLst/>
          </a:prstGeom>
        </p:spPr>
      </p:pic>
    </p:spTree>
    <p:extLst>
      <p:ext uri="{BB962C8B-B14F-4D97-AF65-F5344CB8AC3E}">
        <p14:creationId xmlns:p14="http://schemas.microsoft.com/office/powerpoint/2010/main" val="362131009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593"/>
          <p:cNvSpPr txBox="1">
            <a:spLocks noGrp="1"/>
          </p:cNvSpPr>
          <p:nvPr>
            <p:ph type="title"/>
          </p:nvPr>
        </p:nvSpPr>
        <p:spPr>
          <a:xfrm>
            <a:off x="609600" y="114300"/>
            <a:ext cx="10972800" cy="1058865"/>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Twitter Do’s</a:t>
            </a:r>
          </a:p>
        </p:txBody>
      </p:sp>
      <p:sp>
        <p:nvSpPr>
          <p:cNvPr id="2" name="Content Placeholder 1">
            <a:extLst>
              <a:ext uri="{FF2B5EF4-FFF2-40B4-BE49-F238E27FC236}">
                <a16:creationId xmlns:a16="http://schemas.microsoft.com/office/drawing/2014/main" id="{B48D5626-02F7-41AD-B476-2CEC0E5DC323}"/>
              </a:ext>
            </a:extLst>
          </p:cNvPr>
          <p:cNvSpPr>
            <a:spLocks noGrp="1"/>
          </p:cNvSpPr>
          <p:nvPr>
            <p:ph idx="1"/>
          </p:nvPr>
        </p:nvSpPr>
        <p:spPr>
          <a:xfrm>
            <a:off x="343393" y="1601272"/>
            <a:ext cx="10515600" cy="4351338"/>
          </a:xfrm>
        </p:spPr>
        <p:txBody>
          <a:bodyPr>
            <a:normAutofit fontScale="92500" lnSpcReduction="10000"/>
          </a:bodyPr>
          <a:lstStyle/>
          <a:p>
            <a:r>
              <a:rPr lang="en-US" dirty="0"/>
              <a:t>Be Visual/Include Images with Tweets</a:t>
            </a:r>
          </a:p>
          <a:p>
            <a:r>
              <a:rPr lang="en-US" dirty="0"/>
              <a:t>Be Consistent with Tone and Voice</a:t>
            </a:r>
          </a:p>
          <a:p>
            <a:r>
              <a:rPr lang="en-US" dirty="0"/>
              <a:t>Follow Specific, Relevant Accounts</a:t>
            </a:r>
          </a:p>
          <a:p>
            <a:r>
              <a:rPr lang="en-US" dirty="0"/>
              <a:t>Re-Tweet Applicable Posts</a:t>
            </a:r>
          </a:p>
          <a:p>
            <a:pPr lvl="1"/>
            <a:r>
              <a:rPr lang="en-US" dirty="0"/>
              <a:t>Credit the account when re-Tweeting</a:t>
            </a:r>
          </a:p>
          <a:p>
            <a:r>
              <a:rPr lang="en-US" dirty="0"/>
              <a:t>Develop Relationships and Connections</a:t>
            </a:r>
          </a:p>
          <a:p>
            <a:r>
              <a:rPr lang="en-US" dirty="0"/>
              <a:t>Include Website Links and be Strategic</a:t>
            </a:r>
          </a:p>
          <a:p>
            <a:pPr lvl="1"/>
            <a:r>
              <a:rPr lang="en-US" dirty="0"/>
              <a:t>Use a URL </a:t>
            </a:r>
            <a:r>
              <a:rPr lang="en-US" dirty="0" err="1"/>
              <a:t>shortener</a:t>
            </a:r>
            <a:r>
              <a:rPr lang="en-US" dirty="0"/>
              <a:t> </a:t>
            </a:r>
          </a:p>
          <a:p>
            <a:r>
              <a:rPr lang="en-US" dirty="0"/>
              <a:t>Pin Posts to your Profile</a:t>
            </a:r>
          </a:p>
          <a:p>
            <a:r>
              <a:rPr lang="en-US" dirty="0"/>
              <a:t>Analyze your Account</a:t>
            </a:r>
          </a:p>
        </p:txBody>
      </p:sp>
      <p:pic>
        <p:nvPicPr>
          <p:cNvPr id="3" name="Picture 2">
            <a:extLst>
              <a:ext uri="{FF2B5EF4-FFF2-40B4-BE49-F238E27FC236}">
                <a16:creationId xmlns:a16="http://schemas.microsoft.com/office/drawing/2014/main" id="{C29939CC-792F-4137-99CC-7AD23AED9C03}"/>
              </a:ext>
            </a:extLst>
          </p:cNvPr>
          <p:cNvPicPr>
            <a:picLocks noChangeAspect="1"/>
          </p:cNvPicPr>
          <p:nvPr/>
        </p:nvPicPr>
        <p:blipFill>
          <a:blip r:embed="rId3"/>
          <a:stretch>
            <a:fillRect/>
          </a:stretch>
        </p:blipFill>
        <p:spPr>
          <a:xfrm>
            <a:off x="8691827" y="605489"/>
            <a:ext cx="2985330" cy="2143226"/>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6CCCE078-2D52-42EC-B06C-54F9F4906AB9}"/>
              </a:ext>
            </a:extLst>
          </p:cNvPr>
          <p:cNvPicPr>
            <a:picLocks noChangeAspect="1"/>
          </p:cNvPicPr>
          <p:nvPr/>
        </p:nvPicPr>
        <p:blipFill>
          <a:blip r:embed="rId4"/>
          <a:stretch>
            <a:fillRect/>
          </a:stretch>
        </p:blipFill>
        <p:spPr>
          <a:xfrm>
            <a:off x="4346504" y="4837169"/>
            <a:ext cx="3956192" cy="154354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A5169520-98C3-405C-8EBD-DCC88943C40B}"/>
              </a:ext>
            </a:extLst>
          </p:cNvPr>
          <p:cNvPicPr>
            <a:picLocks noChangeAspect="1"/>
          </p:cNvPicPr>
          <p:nvPr/>
        </p:nvPicPr>
        <p:blipFill>
          <a:blip r:embed="rId5"/>
          <a:stretch>
            <a:fillRect/>
          </a:stretch>
        </p:blipFill>
        <p:spPr>
          <a:xfrm>
            <a:off x="6187440" y="2767885"/>
            <a:ext cx="3497795" cy="201811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3083184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604"/>
          <p:cNvSpPr txBox="1">
            <a:spLocks noGrp="1"/>
          </p:cNvSpPr>
          <p:nvPr>
            <p:ph type="title"/>
          </p:nvPr>
        </p:nvSpPr>
        <p:spPr>
          <a:xfrm>
            <a:off x="609600" y="66674"/>
            <a:ext cx="10972800" cy="110490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Twitter Don’ts</a:t>
            </a:r>
          </a:p>
        </p:txBody>
      </p:sp>
      <p:sp>
        <p:nvSpPr>
          <p:cNvPr id="485" name="Shape 606"/>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7C3BD4BE-18BE-428E-BEB3-42CEFF0377F0}"/>
              </a:ext>
            </a:extLst>
          </p:cNvPr>
          <p:cNvSpPr>
            <a:spLocks noGrp="1"/>
          </p:cNvSpPr>
          <p:nvPr>
            <p:ph idx="1"/>
          </p:nvPr>
        </p:nvSpPr>
        <p:spPr>
          <a:xfrm>
            <a:off x="369570" y="1471295"/>
            <a:ext cx="7802880" cy="4351338"/>
          </a:xfrm>
        </p:spPr>
        <p:txBody>
          <a:bodyPr>
            <a:normAutofit lnSpcReduction="10000"/>
          </a:bodyPr>
          <a:lstStyle/>
          <a:p>
            <a:r>
              <a:rPr lang="en-US" dirty="0"/>
              <a:t>#Don’t #Abuse #Hashtags!</a:t>
            </a:r>
          </a:p>
          <a:p>
            <a:pPr lvl="1"/>
            <a:r>
              <a:rPr lang="en-US" dirty="0"/>
              <a:t>Hashtags are used to help search for specific keywords</a:t>
            </a:r>
          </a:p>
          <a:p>
            <a:pPr lvl="1"/>
            <a:r>
              <a:rPr lang="en-US" dirty="0"/>
              <a:t>Don’t use it on every word</a:t>
            </a:r>
          </a:p>
          <a:p>
            <a:pPr lvl="1"/>
            <a:r>
              <a:rPr lang="en-US" dirty="0"/>
              <a:t>Hashtags should be easy to remember</a:t>
            </a:r>
          </a:p>
          <a:p>
            <a:pPr lvl="1"/>
            <a:r>
              <a:rPr lang="en-US" dirty="0"/>
              <a:t>The goal is to create a hashtag that people use!</a:t>
            </a:r>
          </a:p>
          <a:p>
            <a:r>
              <a:rPr lang="en-US" dirty="0"/>
              <a:t>Don’t use other people’s content or hashtags and  claim them to be yours</a:t>
            </a:r>
          </a:p>
          <a:p>
            <a:r>
              <a:rPr lang="en-US" dirty="0"/>
              <a:t>Don’t be insensitive</a:t>
            </a:r>
          </a:p>
          <a:p>
            <a:r>
              <a:rPr lang="en-US" dirty="0"/>
              <a:t>Don’t over-promote</a:t>
            </a:r>
          </a:p>
          <a:p>
            <a:r>
              <a:rPr lang="en-US" dirty="0"/>
              <a:t>Don’t use abbreviations that are too confusing</a:t>
            </a:r>
          </a:p>
          <a:p>
            <a:pPr marL="0" indent="0">
              <a:buNone/>
            </a:pPr>
            <a:endParaRPr lang="en-US" dirty="0"/>
          </a:p>
        </p:txBody>
      </p:sp>
      <p:pic>
        <p:nvPicPr>
          <p:cNvPr id="3" name="Picture 2">
            <a:extLst>
              <a:ext uri="{FF2B5EF4-FFF2-40B4-BE49-F238E27FC236}">
                <a16:creationId xmlns:a16="http://schemas.microsoft.com/office/drawing/2014/main" id="{89631C05-4EE0-4E2F-8C92-1C110B9A55D0}"/>
              </a:ext>
            </a:extLst>
          </p:cNvPr>
          <p:cNvPicPr>
            <a:picLocks noChangeAspect="1"/>
          </p:cNvPicPr>
          <p:nvPr/>
        </p:nvPicPr>
        <p:blipFill>
          <a:blip r:embed="rId3"/>
          <a:stretch>
            <a:fillRect/>
          </a:stretch>
        </p:blipFill>
        <p:spPr>
          <a:xfrm>
            <a:off x="7821930" y="2028825"/>
            <a:ext cx="4000500" cy="280035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68064963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613"/>
          <p:cNvSpPr txBox="1">
            <a:spLocks noGrp="1"/>
          </p:cNvSpPr>
          <p:nvPr>
            <p:ph type="title"/>
          </p:nvPr>
        </p:nvSpPr>
        <p:spPr>
          <a:xfrm>
            <a:off x="609600" y="66676"/>
            <a:ext cx="10972800" cy="1123950"/>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Twitter Don’ts</a:t>
            </a:r>
          </a:p>
        </p:txBody>
      </p:sp>
      <p:sp>
        <p:nvSpPr>
          <p:cNvPr id="491" name="Shape 615"/>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493" name="Shape 617" descr="Shape 617"/>
          <p:cNvPicPr>
            <a:picLocks noChangeAspect="1"/>
          </p:cNvPicPr>
          <p:nvPr/>
        </p:nvPicPr>
        <p:blipFill>
          <a:blip r:embed="rId3"/>
          <a:stretch>
            <a:fillRect/>
          </a:stretch>
        </p:blipFill>
        <p:spPr>
          <a:xfrm>
            <a:off x="8026400" y="4114800"/>
            <a:ext cx="3098800" cy="2324100"/>
          </a:xfrm>
          <a:prstGeom prst="rect">
            <a:avLst/>
          </a:prstGeom>
          <a:ln w="12700">
            <a:miter lim="400000"/>
          </a:ln>
        </p:spPr>
      </p:pic>
      <p:sp>
        <p:nvSpPr>
          <p:cNvPr id="7" name="TextBox 6"/>
          <p:cNvSpPr txBox="1"/>
          <p:nvPr/>
        </p:nvSpPr>
        <p:spPr>
          <a:xfrm>
            <a:off x="0" y="6305034"/>
            <a:ext cx="3276600" cy="307777"/>
          </a:xfrm>
          <a:prstGeom prst="rect">
            <a:avLst/>
          </a:prstGeom>
          <a:noFill/>
        </p:spPr>
        <p:txBody>
          <a:bodyPr wrap="square" rtlCol="0">
            <a:spAutoFit/>
          </a:bodyPr>
          <a:lstStyle/>
          <a:p>
            <a:r>
              <a:rPr lang="en-US" sz="1400" dirty="0">
                <a:hlinkClick r:id="rId4" action="ppaction://hlinksldjump"/>
              </a:rPr>
              <a:t>Back to List of Topics</a:t>
            </a:r>
            <a:endParaRPr lang="en-US" sz="1400" dirty="0"/>
          </a:p>
        </p:txBody>
      </p:sp>
      <p:sp>
        <p:nvSpPr>
          <p:cNvPr id="2" name="Content Placeholder 1">
            <a:extLst>
              <a:ext uri="{FF2B5EF4-FFF2-40B4-BE49-F238E27FC236}">
                <a16:creationId xmlns:a16="http://schemas.microsoft.com/office/drawing/2014/main" id="{7E8A8AA8-993D-4001-8EF6-101E2E4FC21F}"/>
              </a:ext>
            </a:extLst>
          </p:cNvPr>
          <p:cNvSpPr>
            <a:spLocks noGrp="1"/>
          </p:cNvSpPr>
          <p:nvPr>
            <p:ph idx="1"/>
          </p:nvPr>
        </p:nvSpPr>
        <p:spPr>
          <a:xfrm>
            <a:off x="838200" y="1572161"/>
            <a:ext cx="10515600" cy="4351338"/>
          </a:xfrm>
        </p:spPr>
        <p:txBody>
          <a:bodyPr/>
          <a:lstStyle/>
          <a:p>
            <a:r>
              <a:rPr lang="en-US" dirty="0"/>
              <a:t>Don’t be “Needy”</a:t>
            </a:r>
          </a:p>
          <a:p>
            <a:pPr lvl="1"/>
            <a:r>
              <a:rPr lang="en-US" dirty="0"/>
              <a:t>Don’t Use “Retweet this Tweet Please” </a:t>
            </a:r>
          </a:p>
          <a:p>
            <a:pPr lvl="1"/>
            <a:r>
              <a:rPr lang="en-US" dirty="0"/>
              <a:t>Don’t Beg Friends to “Like” your Page</a:t>
            </a:r>
          </a:p>
          <a:p>
            <a:pPr lvl="1"/>
            <a:r>
              <a:rPr lang="en-US" dirty="0"/>
              <a:t>Produce Unique Ways to Encourage These Actions</a:t>
            </a:r>
            <a:br>
              <a:rPr lang="en-US" dirty="0"/>
            </a:br>
            <a:endParaRPr lang="en-US" dirty="0"/>
          </a:p>
          <a:p>
            <a:r>
              <a:rPr lang="en-US" dirty="0"/>
              <a:t>Don’t Link Every Post to Facebook and Vice Versa </a:t>
            </a:r>
          </a:p>
          <a:p>
            <a:pPr lvl="1"/>
            <a:r>
              <a:rPr lang="en-US" dirty="0"/>
              <a:t>Incorporate variety and cater the post to the platform</a:t>
            </a:r>
          </a:p>
        </p:txBody>
      </p:sp>
    </p:spTree>
    <p:extLst>
      <p:ext uri="{BB962C8B-B14F-4D97-AF65-F5344CB8AC3E}">
        <p14:creationId xmlns:p14="http://schemas.microsoft.com/office/powerpoint/2010/main" val="187606997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226"/>
          <p:cNvSpPr txBox="1">
            <a:spLocks noGrp="1"/>
          </p:cNvSpPr>
          <p:nvPr>
            <p:ph type="title"/>
          </p:nvPr>
        </p:nvSpPr>
        <p:spPr>
          <a:xfrm>
            <a:off x="609600" y="0"/>
            <a:ext cx="10972800" cy="122872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What is LinkedIn?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213" y="1996249"/>
            <a:ext cx="5098757" cy="2865502"/>
          </a:xfrm>
          <a:prstGeom prst="rect">
            <a:avLst/>
          </a:prstGeom>
        </p:spPr>
      </p:pic>
      <p:sp>
        <p:nvSpPr>
          <p:cNvPr id="4" name="TextBox 3">
            <a:extLst>
              <a:ext uri="{FF2B5EF4-FFF2-40B4-BE49-F238E27FC236}">
                <a16:creationId xmlns:a16="http://schemas.microsoft.com/office/drawing/2014/main" id="{27623555-975C-47AB-A668-28489FCDA354}"/>
              </a:ext>
            </a:extLst>
          </p:cNvPr>
          <p:cNvSpPr txBox="1"/>
          <p:nvPr/>
        </p:nvSpPr>
        <p:spPr>
          <a:xfrm>
            <a:off x="240030" y="1543050"/>
            <a:ext cx="8081010" cy="4678204"/>
          </a:xfrm>
          <a:prstGeom prst="rect">
            <a:avLst/>
          </a:prstGeom>
          <a:noFill/>
        </p:spPr>
        <p:txBody>
          <a:bodyPr wrap="square" rtlCol="0">
            <a:spAutoFit/>
          </a:bodyPr>
          <a:lstStyle/>
          <a:p>
            <a:pPr marL="342900" indent="-342900">
              <a:buFont typeface="Arial" panose="020B0604020202020204" pitchFamily="34" charset="0"/>
              <a:buChar char="•"/>
            </a:pPr>
            <a:r>
              <a:rPr lang="en-US" sz="2600" dirty="0"/>
              <a:t>The World’s Largest Professional Network </a:t>
            </a:r>
          </a:p>
          <a:p>
            <a:pPr marL="800100" lvl="1" indent="-342900">
              <a:buFont typeface="Arial" panose="020B0604020202020204" pitchFamily="34" charset="0"/>
              <a:buChar char="•"/>
            </a:pPr>
            <a:r>
              <a:rPr lang="en-US" sz="2200" dirty="0"/>
              <a:t>766 Million Users </a:t>
            </a:r>
          </a:p>
          <a:p>
            <a:pPr marL="800100" lvl="1" indent="-342900">
              <a:buFont typeface="Arial" panose="020B0604020202020204" pitchFamily="34" charset="0"/>
              <a:buChar char="•"/>
            </a:pPr>
            <a:r>
              <a:rPr lang="en-US" sz="2200" dirty="0"/>
              <a:t>172 Million in the US </a:t>
            </a:r>
          </a:p>
          <a:p>
            <a:pPr marL="800100" lvl="1" indent="-342900">
              <a:buFont typeface="Arial" panose="020B0604020202020204" pitchFamily="34" charset="0"/>
              <a:buChar char="•"/>
            </a:pPr>
            <a:r>
              <a:rPr lang="en-US" sz="2200" dirty="0"/>
              <a:t>40%  of Users Engage with LinkedIn Daily</a:t>
            </a:r>
          </a:p>
          <a:p>
            <a:pPr lvl="1"/>
            <a:endParaRPr lang="en-US" sz="2200" dirty="0"/>
          </a:p>
          <a:p>
            <a:pPr marL="342900" indent="-342900">
              <a:buFont typeface="Arial" panose="020B0604020202020204" pitchFamily="34" charset="0"/>
              <a:buChar char="•"/>
            </a:pPr>
            <a:r>
              <a:rPr lang="en-US" sz="2600" dirty="0"/>
              <a:t>Main Audience – Professionals</a:t>
            </a:r>
          </a:p>
          <a:p>
            <a:endParaRPr lang="en-US" sz="2600" dirty="0"/>
          </a:p>
          <a:p>
            <a:pPr marL="342900" indent="-342900">
              <a:buFont typeface="Arial" panose="020B0604020202020204" pitchFamily="34" charset="0"/>
              <a:buChar char="•"/>
            </a:pPr>
            <a:r>
              <a:rPr lang="en-US" sz="2600" dirty="0"/>
              <a:t>People Use LinkedIn to: </a:t>
            </a:r>
          </a:p>
          <a:p>
            <a:pPr marL="800100" lvl="1" indent="-342900">
              <a:buFont typeface="Arial" panose="020B0604020202020204" pitchFamily="34" charset="0"/>
              <a:buChar char="•"/>
            </a:pPr>
            <a:r>
              <a:rPr lang="en-US" sz="2200" dirty="0"/>
              <a:t>Post a resume and search for jobs</a:t>
            </a:r>
          </a:p>
          <a:p>
            <a:pPr marL="800100" lvl="1" indent="-342900">
              <a:buFont typeface="Arial" panose="020B0604020202020204" pitchFamily="34" charset="0"/>
              <a:buChar char="•"/>
            </a:pPr>
            <a:r>
              <a:rPr lang="en-US" sz="2200" dirty="0"/>
              <a:t>Connect with former and current colleagues</a:t>
            </a:r>
          </a:p>
          <a:p>
            <a:pPr marL="800100" lvl="1" indent="-342900">
              <a:buFont typeface="Arial" panose="020B0604020202020204" pitchFamily="34" charset="0"/>
              <a:buChar char="•"/>
            </a:pPr>
            <a:r>
              <a:rPr lang="en-US" sz="2200" dirty="0"/>
              <a:t>Participate in groups and network</a:t>
            </a:r>
          </a:p>
          <a:p>
            <a:pPr marL="800100" lvl="1" indent="-342900">
              <a:buFont typeface="Arial" panose="020B0604020202020204" pitchFamily="34" charset="0"/>
              <a:buChar char="•"/>
            </a:pPr>
            <a:r>
              <a:rPr lang="en-US" sz="2200" dirty="0"/>
              <a:t>Write articles, post photos and videos</a:t>
            </a:r>
          </a:p>
          <a:p>
            <a:endParaRPr lang="en-US" dirty="0"/>
          </a:p>
        </p:txBody>
      </p:sp>
    </p:spTree>
    <p:extLst>
      <p:ext uri="{BB962C8B-B14F-4D97-AF65-F5344CB8AC3E}">
        <p14:creationId xmlns:p14="http://schemas.microsoft.com/office/powerpoint/2010/main" val="327761636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622"/>
          <p:cNvSpPr txBox="1">
            <a:spLocks noGrp="1"/>
          </p:cNvSpPr>
          <p:nvPr>
            <p:ph type="title"/>
          </p:nvPr>
        </p:nvSpPr>
        <p:spPr>
          <a:xfrm>
            <a:off x="609600" y="0"/>
            <a:ext cx="10972800" cy="122872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LinkedIn Do’s</a:t>
            </a:r>
          </a:p>
        </p:txBody>
      </p:sp>
      <p:sp>
        <p:nvSpPr>
          <p:cNvPr id="505" name="Shape 624"/>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06" name="Shape 625"/>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3975A99F-9947-474B-B484-E22CC6EA0991}"/>
              </a:ext>
            </a:extLst>
          </p:cNvPr>
          <p:cNvSpPr>
            <a:spLocks noGrp="1"/>
          </p:cNvSpPr>
          <p:nvPr>
            <p:ph idx="1"/>
          </p:nvPr>
        </p:nvSpPr>
        <p:spPr>
          <a:xfrm>
            <a:off x="364798" y="1519526"/>
            <a:ext cx="5881623" cy="4351338"/>
          </a:xfrm>
        </p:spPr>
        <p:txBody>
          <a:bodyPr/>
          <a:lstStyle/>
          <a:p>
            <a:r>
              <a:rPr lang="en-US" dirty="0"/>
              <a:t>Treat your Profile like a Professional Brochure</a:t>
            </a:r>
          </a:p>
          <a:p>
            <a:pPr lvl="1"/>
            <a:r>
              <a:rPr lang="en-US" dirty="0"/>
              <a:t>Update as needed with current officers and board members</a:t>
            </a:r>
          </a:p>
          <a:p>
            <a:pPr lvl="1"/>
            <a:r>
              <a:rPr lang="en-US" dirty="0"/>
              <a:t>Provide a detailed description, using simple language</a:t>
            </a:r>
          </a:p>
          <a:p>
            <a:r>
              <a:rPr lang="en-US" dirty="0"/>
              <a:t>Provide Link Between Website and LinkedIn Pages</a:t>
            </a:r>
          </a:p>
        </p:txBody>
      </p:sp>
      <p:pic>
        <p:nvPicPr>
          <p:cNvPr id="3" name="Picture 2">
            <a:extLst>
              <a:ext uri="{FF2B5EF4-FFF2-40B4-BE49-F238E27FC236}">
                <a16:creationId xmlns:a16="http://schemas.microsoft.com/office/drawing/2014/main" id="{4DDE3844-05C6-4BA2-AEB7-C7C9854CA7E9}"/>
              </a:ext>
            </a:extLst>
          </p:cNvPr>
          <p:cNvPicPr>
            <a:picLocks noChangeAspect="1"/>
          </p:cNvPicPr>
          <p:nvPr/>
        </p:nvPicPr>
        <p:blipFill>
          <a:blip r:embed="rId3"/>
          <a:stretch>
            <a:fillRect/>
          </a:stretch>
        </p:blipFill>
        <p:spPr>
          <a:xfrm>
            <a:off x="6523660" y="1519526"/>
            <a:ext cx="5182672" cy="376388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45907523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632"/>
          <p:cNvSpPr txBox="1">
            <a:spLocks noGrp="1"/>
          </p:cNvSpPr>
          <p:nvPr>
            <p:ph type="title"/>
          </p:nvPr>
        </p:nvSpPr>
        <p:spPr>
          <a:xfrm>
            <a:off x="609600" y="-1"/>
            <a:ext cx="10972800" cy="121920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LinkedIn Do’s</a:t>
            </a:r>
          </a:p>
        </p:txBody>
      </p:sp>
      <p:sp>
        <p:nvSpPr>
          <p:cNvPr id="512" name="Shape 634"/>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13" name="Shape 635"/>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0D2C648E-556C-4161-BEC7-C5A52E132507}"/>
              </a:ext>
            </a:extLst>
          </p:cNvPr>
          <p:cNvSpPr>
            <a:spLocks noGrp="1"/>
          </p:cNvSpPr>
          <p:nvPr>
            <p:ph idx="1"/>
          </p:nvPr>
        </p:nvSpPr>
        <p:spPr>
          <a:xfrm>
            <a:off x="323850" y="1435361"/>
            <a:ext cx="8534400" cy="4351338"/>
          </a:xfrm>
        </p:spPr>
        <p:txBody>
          <a:bodyPr/>
          <a:lstStyle/>
          <a:p>
            <a:r>
              <a:rPr lang="en-US" dirty="0"/>
              <a:t>Establish Connections and Cultivate your Online Network</a:t>
            </a:r>
          </a:p>
          <a:p>
            <a:pPr lvl="1"/>
            <a:r>
              <a:rPr lang="en-US" dirty="0"/>
              <a:t>Follow associates in your area (i.e. members, other chapters, other “peer” organizations, potential members, relevant companies/organizations)</a:t>
            </a:r>
          </a:p>
          <a:p>
            <a:pPr lvl="1"/>
            <a:r>
              <a:rPr lang="en-US" dirty="0"/>
              <a:t>Use “Connections” to increase Chapter membership</a:t>
            </a:r>
          </a:p>
          <a:p>
            <a:r>
              <a:rPr lang="en-US" dirty="0"/>
              <a:t>Choose Groups Wisely </a:t>
            </a:r>
          </a:p>
          <a:p>
            <a:endParaRPr lang="en-US" dirty="0"/>
          </a:p>
        </p:txBody>
      </p:sp>
      <p:pic>
        <p:nvPicPr>
          <p:cNvPr id="3" name="Picture 2">
            <a:extLst>
              <a:ext uri="{FF2B5EF4-FFF2-40B4-BE49-F238E27FC236}">
                <a16:creationId xmlns:a16="http://schemas.microsoft.com/office/drawing/2014/main" id="{095DAC01-2FE7-4AEC-B59F-DA344658314F}"/>
              </a:ext>
            </a:extLst>
          </p:cNvPr>
          <p:cNvPicPr>
            <a:picLocks noChangeAspect="1"/>
          </p:cNvPicPr>
          <p:nvPr/>
        </p:nvPicPr>
        <p:blipFill>
          <a:blip r:embed="rId3"/>
          <a:stretch>
            <a:fillRect/>
          </a:stretch>
        </p:blipFill>
        <p:spPr>
          <a:xfrm>
            <a:off x="9455041" y="1557876"/>
            <a:ext cx="2127359" cy="357523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8D5FBD5-07F8-482F-A766-8055D9EC5291}"/>
              </a:ext>
            </a:extLst>
          </p:cNvPr>
          <p:cNvPicPr>
            <a:picLocks noChangeAspect="1"/>
          </p:cNvPicPr>
          <p:nvPr/>
        </p:nvPicPr>
        <p:blipFill rotWithShape="1">
          <a:blip r:embed="rId4"/>
          <a:srcRect l="984" t="5548" r="52547"/>
          <a:stretch/>
        </p:blipFill>
        <p:spPr>
          <a:xfrm>
            <a:off x="6104599" y="3868257"/>
            <a:ext cx="3254089" cy="261435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23672649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643"/>
          <p:cNvSpPr txBox="1">
            <a:spLocks noGrp="1"/>
          </p:cNvSpPr>
          <p:nvPr>
            <p:ph type="title"/>
          </p:nvPr>
        </p:nvSpPr>
        <p:spPr>
          <a:xfrm>
            <a:off x="609600" y="0"/>
            <a:ext cx="10972800" cy="120967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LinkedIn Do’s</a:t>
            </a:r>
          </a:p>
        </p:txBody>
      </p:sp>
      <p:sp>
        <p:nvSpPr>
          <p:cNvPr id="519" name="Shape 645"/>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20" name="Shape 646"/>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04220C8D-938D-4DAB-AB81-7EBE37D40FF1}"/>
              </a:ext>
            </a:extLst>
          </p:cNvPr>
          <p:cNvSpPr>
            <a:spLocks noGrp="1"/>
          </p:cNvSpPr>
          <p:nvPr>
            <p:ph idx="1"/>
          </p:nvPr>
        </p:nvSpPr>
        <p:spPr>
          <a:xfrm>
            <a:off x="609600" y="1619885"/>
            <a:ext cx="6862217" cy="4351338"/>
          </a:xfrm>
        </p:spPr>
        <p:txBody>
          <a:bodyPr/>
          <a:lstStyle/>
          <a:p>
            <a:r>
              <a:rPr lang="en-US" dirty="0"/>
              <a:t>Stay Active with Posts and Updates</a:t>
            </a:r>
          </a:p>
          <a:p>
            <a:pPr lvl="1"/>
            <a:r>
              <a:rPr lang="en-US" dirty="0"/>
              <a:t>Respond promptly to messages</a:t>
            </a:r>
          </a:p>
          <a:p>
            <a:pPr lvl="1"/>
            <a:r>
              <a:rPr lang="en-US" dirty="0"/>
              <a:t>Post relevant articles and events to engage members</a:t>
            </a:r>
          </a:p>
          <a:p>
            <a:r>
              <a:rPr lang="en-US" dirty="0"/>
              <a:t>Encourage your employees to follow the company page and share company updates</a:t>
            </a:r>
          </a:p>
          <a:p>
            <a:endParaRPr lang="en-US" dirty="0"/>
          </a:p>
        </p:txBody>
      </p:sp>
      <p:pic>
        <p:nvPicPr>
          <p:cNvPr id="3" name="Picture 2">
            <a:extLst>
              <a:ext uri="{FF2B5EF4-FFF2-40B4-BE49-F238E27FC236}">
                <a16:creationId xmlns:a16="http://schemas.microsoft.com/office/drawing/2014/main" id="{20BF905B-E0B7-4E19-AB51-A039D1AE8543}"/>
              </a:ext>
            </a:extLst>
          </p:cNvPr>
          <p:cNvPicPr>
            <a:picLocks noChangeAspect="1"/>
          </p:cNvPicPr>
          <p:nvPr/>
        </p:nvPicPr>
        <p:blipFill>
          <a:blip r:embed="rId3"/>
          <a:stretch>
            <a:fillRect/>
          </a:stretch>
        </p:blipFill>
        <p:spPr>
          <a:xfrm>
            <a:off x="7944613" y="1482725"/>
            <a:ext cx="3860998" cy="352443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5286267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661"/>
          <p:cNvSpPr txBox="1">
            <a:spLocks noGrp="1"/>
          </p:cNvSpPr>
          <p:nvPr>
            <p:ph type="title"/>
          </p:nvPr>
        </p:nvSpPr>
        <p:spPr>
          <a:xfrm>
            <a:off x="609600" y="-1"/>
            <a:ext cx="10972800" cy="118110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LinkedIn Don’ts</a:t>
            </a:r>
          </a:p>
        </p:txBody>
      </p:sp>
      <p:sp>
        <p:nvSpPr>
          <p:cNvPr id="531" name="Shape 663"/>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32" name="Shape 664"/>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2B0096A6-68F8-4E3E-B924-FB95342FC896}"/>
              </a:ext>
            </a:extLst>
          </p:cNvPr>
          <p:cNvSpPr>
            <a:spLocks noGrp="1"/>
          </p:cNvSpPr>
          <p:nvPr>
            <p:ph idx="1"/>
          </p:nvPr>
        </p:nvSpPr>
        <p:spPr>
          <a:xfrm>
            <a:off x="750163" y="1444963"/>
            <a:ext cx="10515600" cy="4351338"/>
          </a:xfrm>
        </p:spPr>
        <p:txBody>
          <a:bodyPr/>
          <a:lstStyle/>
          <a:p>
            <a:r>
              <a:rPr lang="en-US" dirty="0"/>
              <a:t>Don’t use LinkedIn as a “Social” Site</a:t>
            </a:r>
          </a:p>
          <a:p>
            <a:pPr lvl="1"/>
            <a:r>
              <a:rPr lang="en-US" dirty="0"/>
              <a:t>It is considered a “professional” site and is different from your Facebook page</a:t>
            </a:r>
          </a:p>
          <a:p>
            <a:pPr lvl="1"/>
            <a:r>
              <a:rPr lang="en-US" dirty="0"/>
              <a:t>Provide professional articles, discussions and research</a:t>
            </a:r>
          </a:p>
          <a:p>
            <a:r>
              <a:rPr lang="en-US" dirty="0"/>
              <a:t>Don’t Allow your Profile to be Stagnant</a:t>
            </a:r>
          </a:p>
          <a:p>
            <a:r>
              <a:rPr lang="en-US" dirty="0"/>
              <a:t>Don’t Post Faulty Links</a:t>
            </a:r>
          </a:p>
          <a:p>
            <a:r>
              <a:rPr lang="en-US" dirty="0"/>
              <a:t>Don’t Only Post about your Chapter</a:t>
            </a:r>
          </a:p>
          <a:p>
            <a:endParaRPr lang="en-US" dirty="0"/>
          </a:p>
          <a:p>
            <a:endParaRPr lang="en-US" dirty="0"/>
          </a:p>
        </p:txBody>
      </p:sp>
      <p:pic>
        <p:nvPicPr>
          <p:cNvPr id="3" name="Picture 2">
            <a:extLst>
              <a:ext uri="{FF2B5EF4-FFF2-40B4-BE49-F238E27FC236}">
                <a16:creationId xmlns:a16="http://schemas.microsoft.com/office/drawing/2014/main" id="{C1A74190-32AA-4195-9467-FD4D6A1D496B}"/>
              </a:ext>
            </a:extLst>
          </p:cNvPr>
          <p:cNvPicPr>
            <a:picLocks noChangeAspect="1"/>
          </p:cNvPicPr>
          <p:nvPr/>
        </p:nvPicPr>
        <p:blipFill>
          <a:blip r:embed="rId3"/>
          <a:stretch>
            <a:fillRect/>
          </a:stretch>
        </p:blipFill>
        <p:spPr>
          <a:xfrm>
            <a:off x="4274140" y="4325753"/>
            <a:ext cx="3643720" cy="209048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59175410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Social Media?</a:t>
            </a:r>
            <a:endParaRPr lang="en-US" dirty="0"/>
          </a:p>
        </p:txBody>
      </p:sp>
      <p:sp>
        <p:nvSpPr>
          <p:cNvPr id="9" name="TextBox 8"/>
          <p:cNvSpPr txBox="1"/>
          <p:nvPr/>
        </p:nvSpPr>
        <p:spPr>
          <a:xfrm>
            <a:off x="330740" y="1383993"/>
            <a:ext cx="11575915" cy="954107"/>
          </a:xfrm>
          <a:prstGeom prst="rect">
            <a:avLst/>
          </a:prstGeom>
          <a:noFill/>
        </p:spPr>
        <p:txBody>
          <a:bodyPr wrap="square" rtlCol="0">
            <a:spAutoFit/>
          </a:bodyPr>
          <a:lstStyle/>
          <a:p>
            <a:r>
              <a:rPr lang="en-US" sz="2800" dirty="0"/>
              <a:t>Social Media is... </a:t>
            </a:r>
            <a:r>
              <a:rPr lang="en-US" sz="2800" i="1" dirty="0"/>
              <a:t>“Websites and Applications that enable users to create and share content or to participate in social networking”</a:t>
            </a:r>
          </a:p>
        </p:txBody>
      </p:sp>
      <p:pic>
        <p:nvPicPr>
          <p:cNvPr id="6" name="Picture 5">
            <a:extLst>
              <a:ext uri="{FF2B5EF4-FFF2-40B4-BE49-F238E27FC236}">
                <a16:creationId xmlns:a16="http://schemas.microsoft.com/office/drawing/2014/main" id="{23644C36-C611-4CA3-A4C3-5053E6C76439}"/>
              </a:ext>
            </a:extLst>
          </p:cNvPr>
          <p:cNvPicPr>
            <a:picLocks noChangeAspect="1"/>
          </p:cNvPicPr>
          <p:nvPr/>
        </p:nvPicPr>
        <p:blipFill>
          <a:blip r:embed="rId3"/>
          <a:stretch>
            <a:fillRect/>
          </a:stretch>
        </p:blipFill>
        <p:spPr>
          <a:xfrm>
            <a:off x="7525560" y="2514600"/>
            <a:ext cx="4381095" cy="292219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E57680D-59DC-4193-9B0A-9E805412C01A}"/>
              </a:ext>
            </a:extLst>
          </p:cNvPr>
          <p:cNvSpPr txBox="1"/>
          <p:nvPr/>
        </p:nvSpPr>
        <p:spPr>
          <a:xfrm>
            <a:off x="136429" y="2514600"/>
            <a:ext cx="7575415" cy="2862322"/>
          </a:xfrm>
          <a:prstGeom prst="rect">
            <a:avLst/>
          </a:prstGeom>
          <a:noFill/>
        </p:spPr>
        <p:txBody>
          <a:bodyPr wrap="square" rtlCol="0">
            <a:spAutoFit/>
          </a:bodyPr>
          <a:lstStyle/>
          <a:p>
            <a:r>
              <a:rPr lang="en-US" sz="2800" b="1" dirty="0"/>
              <a:t>The Proof is in the Numbers…</a:t>
            </a:r>
          </a:p>
          <a:p>
            <a:endParaRPr lang="en-US" sz="2400" dirty="0"/>
          </a:p>
          <a:p>
            <a:r>
              <a:rPr lang="en-US" sz="2200" b="1" dirty="0"/>
              <a:t>Facebook</a:t>
            </a:r>
            <a:r>
              <a:rPr lang="en-US" sz="2200" dirty="0"/>
              <a:t> = from 1 Billion Users in 2015 to 2.7 Billion in 2020</a:t>
            </a:r>
          </a:p>
          <a:p>
            <a:r>
              <a:rPr lang="en-US" sz="2200" b="1" dirty="0"/>
              <a:t>Twitter</a:t>
            </a:r>
            <a:r>
              <a:rPr lang="en-US" sz="2200" dirty="0"/>
              <a:t> = 340 Million Users, 500 Million Tweets sent every day</a:t>
            </a:r>
          </a:p>
          <a:p>
            <a:r>
              <a:rPr lang="en-US" sz="2200" b="1" dirty="0"/>
              <a:t>LinkedIn</a:t>
            </a:r>
            <a:r>
              <a:rPr lang="en-US" sz="2200" dirty="0"/>
              <a:t> = 300 Million Users in 2015 to 766 Million in 2020</a:t>
            </a:r>
          </a:p>
          <a:p>
            <a:r>
              <a:rPr lang="en-US" sz="2200" b="1" dirty="0"/>
              <a:t>Instagram</a:t>
            </a:r>
            <a:r>
              <a:rPr lang="en-US" sz="2200" dirty="0"/>
              <a:t> = 1 Billion Users in 2020</a:t>
            </a:r>
          </a:p>
          <a:p>
            <a:r>
              <a:rPr lang="en-US" sz="2200" b="1" dirty="0"/>
              <a:t>YouTube</a:t>
            </a:r>
            <a:r>
              <a:rPr lang="en-US" sz="2200" dirty="0"/>
              <a:t> = 2 Billion Users in 2020</a:t>
            </a:r>
          </a:p>
          <a:p>
            <a:endParaRPr lang="en-US" dirty="0"/>
          </a:p>
        </p:txBody>
      </p:sp>
    </p:spTree>
    <p:extLst>
      <p:ext uri="{BB962C8B-B14F-4D97-AF65-F5344CB8AC3E}">
        <p14:creationId xmlns:p14="http://schemas.microsoft.com/office/powerpoint/2010/main" val="2315040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670"/>
          <p:cNvSpPr txBox="1">
            <a:spLocks noGrp="1"/>
          </p:cNvSpPr>
          <p:nvPr>
            <p:ph type="title"/>
          </p:nvPr>
        </p:nvSpPr>
        <p:spPr>
          <a:xfrm>
            <a:off x="609600" y="-1"/>
            <a:ext cx="10972800" cy="121920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LinkedIn Don’ts</a:t>
            </a:r>
          </a:p>
        </p:txBody>
      </p:sp>
      <p:sp>
        <p:nvSpPr>
          <p:cNvPr id="537" name="Shape 672"/>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r>
              <a:t>6/17/2015</a:t>
            </a:r>
          </a:p>
        </p:txBody>
      </p:sp>
      <p:sp>
        <p:nvSpPr>
          <p:cNvPr id="538" name="Shape 673"/>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60</a:t>
            </a:fld>
            <a:endParaRPr/>
          </a:p>
        </p:txBody>
      </p:sp>
      <p:sp>
        <p:nvSpPr>
          <p:cNvPr id="7" name="TextBox 6"/>
          <p:cNvSpPr txBox="1"/>
          <p:nvPr/>
        </p:nvSpPr>
        <p:spPr>
          <a:xfrm>
            <a:off x="0" y="6305034"/>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
        <p:nvSpPr>
          <p:cNvPr id="2" name="Content Placeholder 1">
            <a:extLst>
              <a:ext uri="{FF2B5EF4-FFF2-40B4-BE49-F238E27FC236}">
                <a16:creationId xmlns:a16="http://schemas.microsoft.com/office/drawing/2014/main" id="{AB5E4A56-9D66-4140-8731-B169144280C1}"/>
              </a:ext>
            </a:extLst>
          </p:cNvPr>
          <p:cNvSpPr>
            <a:spLocks noGrp="1"/>
          </p:cNvSpPr>
          <p:nvPr>
            <p:ph idx="1"/>
          </p:nvPr>
        </p:nvSpPr>
        <p:spPr>
          <a:xfrm>
            <a:off x="335280" y="1539984"/>
            <a:ext cx="10515600" cy="4351338"/>
          </a:xfrm>
        </p:spPr>
        <p:txBody>
          <a:bodyPr/>
          <a:lstStyle/>
          <a:p>
            <a:r>
              <a:rPr lang="en-US" dirty="0"/>
              <a:t>Don’t Connect without Researching First </a:t>
            </a:r>
          </a:p>
          <a:p>
            <a:r>
              <a:rPr lang="en-US" dirty="0"/>
              <a:t>Don’t Send Spammy/Irrelevant Messages</a:t>
            </a:r>
          </a:p>
          <a:p>
            <a:r>
              <a:rPr lang="en-US" dirty="0"/>
              <a:t>Don’t Allow “Poaching” on Your LinkedIn Site</a:t>
            </a:r>
          </a:p>
          <a:p>
            <a:pPr lvl="1"/>
            <a:r>
              <a:rPr lang="en-US" dirty="0"/>
              <a:t>You can post job opportunities (based on Your Chapter’s rules)</a:t>
            </a:r>
          </a:p>
          <a:p>
            <a:pPr lvl="1"/>
            <a:r>
              <a:rPr lang="en-US" dirty="0"/>
              <a:t>“Poaching” or “Headhunting” should be discouraged as it can create a negative association with your LinkedIn page and/or your Chapter</a:t>
            </a:r>
          </a:p>
          <a:p>
            <a:endParaRPr lang="en-US" dirty="0"/>
          </a:p>
        </p:txBody>
      </p:sp>
      <p:pic>
        <p:nvPicPr>
          <p:cNvPr id="3" name="Picture 2">
            <a:extLst>
              <a:ext uri="{FF2B5EF4-FFF2-40B4-BE49-F238E27FC236}">
                <a16:creationId xmlns:a16="http://schemas.microsoft.com/office/drawing/2014/main" id="{7C6492F3-BB56-4CC3-94AF-45907335C6CC}"/>
              </a:ext>
            </a:extLst>
          </p:cNvPr>
          <p:cNvPicPr>
            <a:picLocks noChangeAspect="1"/>
          </p:cNvPicPr>
          <p:nvPr/>
        </p:nvPicPr>
        <p:blipFill>
          <a:blip r:embed="rId4"/>
          <a:stretch>
            <a:fillRect/>
          </a:stretch>
        </p:blipFill>
        <p:spPr>
          <a:xfrm>
            <a:off x="4217035" y="4302402"/>
            <a:ext cx="3757930" cy="211383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57259463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236"/>
          <p:cNvSpPr txBox="1">
            <a:spLocks noGrp="1"/>
          </p:cNvSpPr>
          <p:nvPr>
            <p:ph type="title"/>
          </p:nvPr>
        </p:nvSpPr>
        <p:spPr>
          <a:xfrm>
            <a:off x="609600" y="0"/>
            <a:ext cx="10972800" cy="122872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What is Instagram?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852" y="2124127"/>
            <a:ext cx="4639548" cy="2609746"/>
          </a:xfrm>
          <a:prstGeom prst="rect">
            <a:avLst/>
          </a:prstGeom>
          <a:effectLst>
            <a:outerShdw blurRad="50800" dist="38100" algn="l" rotWithShape="0">
              <a:prstClr val="black">
                <a:alpha val="40000"/>
              </a:prstClr>
            </a:outerShdw>
          </a:effectLst>
        </p:spPr>
      </p:pic>
      <p:sp>
        <p:nvSpPr>
          <p:cNvPr id="3" name="TextBox 2">
            <a:extLst>
              <a:ext uri="{FF2B5EF4-FFF2-40B4-BE49-F238E27FC236}">
                <a16:creationId xmlns:a16="http://schemas.microsoft.com/office/drawing/2014/main" id="{991E20B4-98E4-4911-8C12-EEA70EE3851E}"/>
              </a:ext>
            </a:extLst>
          </p:cNvPr>
          <p:cNvSpPr txBox="1"/>
          <p:nvPr/>
        </p:nvSpPr>
        <p:spPr>
          <a:xfrm>
            <a:off x="240030" y="1325880"/>
            <a:ext cx="8675370" cy="5324535"/>
          </a:xfrm>
          <a:prstGeom prst="rect">
            <a:avLst/>
          </a:prstGeom>
          <a:noFill/>
        </p:spPr>
        <p:txBody>
          <a:bodyPr wrap="square" rtlCol="0">
            <a:spAutoFit/>
          </a:bodyPr>
          <a:lstStyle/>
          <a:p>
            <a:pPr marL="342900" indent="-342900">
              <a:buFont typeface="Arial" panose="020B0604020202020204" pitchFamily="34" charset="0"/>
              <a:buChar char="•"/>
            </a:pPr>
            <a:r>
              <a:rPr lang="en-US" sz="2600" dirty="0"/>
              <a:t>1 Billion Monthly Active Users</a:t>
            </a:r>
          </a:p>
          <a:p>
            <a:pPr marL="342900" indent="-342900">
              <a:buFont typeface="Arial" panose="020B0604020202020204" pitchFamily="34" charset="0"/>
              <a:buChar char="•"/>
            </a:pPr>
            <a:r>
              <a:rPr lang="en-US" sz="2600" dirty="0"/>
              <a:t>500 Million Daily Active Users</a:t>
            </a:r>
          </a:p>
          <a:p>
            <a:endParaRPr lang="en-US" sz="2600" dirty="0"/>
          </a:p>
          <a:p>
            <a:pPr marL="342900" indent="-342900">
              <a:buFont typeface="Arial" panose="020B0604020202020204" pitchFamily="34" charset="0"/>
              <a:buChar char="•"/>
            </a:pPr>
            <a:r>
              <a:rPr lang="en-US" sz="2600" dirty="0"/>
              <a:t>Primary Audience - Young Adult</a:t>
            </a:r>
          </a:p>
          <a:p>
            <a:pPr marL="800100" lvl="1" indent="-342900">
              <a:buFont typeface="Arial" panose="020B0604020202020204" pitchFamily="34" charset="0"/>
              <a:buChar char="•"/>
            </a:pPr>
            <a:r>
              <a:rPr lang="en-US" sz="2400" dirty="0"/>
              <a:t>64% of 18 – 29 U.S. adults use Instagram</a:t>
            </a:r>
          </a:p>
          <a:p>
            <a:pPr lvl="1"/>
            <a:endParaRPr lang="en-US" sz="2400" dirty="0"/>
          </a:p>
          <a:p>
            <a:pPr marL="342900" indent="-342900">
              <a:buFont typeface="Arial" panose="020B0604020202020204" pitchFamily="34" charset="0"/>
              <a:buChar char="•"/>
            </a:pPr>
            <a:r>
              <a:rPr lang="en-US" sz="2600" dirty="0"/>
              <a:t>Instagram Uses:</a:t>
            </a:r>
          </a:p>
          <a:p>
            <a:pPr marL="800100" lvl="1" indent="-342900">
              <a:buFont typeface="Arial" panose="020B0604020202020204" pitchFamily="34" charset="0"/>
              <a:buChar char="•"/>
            </a:pPr>
            <a:r>
              <a:rPr lang="en-US" sz="2400" dirty="0"/>
              <a:t>Photo and Video Sharing/Viewing </a:t>
            </a:r>
          </a:p>
          <a:p>
            <a:pPr marL="1257300" lvl="2" indent="-342900">
              <a:buFont typeface="Arial" panose="020B0604020202020204" pitchFamily="34" charset="0"/>
              <a:buChar char="•"/>
            </a:pPr>
            <a:r>
              <a:rPr lang="en-US" sz="2200" dirty="0"/>
              <a:t>Editing capabilities with filter options</a:t>
            </a:r>
          </a:p>
          <a:p>
            <a:pPr marL="1257300" lvl="2" indent="-342900">
              <a:buFont typeface="Arial" panose="020B0604020202020204" pitchFamily="34" charset="0"/>
              <a:buChar char="•"/>
            </a:pPr>
            <a:r>
              <a:rPr lang="en-US" sz="2200" dirty="0"/>
              <a:t>Captions with @ tagging and hashtags</a:t>
            </a:r>
          </a:p>
          <a:p>
            <a:pPr marL="1257300" lvl="2" indent="-342900">
              <a:buFont typeface="Arial" panose="020B0604020202020204" pitchFamily="34" charset="0"/>
              <a:buChar char="•"/>
            </a:pPr>
            <a:r>
              <a:rPr lang="en-US" sz="2200" dirty="0"/>
              <a:t>Instagram Stories</a:t>
            </a:r>
          </a:p>
          <a:p>
            <a:pPr marL="800100" lvl="1" indent="-342900">
              <a:buFont typeface="Arial" panose="020B0604020202020204" pitchFamily="34" charset="0"/>
              <a:buChar char="•"/>
            </a:pPr>
            <a:r>
              <a:rPr lang="en-US" sz="2400" dirty="0"/>
              <a:t>Company/Organization Brand Building</a:t>
            </a:r>
          </a:p>
          <a:p>
            <a:pPr marL="800100" lvl="1" indent="-342900">
              <a:buFont typeface="Arial" panose="020B0604020202020204" pitchFamily="34" charset="0"/>
              <a:buChar char="•"/>
            </a:pPr>
            <a:r>
              <a:rPr lang="en-US" sz="2400" dirty="0"/>
              <a:t>Promotional Contests</a:t>
            </a:r>
          </a:p>
          <a:p>
            <a:pPr marL="800100" lvl="1" indent="-342900">
              <a:buFont typeface="Arial" panose="020B0604020202020204" pitchFamily="34" charset="0"/>
              <a:buChar char="•"/>
            </a:pPr>
            <a:r>
              <a:rPr lang="en-US" sz="2400" dirty="0"/>
              <a:t>Follow Accounts of Interest and Share Content</a:t>
            </a:r>
          </a:p>
        </p:txBody>
      </p:sp>
    </p:spTree>
    <p:extLst>
      <p:ext uri="{BB962C8B-B14F-4D97-AF65-F5344CB8AC3E}">
        <p14:creationId xmlns:p14="http://schemas.microsoft.com/office/powerpoint/2010/main" val="351407492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679"/>
          <p:cNvSpPr txBox="1">
            <a:spLocks noGrp="1"/>
          </p:cNvSpPr>
          <p:nvPr>
            <p:ph type="title"/>
          </p:nvPr>
        </p:nvSpPr>
        <p:spPr>
          <a:xfrm>
            <a:off x="609600" y="-1"/>
            <a:ext cx="10972800" cy="1243223"/>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Instagram Do’s</a:t>
            </a:r>
          </a:p>
        </p:txBody>
      </p:sp>
      <p:sp>
        <p:nvSpPr>
          <p:cNvPr id="549" name="Shape 681"/>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r>
              <a:rPr dirty="0">
                <a:solidFill>
                  <a:schemeClr val="tx1">
                    <a:lumMod val="95000"/>
                    <a:lumOff val="5000"/>
                  </a:schemeClr>
                </a:solidFill>
                <a:latin typeface="Calibri" panose="020F0502020204030204" pitchFamily="34" charset="0"/>
                <a:cs typeface="Calibri" panose="020F0502020204030204" pitchFamily="34" charset="0"/>
              </a:rPr>
              <a:t>6/17/2015</a:t>
            </a:r>
          </a:p>
        </p:txBody>
      </p:sp>
      <p:sp>
        <p:nvSpPr>
          <p:cNvPr id="550" name="Shape 682"/>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solidFill>
                  <a:schemeClr val="tx1">
                    <a:lumMod val="95000"/>
                    <a:lumOff val="5000"/>
                  </a:schemeClr>
                </a:solidFill>
              </a:rPr>
              <a:t>62</a:t>
            </a:fld>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8D5194A7-F28C-4801-9A04-497A8AC2B883}"/>
              </a:ext>
            </a:extLst>
          </p:cNvPr>
          <p:cNvSpPr>
            <a:spLocks noGrp="1"/>
          </p:cNvSpPr>
          <p:nvPr>
            <p:ph idx="1"/>
          </p:nvPr>
        </p:nvSpPr>
        <p:spPr>
          <a:xfrm>
            <a:off x="609600" y="1553483"/>
            <a:ext cx="6225540" cy="4351338"/>
          </a:xfrm>
        </p:spPr>
        <p:txBody>
          <a:bodyPr>
            <a:normAutofit fontScale="85000" lnSpcReduction="20000"/>
          </a:bodyPr>
          <a:lstStyle/>
          <a:p>
            <a:r>
              <a:rPr lang="en-US" dirty="0"/>
              <a:t>Connect Instagram with your Facebook Page</a:t>
            </a:r>
          </a:p>
          <a:p>
            <a:r>
              <a:rPr lang="en-US" dirty="0"/>
              <a:t>Capitalize on your Bio</a:t>
            </a:r>
          </a:p>
          <a:p>
            <a:r>
              <a:rPr lang="en-US" dirty="0"/>
              <a:t>Develop a Posting Rhythm that Suits you</a:t>
            </a:r>
          </a:p>
          <a:p>
            <a:r>
              <a:rPr lang="en-US" dirty="0"/>
              <a:t>Stay on Brand</a:t>
            </a:r>
          </a:p>
          <a:p>
            <a:r>
              <a:rPr lang="en-US" dirty="0"/>
              <a:t>Update Link in Bio to be Consistent with Recent Post(s)</a:t>
            </a:r>
          </a:p>
          <a:p>
            <a:r>
              <a:rPr lang="en-US" dirty="0"/>
              <a:t>Include a Variety of Photos/Videos</a:t>
            </a:r>
          </a:p>
          <a:p>
            <a:r>
              <a:rPr lang="en-US" dirty="0"/>
              <a:t>Use Instagram Stories</a:t>
            </a:r>
          </a:p>
          <a:p>
            <a:r>
              <a:rPr lang="en-US" dirty="0"/>
              <a:t>Engage and Interact with your Audience</a:t>
            </a:r>
          </a:p>
          <a:p>
            <a:pPr lvl="1"/>
            <a:r>
              <a:rPr lang="en-US" sz="2600" dirty="0"/>
              <a:t>Ask questions</a:t>
            </a:r>
          </a:p>
          <a:p>
            <a:pPr lvl="1"/>
            <a:r>
              <a:rPr lang="en-US" sz="2600" dirty="0"/>
              <a:t>Like and Comment on others’ content</a:t>
            </a:r>
          </a:p>
          <a:p>
            <a:r>
              <a:rPr lang="en-US" dirty="0"/>
              <a:t>Measure Performance</a:t>
            </a:r>
          </a:p>
          <a:p>
            <a:endParaRPr lang="en-US" dirty="0"/>
          </a:p>
          <a:p>
            <a:pPr marL="0" indent="0">
              <a:buNone/>
            </a:pPr>
            <a:endParaRPr lang="en-US" dirty="0"/>
          </a:p>
        </p:txBody>
      </p:sp>
      <p:pic>
        <p:nvPicPr>
          <p:cNvPr id="3" name="Picture 2">
            <a:extLst>
              <a:ext uri="{FF2B5EF4-FFF2-40B4-BE49-F238E27FC236}">
                <a16:creationId xmlns:a16="http://schemas.microsoft.com/office/drawing/2014/main" id="{6F43450C-2E11-4836-8F05-7F8A648455CA}"/>
              </a:ext>
            </a:extLst>
          </p:cNvPr>
          <p:cNvPicPr>
            <a:picLocks noChangeAspect="1"/>
          </p:cNvPicPr>
          <p:nvPr/>
        </p:nvPicPr>
        <p:blipFill>
          <a:blip r:embed="rId3"/>
          <a:stretch>
            <a:fillRect/>
          </a:stretch>
        </p:blipFill>
        <p:spPr>
          <a:xfrm>
            <a:off x="6480747" y="2099166"/>
            <a:ext cx="5454185" cy="30254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82212244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688"/>
          <p:cNvSpPr txBox="1">
            <a:spLocks noGrp="1"/>
          </p:cNvSpPr>
          <p:nvPr>
            <p:ph type="title"/>
          </p:nvPr>
        </p:nvSpPr>
        <p:spPr>
          <a:xfrm>
            <a:off x="609600" y="0"/>
            <a:ext cx="10972800" cy="1219200"/>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Instagram Don’ts</a:t>
            </a:r>
          </a:p>
        </p:txBody>
      </p:sp>
      <p:sp>
        <p:nvSpPr>
          <p:cNvPr id="555" name="Shape 690"/>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56" name="Shape 691"/>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7" name="TextBox 6"/>
          <p:cNvSpPr txBox="1"/>
          <p:nvPr/>
        </p:nvSpPr>
        <p:spPr>
          <a:xfrm>
            <a:off x="0" y="6305034"/>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
        <p:nvSpPr>
          <p:cNvPr id="2" name="Content Placeholder 1">
            <a:extLst>
              <a:ext uri="{FF2B5EF4-FFF2-40B4-BE49-F238E27FC236}">
                <a16:creationId xmlns:a16="http://schemas.microsoft.com/office/drawing/2014/main" id="{E6F47D66-2BCE-4D9D-8158-AAAA54C30C2E}"/>
              </a:ext>
            </a:extLst>
          </p:cNvPr>
          <p:cNvSpPr>
            <a:spLocks noGrp="1"/>
          </p:cNvSpPr>
          <p:nvPr>
            <p:ph idx="1"/>
          </p:nvPr>
        </p:nvSpPr>
        <p:spPr>
          <a:xfrm>
            <a:off x="838200" y="1581467"/>
            <a:ext cx="10515600" cy="3695065"/>
          </a:xfrm>
        </p:spPr>
        <p:txBody>
          <a:bodyPr/>
          <a:lstStyle/>
          <a:p>
            <a:r>
              <a:rPr lang="en-US" dirty="0"/>
              <a:t>Don’t Post for the Sake of Posting</a:t>
            </a:r>
          </a:p>
          <a:p>
            <a:pPr lvl="1"/>
            <a:r>
              <a:rPr lang="en-US" dirty="0"/>
              <a:t>Like all social channels, never post content on Instagram without a purpose.</a:t>
            </a:r>
          </a:p>
          <a:p>
            <a:r>
              <a:rPr lang="en-US" dirty="0"/>
              <a:t>Don’t Abuse Hashtags</a:t>
            </a:r>
          </a:p>
          <a:p>
            <a:pPr lvl="1"/>
            <a:r>
              <a:rPr lang="en-US" dirty="0"/>
              <a:t>Only use hashtags that are applicable to your post </a:t>
            </a:r>
          </a:p>
          <a:p>
            <a:r>
              <a:rPr lang="en-US" dirty="0"/>
              <a:t>Don’t Post Low-Quality Images/Video</a:t>
            </a:r>
          </a:p>
          <a:p>
            <a:r>
              <a:rPr lang="en-US" dirty="0"/>
              <a:t>Don’t Neglect your Captions</a:t>
            </a:r>
          </a:p>
          <a:p>
            <a:endParaRPr lang="en-US" dirty="0"/>
          </a:p>
        </p:txBody>
      </p:sp>
      <p:pic>
        <p:nvPicPr>
          <p:cNvPr id="3" name="Picture 2">
            <a:extLst>
              <a:ext uri="{FF2B5EF4-FFF2-40B4-BE49-F238E27FC236}">
                <a16:creationId xmlns:a16="http://schemas.microsoft.com/office/drawing/2014/main" id="{BA9ED102-D187-4C75-8838-801B729092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95972" y="1689833"/>
            <a:ext cx="3695065" cy="3695065"/>
          </a:xfrm>
          <a:prstGeom prst="rect">
            <a:avLst/>
          </a:prstGeom>
        </p:spPr>
      </p:pic>
    </p:spTree>
    <p:extLst>
      <p:ext uri="{BB962C8B-B14F-4D97-AF65-F5344CB8AC3E}">
        <p14:creationId xmlns:p14="http://schemas.microsoft.com/office/powerpoint/2010/main" val="301560010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245"/>
          <p:cNvSpPr txBox="1">
            <a:spLocks noGrp="1"/>
          </p:cNvSpPr>
          <p:nvPr>
            <p:ph type="title"/>
          </p:nvPr>
        </p:nvSpPr>
        <p:spPr>
          <a:xfrm>
            <a:off x="609600" y="-1"/>
            <a:ext cx="10972800" cy="123825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What is Pinterest?</a:t>
            </a:r>
          </a:p>
        </p:txBody>
      </p:sp>
      <p:sp>
        <p:nvSpPr>
          <p:cNvPr id="561" name="Shape 247"/>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31EB6C41-AB59-435C-8D44-EEF40D97A0FD}"/>
              </a:ext>
            </a:extLst>
          </p:cNvPr>
          <p:cNvSpPr>
            <a:spLocks noGrp="1"/>
          </p:cNvSpPr>
          <p:nvPr>
            <p:ph idx="1"/>
          </p:nvPr>
        </p:nvSpPr>
        <p:spPr>
          <a:xfrm>
            <a:off x="609600" y="1642437"/>
            <a:ext cx="10515600" cy="4351338"/>
          </a:xfrm>
        </p:spPr>
        <p:txBody>
          <a:bodyPr>
            <a:normAutofit/>
          </a:bodyPr>
          <a:lstStyle/>
          <a:p>
            <a:r>
              <a:rPr lang="en-US" dirty="0"/>
              <a:t>Pinterest is a visual discovery engine where people can search for inspiration and ideas for their interests and hobbies.</a:t>
            </a:r>
          </a:p>
          <a:p>
            <a:r>
              <a:rPr lang="en-US" dirty="0"/>
              <a:t>Primary Audience - Women, Foodies, Crafters</a:t>
            </a:r>
          </a:p>
          <a:p>
            <a:r>
              <a:rPr lang="en-US" dirty="0"/>
              <a:t>Share Visual Content:</a:t>
            </a:r>
          </a:p>
          <a:p>
            <a:pPr lvl="1"/>
            <a:r>
              <a:rPr lang="en-US" dirty="0"/>
              <a:t>DIY Projects</a:t>
            </a:r>
          </a:p>
          <a:p>
            <a:pPr lvl="1"/>
            <a:r>
              <a:rPr lang="en-US" dirty="0"/>
              <a:t>Home and Style Inspiration</a:t>
            </a:r>
          </a:p>
          <a:p>
            <a:pPr lvl="1"/>
            <a:r>
              <a:rPr lang="en-US" dirty="0"/>
              <a:t>Recipes</a:t>
            </a:r>
          </a:p>
          <a:p>
            <a:pPr lvl="1"/>
            <a:r>
              <a:rPr lang="en-US" dirty="0"/>
              <a:t>Tutorials</a:t>
            </a:r>
          </a:p>
          <a:p>
            <a:r>
              <a:rPr lang="en-US" dirty="0"/>
              <a:t>98% of Users Say They’ve Tried Something New They Found on Pinterest</a:t>
            </a:r>
          </a:p>
          <a:p>
            <a:endParaRPr lang="en-US" dirty="0"/>
          </a:p>
        </p:txBody>
      </p:sp>
      <p:pic>
        <p:nvPicPr>
          <p:cNvPr id="5" name="Picture 4">
            <a:extLst>
              <a:ext uri="{FF2B5EF4-FFF2-40B4-BE49-F238E27FC236}">
                <a16:creationId xmlns:a16="http://schemas.microsoft.com/office/drawing/2014/main" id="{143AEC90-F96A-47E7-B096-F69F786D218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69580" y="2515870"/>
            <a:ext cx="3512820" cy="2341880"/>
          </a:xfrm>
          <a:prstGeom prst="rect">
            <a:avLst/>
          </a:prstGeom>
        </p:spPr>
      </p:pic>
    </p:spTree>
    <p:extLst>
      <p:ext uri="{BB962C8B-B14F-4D97-AF65-F5344CB8AC3E}">
        <p14:creationId xmlns:p14="http://schemas.microsoft.com/office/powerpoint/2010/main" val="63515355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719"/>
          <p:cNvSpPr txBox="1"/>
          <p:nvPr/>
        </p:nvSpPr>
        <p:spPr>
          <a:xfrm>
            <a:off x="170224" y="6257012"/>
            <a:ext cx="3797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defRPr sz="1200">
                <a:solidFill>
                  <a:srgbClr val="595959"/>
                </a:solidFill>
                <a:latin typeface="Century Gothic"/>
                <a:ea typeface="Century Gothic"/>
                <a:cs typeface="Century Gothic"/>
                <a:sym typeface="Century Gothic"/>
              </a:defRPr>
            </a:lvl1pPr>
          </a:lstStyle>
          <a:p>
            <a:r>
              <a:rPr dirty="0">
                <a:solidFill>
                  <a:schemeClr val="tx1">
                    <a:lumMod val="95000"/>
                    <a:lumOff val="5000"/>
                  </a:schemeClr>
                </a:solidFill>
                <a:latin typeface="Calibri" panose="020F0502020204030204" pitchFamily="34" charset="0"/>
                <a:cs typeface="Calibri" panose="020F0502020204030204" pitchFamily="34" charset="0"/>
              </a:rPr>
              <a:t>YEA = Young Engineers in ASHRAE</a:t>
            </a:r>
          </a:p>
        </p:txBody>
      </p:sp>
      <p:sp>
        <p:nvSpPr>
          <p:cNvPr id="566" name="Shape 716"/>
          <p:cNvSpPr txBox="1">
            <a:spLocks noGrp="1"/>
          </p:cNvSpPr>
          <p:nvPr>
            <p:ph type="title"/>
          </p:nvPr>
        </p:nvSpPr>
        <p:spPr>
          <a:xfrm>
            <a:off x="609600" y="0"/>
            <a:ext cx="10972800" cy="120967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Pinterest Do’s</a:t>
            </a:r>
          </a:p>
        </p:txBody>
      </p:sp>
      <p:sp>
        <p:nvSpPr>
          <p:cNvPr id="568" name="Shape 718"/>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69" name="Shape 720"/>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pic>
        <p:nvPicPr>
          <p:cNvPr id="570" name="Shape 721" descr="Shape 721"/>
          <p:cNvPicPr>
            <a:picLocks noChangeAspect="1"/>
          </p:cNvPicPr>
          <p:nvPr/>
        </p:nvPicPr>
        <p:blipFill>
          <a:blip r:embed="rId3"/>
          <a:stretch>
            <a:fillRect/>
          </a:stretch>
        </p:blipFill>
        <p:spPr>
          <a:xfrm>
            <a:off x="5627370" y="3121362"/>
            <a:ext cx="4702975" cy="3276600"/>
          </a:xfrm>
          <a:prstGeom prst="rect">
            <a:avLst/>
          </a:prstGeom>
          <a:ln w="12700">
            <a:miter lim="400000"/>
          </a:ln>
          <a:effectLst>
            <a:outerShdw blurRad="50800" dist="38100" dir="18900000" algn="bl" rotWithShape="0">
              <a:prstClr val="black">
                <a:alpha val="40000"/>
              </a:prstClr>
            </a:outerShdw>
          </a:effectLst>
        </p:spPr>
      </p:pic>
      <p:sp>
        <p:nvSpPr>
          <p:cNvPr id="2" name="Content Placeholder 1">
            <a:extLst>
              <a:ext uri="{FF2B5EF4-FFF2-40B4-BE49-F238E27FC236}">
                <a16:creationId xmlns:a16="http://schemas.microsoft.com/office/drawing/2014/main" id="{376CC1F5-117C-4874-A1B4-0FD57CF0E4C3}"/>
              </a:ext>
            </a:extLst>
          </p:cNvPr>
          <p:cNvSpPr>
            <a:spLocks noGrp="1"/>
          </p:cNvSpPr>
          <p:nvPr>
            <p:ph idx="1"/>
          </p:nvPr>
        </p:nvSpPr>
        <p:spPr>
          <a:xfrm>
            <a:off x="369570" y="1557675"/>
            <a:ext cx="10515600" cy="4351338"/>
          </a:xfrm>
        </p:spPr>
        <p:txBody>
          <a:bodyPr>
            <a:normAutofit/>
          </a:bodyPr>
          <a:lstStyle/>
          <a:p>
            <a:r>
              <a:rPr lang="en-US" dirty="0"/>
              <a:t>Create Private or Public Boards to Help Plan Your Chapter’s Special Events </a:t>
            </a:r>
          </a:p>
          <a:p>
            <a:r>
              <a:rPr lang="en-US" dirty="0"/>
              <a:t>You Can Limit Access to Specific People/Members</a:t>
            </a:r>
          </a:p>
          <a:p>
            <a:r>
              <a:rPr lang="en-US" dirty="0"/>
              <a:t>Event Examples</a:t>
            </a:r>
          </a:p>
          <a:p>
            <a:pPr lvl="1"/>
            <a:r>
              <a:rPr lang="en-US" dirty="0"/>
              <a:t>Banquets</a:t>
            </a:r>
          </a:p>
          <a:p>
            <a:pPr lvl="1"/>
            <a:r>
              <a:rPr lang="en-US" dirty="0"/>
              <a:t>Fundraisers</a:t>
            </a:r>
          </a:p>
          <a:p>
            <a:pPr lvl="1"/>
            <a:r>
              <a:rPr lang="en-US" dirty="0"/>
              <a:t>Golf Tournament </a:t>
            </a:r>
          </a:p>
          <a:p>
            <a:pPr lvl="1"/>
            <a:r>
              <a:rPr lang="en-US" dirty="0"/>
              <a:t>YEA* Events</a:t>
            </a:r>
          </a:p>
          <a:p>
            <a:r>
              <a:rPr lang="en-US" dirty="0"/>
              <a:t>Use Analytics</a:t>
            </a:r>
          </a:p>
          <a:p>
            <a:endParaRPr lang="en-US" dirty="0"/>
          </a:p>
        </p:txBody>
      </p:sp>
    </p:spTree>
    <p:extLst>
      <p:ext uri="{BB962C8B-B14F-4D97-AF65-F5344CB8AC3E}">
        <p14:creationId xmlns:p14="http://schemas.microsoft.com/office/powerpoint/2010/main" val="301318358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697"/>
          <p:cNvSpPr txBox="1">
            <a:spLocks noGrp="1"/>
          </p:cNvSpPr>
          <p:nvPr>
            <p:ph type="title"/>
          </p:nvPr>
        </p:nvSpPr>
        <p:spPr>
          <a:xfrm>
            <a:off x="609600" y="0"/>
            <a:ext cx="10972800" cy="120967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Pinterest Do’s</a:t>
            </a:r>
          </a:p>
        </p:txBody>
      </p:sp>
      <p:sp>
        <p:nvSpPr>
          <p:cNvPr id="574" name="Shape 699"/>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576" name="Shape 701" descr="Shape 701"/>
          <p:cNvPicPr>
            <a:picLocks noChangeAspect="1"/>
          </p:cNvPicPr>
          <p:nvPr/>
        </p:nvPicPr>
        <p:blipFill>
          <a:blip r:embed="rId3"/>
          <a:srcRect l="2235" t="18509" r="4056" b="7084"/>
          <a:stretch>
            <a:fillRect/>
          </a:stretch>
        </p:blipFill>
        <p:spPr>
          <a:xfrm>
            <a:off x="1072551" y="3152613"/>
            <a:ext cx="9688159" cy="3245350"/>
          </a:xfrm>
          <a:prstGeom prst="rect">
            <a:avLst/>
          </a:prstGeom>
          <a:ln w="12700">
            <a:miter lim="400000"/>
          </a:ln>
        </p:spPr>
      </p:pic>
      <p:sp>
        <p:nvSpPr>
          <p:cNvPr id="2" name="Content Placeholder 1">
            <a:extLst>
              <a:ext uri="{FF2B5EF4-FFF2-40B4-BE49-F238E27FC236}">
                <a16:creationId xmlns:a16="http://schemas.microsoft.com/office/drawing/2014/main" id="{E6C8B1E3-E64E-4AB3-8D77-C28BBB24F07E}"/>
              </a:ext>
            </a:extLst>
          </p:cNvPr>
          <p:cNvSpPr>
            <a:spLocks noGrp="1"/>
          </p:cNvSpPr>
          <p:nvPr>
            <p:ph idx="1"/>
          </p:nvPr>
        </p:nvSpPr>
        <p:spPr>
          <a:xfrm>
            <a:off x="750163" y="1402715"/>
            <a:ext cx="10515600" cy="4351338"/>
          </a:xfrm>
        </p:spPr>
        <p:txBody>
          <a:bodyPr/>
          <a:lstStyle/>
          <a:p>
            <a:r>
              <a:rPr lang="en-US" dirty="0"/>
              <a:t>Have a Board Dedicated to your Chapter</a:t>
            </a:r>
          </a:p>
          <a:p>
            <a:r>
              <a:rPr lang="en-US" dirty="0"/>
              <a:t>Pictures Link to your Website!</a:t>
            </a:r>
          </a:p>
          <a:p>
            <a:r>
              <a:rPr lang="en-US" dirty="0"/>
              <a:t>Link Images to Your Facebook Page</a:t>
            </a:r>
          </a:p>
          <a:p>
            <a:endParaRPr lang="en-US" dirty="0"/>
          </a:p>
          <a:p>
            <a:endParaRPr lang="en-US" dirty="0"/>
          </a:p>
        </p:txBody>
      </p:sp>
    </p:spTree>
    <p:extLst>
      <p:ext uri="{BB962C8B-B14F-4D97-AF65-F5344CB8AC3E}">
        <p14:creationId xmlns:p14="http://schemas.microsoft.com/office/powerpoint/2010/main" val="181903532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707"/>
          <p:cNvSpPr txBox="1">
            <a:spLocks noGrp="1"/>
          </p:cNvSpPr>
          <p:nvPr>
            <p:ph type="title"/>
          </p:nvPr>
        </p:nvSpPr>
        <p:spPr>
          <a:xfrm>
            <a:off x="609600" y="0"/>
            <a:ext cx="10972800" cy="120967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Pinterest Do’s</a:t>
            </a:r>
          </a:p>
        </p:txBody>
      </p:sp>
      <p:sp>
        <p:nvSpPr>
          <p:cNvPr id="580" name="Shape 709"/>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582" name="Shape 711" descr="Shape 711"/>
          <p:cNvPicPr>
            <a:picLocks noChangeAspect="1"/>
          </p:cNvPicPr>
          <p:nvPr/>
        </p:nvPicPr>
        <p:blipFill>
          <a:blip r:embed="rId3"/>
          <a:srcRect l="18909" t="14222" r="19361" b="22823"/>
          <a:stretch>
            <a:fillRect/>
          </a:stretch>
        </p:blipFill>
        <p:spPr>
          <a:xfrm>
            <a:off x="5849977" y="3174820"/>
            <a:ext cx="4967708" cy="2137410"/>
          </a:xfrm>
          <a:prstGeom prst="rect">
            <a:avLst/>
          </a:prstGeom>
          <a:ln w="12700">
            <a:miter lim="400000"/>
          </a:ln>
          <a:effectLst>
            <a:outerShdw blurRad="50800" dist="38100" algn="l" rotWithShape="0">
              <a:prstClr val="black">
                <a:alpha val="40000"/>
              </a:prstClr>
            </a:outerShdw>
          </a:effectLst>
        </p:spPr>
      </p:pic>
      <p:sp>
        <p:nvSpPr>
          <p:cNvPr id="2" name="Content Placeholder 1">
            <a:extLst>
              <a:ext uri="{FF2B5EF4-FFF2-40B4-BE49-F238E27FC236}">
                <a16:creationId xmlns:a16="http://schemas.microsoft.com/office/drawing/2014/main" id="{9365BC05-4509-4C94-9877-C993C42122F8}"/>
              </a:ext>
            </a:extLst>
          </p:cNvPr>
          <p:cNvSpPr>
            <a:spLocks noGrp="1"/>
          </p:cNvSpPr>
          <p:nvPr>
            <p:ph idx="1"/>
          </p:nvPr>
        </p:nvSpPr>
        <p:spPr>
          <a:xfrm>
            <a:off x="713565" y="1545770"/>
            <a:ext cx="10515600" cy="4351338"/>
          </a:xfrm>
        </p:spPr>
        <p:txBody>
          <a:bodyPr/>
          <a:lstStyle/>
          <a:p>
            <a:r>
              <a:rPr lang="en-US" dirty="0"/>
              <a:t>Create Interesting Boards that are Relevant </a:t>
            </a:r>
          </a:p>
          <a:p>
            <a:r>
              <a:rPr lang="en-US" dirty="0"/>
              <a:t>Conference Boards (CRC’s, Winter/Annual Conference)</a:t>
            </a:r>
          </a:p>
          <a:p>
            <a:pPr lvl="1"/>
            <a:r>
              <a:rPr lang="en-US" dirty="0"/>
              <a:t>What to Wear in…  (i.e. Chicago in Winter)</a:t>
            </a:r>
          </a:p>
          <a:p>
            <a:pPr lvl="1"/>
            <a:r>
              <a:rPr lang="en-US" dirty="0"/>
              <a:t>What to Do in… </a:t>
            </a:r>
          </a:p>
          <a:p>
            <a:pPr lvl="1"/>
            <a:r>
              <a:rPr lang="en-US" dirty="0"/>
              <a:t>Where to Eat in…</a:t>
            </a:r>
          </a:p>
          <a:p>
            <a:pPr lvl="1"/>
            <a:r>
              <a:rPr lang="en-US" dirty="0"/>
              <a:t>Historical Notes about…</a:t>
            </a:r>
          </a:p>
          <a:p>
            <a:r>
              <a:rPr lang="en-US" dirty="0"/>
              <a:t>Engineering Humor</a:t>
            </a:r>
          </a:p>
          <a:p>
            <a:r>
              <a:rPr lang="en-US" dirty="0"/>
              <a:t>Field Pictures</a:t>
            </a:r>
          </a:p>
          <a:p>
            <a:endParaRPr lang="en-US" dirty="0"/>
          </a:p>
        </p:txBody>
      </p:sp>
    </p:spTree>
    <p:extLst>
      <p:ext uri="{BB962C8B-B14F-4D97-AF65-F5344CB8AC3E}">
        <p14:creationId xmlns:p14="http://schemas.microsoft.com/office/powerpoint/2010/main" val="212465270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726"/>
          <p:cNvSpPr txBox="1">
            <a:spLocks noGrp="1"/>
          </p:cNvSpPr>
          <p:nvPr>
            <p:ph type="title"/>
          </p:nvPr>
        </p:nvSpPr>
        <p:spPr>
          <a:xfrm>
            <a:off x="609600" y="-1"/>
            <a:ext cx="10972800" cy="123825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mj-lt"/>
              </a:rPr>
              <a:t>Pinterest Don’ts</a:t>
            </a:r>
          </a:p>
        </p:txBody>
      </p:sp>
      <p:sp>
        <p:nvSpPr>
          <p:cNvPr id="586" name="Shape 728"/>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87" name="Shape 729"/>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endParaRPr dirty="0">
              <a:solidFill>
                <a:schemeClr val="tx1">
                  <a:lumMod val="95000"/>
                  <a:lumOff val="5000"/>
                </a:schemeClr>
              </a:solidFill>
            </a:endParaRPr>
          </a:p>
        </p:txBody>
      </p:sp>
      <p:sp>
        <p:nvSpPr>
          <p:cNvPr id="7" name="TextBox 6"/>
          <p:cNvSpPr txBox="1"/>
          <p:nvPr/>
        </p:nvSpPr>
        <p:spPr>
          <a:xfrm>
            <a:off x="0" y="6305034"/>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
        <p:nvSpPr>
          <p:cNvPr id="2" name="Content Placeholder 1">
            <a:extLst>
              <a:ext uri="{FF2B5EF4-FFF2-40B4-BE49-F238E27FC236}">
                <a16:creationId xmlns:a16="http://schemas.microsoft.com/office/drawing/2014/main" id="{E2117BFD-1170-4654-B30E-6B22C032C7AF}"/>
              </a:ext>
            </a:extLst>
          </p:cNvPr>
          <p:cNvSpPr>
            <a:spLocks noGrp="1"/>
          </p:cNvSpPr>
          <p:nvPr>
            <p:ph idx="1"/>
          </p:nvPr>
        </p:nvSpPr>
        <p:spPr>
          <a:xfrm>
            <a:off x="838200" y="1549509"/>
            <a:ext cx="10515600" cy="4351338"/>
          </a:xfrm>
        </p:spPr>
        <p:txBody>
          <a:bodyPr/>
          <a:lstStyle/>
          <a:p>
            <a:r>
              <a:rPr lang="en-US" dirty="0"/>
              <a:t>Don’t Expect to have as Many Followers as Other Social Media Sites</a:t>
            </a:r>
          </a:p>
          <a:p>
            <a:pPr lvl="1"/>
            <a:r>
              <a:rPr lang="en-US" dirty="0"/>
              <a:t>Pinterest is Still New for Many People</a:t>
            </a:r>
          </a:p>
          <a:p>
            <a:pPr lvl="1"/>
            <a:r>
              <a:rPr lang="en-US" dirty="0"/>
              <a:t>It an Image Based Media, so it May be Difficult to Translate to ASHRAE</a:t>
            </a:r>
          </a:p>
          <a:p>
            <a:endParaRPr lang="en-US" dirty="0"/>
          </a:p>
          <a:p>
            <a:r>
              <a:rPr lang="en-US" dirty="0"/>
              <a:t>Don’t Post “Personal” Boards</a:t>
            </a:r>
          </a:p>
          <a:p>
            <a:pPr lvl="1"/>
            <a:r>
              <a:rPr lang="en-US" dirty="0"/>
              <a:t>Boards should be ASHRAE Related</a:t>
            </a:r>
          </a:p>
          <a:p>
            <a:endParaRPr lang="en-US" dirty="0"/>
          </a:p>
          <a:p>
            <a:endParaRPr lang="en-US" dirty="0"/>
          </a:p>
        </p:txBody>
      </p:sp>
      <p:pic>
        <p:nvPicPr>
          <p:cNvPr id="1026" name="Picture 2" descr="New Pinterest Policy Update: No Cash for Pins">
            <a:extLst>
              <a:ext uri="{FF2B5EF4-FFF2-40B4-BE49-F238E27FC236}">
                <a16:creationId xmlns:a16="http://schemas.microsoft.com/office/drawing/2014/main" id="{5B2B29E4-7453-465E-A483-8C169B061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519" y="3429000"/>
            <a:ext cx="4496616" cy="242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89836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254"/>
          <p:cNvSpPr txBox="1">
            <a:spLocks noGrp="1"/>
          </p:cNvSpPr>
          <p:nvPr>
            <p:ph type="title"/>
          </p:nvPr>
        </p:nvSpPr>
        <p:spPr>
          <a:xfrm>
            <a:off x="609600" y="133350"/>
            <a:ext cx="10972800" cy="1123950"/>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What is YouTube?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69147"/>
            <a:ext cx="4876800" cy="2381250"/>
          </a:xfrm>
          <a:prstGeom prst="rect">
            <a:avLst/>
          </a:prstGeom>
          <a:effectLst>
            <a:outerShdw blurRad="50800" dist="38100" algn="l" rotWithShape="0">
              <a:prstClr val="black">
                <a:alpha val="40000"/>
              </a:prstClr>
            </a:outerShdw>
          </a:effectLst>
        </p:spPr>
      </p:pic>
      <p:sp>
        <p:nvSpPr>
          <p:cNvPr id="3" name="TextBox 2">
            <a:extLst>
              <a:ext uri="{FF2B5EF4-FFF2-40B4-BE49-F238E27FC236}">
                <a16:creationId xmlns:a16="http://schemas.microsoft.com/office/drawing/2014/main" id="{AE7B74E7-D47D-447C-AE32-A6E94BEF22F8}"/>
              </a:ext>
            </a:extLst>
          </p:cNvPr>
          <p:cNvSpPr txBox="1"/>
          <p:nvPr/>
        </p:nvSpPr>
        <p:spPr>
          <a:xfrm>
            <a:off x="274320" y="1347835"/>
            <a:ext cx="837819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2 Billion Monthly Active Users</a:t>
            </a:r>
          </a:p>
          <a:p>
            <a:pPr marL="285750" indent="-285750">
              <a:buFont typeface="Arial" panose="020B0604020202020204" pitchFamily="34" charset="0"/>
              <a:buChar char="•"/>
            </a:pPr>
            <a:r>
              <a:rPr lang="en-US" sz="2400" dirty="0"/>
              <a:t>Over 1 Billion Hours of YouTube Videos Watched per day</a:t>
            </a:r>
          </a:p>
        </p:txBody>
      </p:sp>
      <p:sp>
        <p:nvSpPr>
          <p:cNvPr id="4" name="TextBox 3">
            <a:extLst>
              <a:ext uri="{FF2B5EF4-FFF2-40B4-BE49-F238E27FC236}">
                <a16:creationId xmlns:a16="http://schemas.microsoft.com/office/drawing/2014/main" id="{6C8ABD82-EED8-4BC8-817C-3E07F4959A4E}"/>
              </a:ext>
            </a:extLst>
          </p:cNvPr>
          <p:cNvSpPr txBox="1"/>
          <p:nvPr/>
        </p:nvSpPr>
        <p:spPr>
          <a:xfrm>
            <a:off x="274320" y="2178832"/>
            <a:ext cx="6625590" cy="2492990"/>
          </a:xfrm>
          <a:prstGeom prst="rect">
            <a:avLst/>
          </a:prstGeom>
          <a:noFill/>
        </p:spPr>
        <p:txBody>
          <a:bodyPr wrap="square" rtlCol="0">
            <a:spAutoFit/>
          </a:bodyPr>
          <a:lstStyle/>
          <a:p>
            <a:pPr marL="285750" indent="-285750">
              <a:buFont typeface="Arial" panose="020B0604020202020204" pitchFamily="34" charset="0"/>
              <a:buChar char="•"/>
            </a:pPr>
            <a:r>
              <a:rPr lang="en-US" sz="2400" dirty="0"/>
              <a:t>YouTube Uses:</a:t>
            </a:r>
          </a:p>
          <a:p>
            <a:pPr marL="742950" lvl="1" indent="-285750">
              <a:buFont typeface="Arial" panose="020B0604020202020204" pitchFamily="34" charset="0"/>
              <a:buChar char="•"/>
            </a:pPr>
            <a:r>
              <a:rPr lang="en-US" sz="2200" dirty="0"/>
              <a:t>Search for and watch videos</a:t>
            </a:r>
          </a:p>
          <a:p>
            <a:pPr marL="742950" lvl="1" indent="-285750">
              <a:buFont typeface="Arial" panose="020B0604020202020204" pitchFamily="34" charset="0"/>
              <a:buChar char="•"/>
            </a:pPr>
            <a:r>
              <a:rPr lang="en-US" sz="2200" dirty="0"/>
              <a:t>Start a YouTube channel and upload videos </a:t>
            </a:r>
          </a:p>
          <a:p>
            <a:pPr marL="742950" lvl="1" indent="-285750">
              <a:buFont typeface="Arial" panose="020B0604020202020204" pitchFamily="34" charset="0"/>
              <a:buChar char="•"/>
            </a:pPr>
            <a:r>
              <a:rPr lang="en-US" sz="2200" dirty="0"/>
              <a:t>Like/Comment/Share other YouTube videos</a:t>
            </a:r>
          </a:p>
          <a:p>
            <a:pPr marL="742950" lvl="1" indent="-285750">
              <a:buFont typeface="Arial" panose="020B0604020202020204" pitchFamily="34" charset="0"/>
              <a:buChar char="•"/>
            </a:pPr>
            <a:r>
              <a:rPr lang="en-US" sz="2200" dirty="0"/>
              <a:t>Subscribe/Follow other YouTube channels and users</a:t>
            </a:r>
          </a:p>
          <a:p>
            <a:pPr marL="742950" lvl="1" indent="-285750">
              <a:buFont typeface="Arial" panose="020B0604020202020204" pitchFamily="34" charset="0"/>
              <a:buChar char="•"/>
            </a:pPr>
            <a:r>
              <a:rPr lang="en-US" sz="2200" dirty="0"/>
              <a:t>Create playlists to organize videos </a:t>
            </a:r>
          </a:p>
        </p:txBody>
      </p:sp>
      <p:sp>
        <p:nvSpPr>
          <p:cNvPr id="9" name="TextBox 8">
            <a:extLst>
              <a:ext uri="{FF2B5EF4-FFF2-40B4-BE49-F238E27FC236}">
                <a16:creationId xmlns:a16="http://schemas.microsoft.com/office/drawing/2014/main" id="{D932B813-26D3-4CE3-87D6-7A758C922980}"/>
              </a:ext>
            </a:extLst>
          </p:cNvPr>
          <p:cNvSpPr txBox="1"/>
          <p:nvPr/>
        </p:nvSpPr>
        <p:spPr>
          <a:xfrm>
            <a:off x="415290" y="4671822"/>
            <a:ext cx="5680710" cy="1815882"/>
          </a:xfrm>
          <a:prstGeom prst="rect">
            <a:avLst/>
          </a:prstGeom>
          <a:noFill/>
        </p:spPr>
        <p:txBody>
          <a:bodyPr wrap="square" rtlCol="0">
            <a:spAutoFit/>
          </a:bodyPr>
          <a:lstStyle/>
          <a:p>
            <a:pPr marL="285750" indent="-285750">
              <a:buFont typeface="Arial" panose="020B0604020202020204" pitchFamily="34" charset="0"/>
              <a:buChar char="•"/>
            </a:pPr>
            <a:r>
              <a:rPr lang="en-US" sz="2400" dirty="0"/>
              <a:t>Types of Videos:</a:t>
            </a:r>
          </a:p>
          <a:p>
            <a:pPr marL="742950" lvl="1" indent="-285750">
              <a:buFont typeface="Arial" panose="020B0604020202020204" pitchFamily="34" charset="0"/>
              <a:buChar char="•"/>
            </a:pPr>
            <a:r>
              <a:rPr lang="en-US" sz="2200" dirty="0"/>
              <a:t>Commentary</a:t>
            </a:r>
          </a:p>
          <a:p>
            <a:pPr marL="742950" lvl="1" indent="-285750">
              <a:buFont typeface="Arial" panose="020B0604020202020204" pitchFamily="34" charset="0"/>
              <a:buChar char="•"/>
            </a:pPr>
            <a:r>
              <a:rPr lang="en-US" sz="2200" dirty="0"/>
              <a:t>Educational</a:t>
            </a:r>
          </a:p>
          <a:p>
            <a:pPr marL="742950" lvl="1" indent="-285750">
              <a:buFont typeface="Arial" panose="020B0604020202020204" pitchFamily="34" charset="0"/>
              <a:buChar char="•"/>
            </a:pPr>
            <a:r>
              <a:rPr lang="en-US" sz="2200" dirty="0"/>
              <a:t>Product Reviews</a:t>
            </a:r>
          </a:p>
          <a:p>
            <a:pPr marL="742950" lvl="1" indent="-285750">
              <a:buFont typeface="Arial" panose="020B0604020202020204" pitchFamily="34" charset="0"/>
              <a:buChar char="•"/>
            </a:pPr>
            <a:r>
              <a:rPr lang="en-US" sz="2200" dirty="0"/>
              <a:t>Tips and Tutorials</a:t>
            </a:r>
          </a:p>
        </p:txBody>
      </p:sp>
    </p:spTree>
    <p:extLst>
      <p:ext uri="{BB962C8B-B14F-4D97-AF65-F5344CB8AC3E}">
        <p14:creationId xmlns:p14="http://schemas.microsoft.com/office/powerpoint/2010/main" val="314806984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 Use of Social Media</a:t>
            </a:r>
          </a:p>
        </p:txBody>
      </p:sp>
      <p:sp>
        <p:nvSpPr>
          <p:cNvPr id="3" name="Content Placeholder 2"/>
          <p:cNvSpPr>
            <a:spLocks noGrp="1"/>
          </p:cNvSpPr>
          <p:nvPr>
            <p:ph idx="1"/>
          </p:nvPr>
        </p:nvSpPr>
        <p:spPr>
          <a:xfrm>
            <a:off x="838200" y="1586811"/>
            <a:ext cx="10515600" cy="4351338"/>
          </a:xfrm>
        </p:spPr>
        <p:txBody>
          <a:bodyPr/>
          <a:lstStyle/>
          <a:p>
            <a:r>
              <a:rPr lang="en-US" dirty="0"/>
              <a:t>92% of marketers said social media is important to their business.</a:t>
            </a:r>
          </a:p>
          <a:p>
            <a:pPr lvl="0"/>
            <a:r>
              <a:rPr lang="en-US" dirty="0"/>
              <a:t>Top Benefits:</a:t>
            </a:r>
          </a:p>
          <a:p>
            <a:pPr lvl="1"/>
            <a:r>
              <a:rPr lang="en-US" dirty="0"/>
              <a:t>88% of all marketers indicated their social media efforts have generated more exposure for their businesses. </a:t>
            </a:r>
          </a:p>
          <a:p>
            <a:pPr lvl="1"/>
            <a:r>
              <a:rPr lang="en-US" dirty="0"/>
              <a:t>Increasing traffic was the second major benefit, with 78% reporting positive results. </a:t>
            </a:r>
          </a:p>
          <a:p>
            <a:pPr lvl="1"/>
            <a:r>
              <a:rPr lang="en-US" dirty="0"/>
              <a:t>Most marketers use social media to develop loyal fans (69%) and gain marketplace intelligence (66%).</a:t>
            </a:r>
          </a:p>
          <a:p>
            <a:pPr lvl="0"/>
            <a:r>
              <a:rPr lang="en-US" dirty="0"/>
              <a:t>Social Media audiences are growing faster than email and webpage audiences</a:t>
            </a:r>
          </a:p>
          <a:p>
            <a:endParaRPr lang="en-US" dirty="0"/>
          </a:p>
        </p:txBody>
      </p:sp>
      <p:sp>
        <p:nvSpPr>
          <p:cNvPr id="4" name="Shape 138"/>
          <p:cNvSpPr txBox="1"/>
          <p:nvPr/>
        </p:nvSpPr>
        <p:spPr>
          <a:xfrm>
            <a:off x="125730" y="6147003"/>
            <a:ext cx="11070077" cy="369289"/>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nchor="ctr">
            <a:spAutoFit/>
          </a:bodyPr>
          <a:lstStyle>
            <a:lvl1pPr>
              <a:defRPr sz="1000">
                <a:solidFill>
                  <a:srgbClr val="595959"/>
                </a:solidFill>
                <a:latin typeface="Century Gothic"/>
                <a:ea typeface="Century Gothic"/>
                <a:cs typeface="Century Gothic"/>
                <a:sym typeface="Century Gothic"/>
              </a:defRPr>
            </a:lvl1pPr>
          </a:lstStyle>
          <a:p>
            <a:r>
              <a:rPr sz="1800" dirty="0">
                <a:solidFill>
                  <a:schemeClr val="tx1"/>
                </a:solidFill>
                <a:latin typeface="+mn-lt"/>
              </a:rPr>
              <a:t>Source</a:t>
            </a:r>
            <a:r>
              <a:rPr lang="en-US" sz="1800" dirty="0">
                <a:solidFill>
                  <a:schemeClr val="tx1"/>
                </a:solidFill>
                <a:latin typeface="+mn-lt"/>
              </a:rPr>
              <a:t>: </a:t>
            </a:r>
            <a:r>
              <a:rPr lang="en-US" sz="1800" dirty="0">
                <a:solidFill>
                  <a:schemeClr val="tx1"/>
                </a:solidFill>
                <a:latin typeface="+mn-lt"/>
                <a:hlinkClick r:id="rId3"/>
              </a:rPr>
              <a:t>https://clairification.com/2017/05/30/nonprofit-social-media-marketing-whats-trending/</a:t>
            </a:r>
            <a:r>
              <a:rPr lang="en-US" sz="1800" dirty="0">
                <a:solidFill>
                  <a:schemeClr val="tx1"/>
                </a:solidFill>
                <a:latin typeface="+mn-lt"/>
              </a:rPr>
              <a:t> </a:t>
            </a:r>
            <a:endParaRPr sz="1800" dirty="0">
              <a:solidFill>
                <a:schemeClr val="tx1"/>
              </a:solidFill>
              <a:latin typeface="+mn-lt"/>
            </a:endParaRPr>
          </a:p>
        </p:txBody>
      </p:sp>
    </p:spTree>
    <p:extLst>
      <p:ext uri="{BB962C8B-B14F-4D97-AF65-F5344CB8AC3E}">
        <p14:creationId xmlns:p14="http://schemas.microsoft.com/office/powerpoint/2010/main" val="39497206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755"/>
          <p:cNvSpPr txBox="1">
            <a:spLocks noGrp="1"/>
          </p:cNvSpPr>
          <p:nvPr>
            <p:ph type="title"/>
          </p:nvPr>
        </p:nvSpPr>
        <p:spPr>
          <a:xfrm>
            <a:off x="609600" y="85725"/>
            <a:ext cx="10972800" cy="1152525"/>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YouTube Do’s</a:t>
            </a:r>
          </a:p>
        </p:txBody>
      </p:sp>
      <p:sp>
        <p:nvSpPr>
          <p:cNvPr id="598" name="Shape 756"/>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r>
              <a:rPr lang="en-US" dirty="0">
                <a:solidFill>
                  <a:schemeClr val="tx1">
                    <a:lumMod val="95000"/>
                    <a:lumOff val="5000"/>
                  </a:schemeClr>
                </a:solidFill>
                <a:latin typeface="Calibri" panose="020F0502020204030204" pitchFamily="34" charset="0"/>
                <a:cs typeface="Calibri" panose="020F0502020204030204" pitchFamily="34" charset="0"/>
              </a:rPr>
              <a:t> </a:t>
            </a:r>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599" name="Shape 757"/>
          <p:cNvSpPr txBox="1">
            <a:spLocks noGrp="1"/>
          </p:cNvSpPr>
          <p:nvPr>
            <p:ph type="sldNum" sz="quarter" idx="4294967295"/>
          </p:nvPr>
        </p:nvSpPr>
        <p:spPr>
          <a:xfrm>
            <a:off x="11391037" y="6416238"/>
            <a:ext cx="315295" cy="245351"/>
          </a:xfrm>
          <a:prstGeom prst="rect">
            <a:avLst/>
          </a:prstGeom>
          <a:extLst>
            <a:ext uri="{C572A759-6A51-4108-AA02-DFA0A04FC94B}">
              <ma14:wrappingTextBoxFlag xmlns="" xmlns:ma14="http://schemas.microsoft.com/office/mac/drawingml/2011/main" val="1"/>
            </a:ext>
          </a:extLst>
        </p:spPr>
        <p:txBody>
          <a:bodyPr/>
          <a:lstStyle/>
          <a:p>
            <a:r>
              <a:rPr lang="en-US" dirty="0">
                <a:solidFill>
                  <a:schemeClr val="tx1">
                    <a:lumMod val="95000"/>
                    <a:lumOff val="5000"/>
                  </a:schemeClr>
                </a:solidFill>
              </a:rPr>
              <a:t> </a:t>
            </a:r>
            <a:endParaRPr dirty="0">
              <a:solidFill>
                <a:schemeClr val="tx1">
                  <a:lumMod val="95000"/>
                  <a:lumOff val="5000"/>
                </a:schemeClr>
              </a:solidFill>
            </a:endParaRPr>
          </a:p>
        </p:txBody>
      </p:sp>
      <p:sp>
        <p:nvSpPr>
          <p:cNvPr id="2" name="Content Placeholder 1">
            <a:extLst>
              <a:ext uri="{FF2B5EF4-FFF2-40B4-BE49-F238E27FC236}">
                <a16:creationId xmlns:a16="http://schemas.microsoft.com/office/drawing/2014/main" id="{DC1295CF-F7D5-4E04-B6A2-CAD4662B531F}"/>
              </a:ext>
            </a:extLst>
          </p:cNvPr>
          <p:cNvSpPr>
            <a:spLocks noGrp="1"/>
          </p:cNvSpPr>
          <p:nvPr>
            <p:ph idx="1"/>
          </p:nvPr>
        </p:nvSpPr>
        <p:spPr>
          <a:xfrm>
            <a:off x="518160" y="1494155"/>
            <a:ext cx="7117080" cy="4351338"/>
          </a:xfrm>
        </p:spPr>
        <p:txBody>
          <a:bodyPr>
            <a:normAutofit/>
          </a:bodyPr>
          <a:lstStyle/>
          <a:p>
            <a:r>
              <a:rPr lang="en-US" dirty="0"/>
              <a:t>Have Fun!</a:t>
            </a:r>
          </a:p>
          <a:p>
            <a:r>
              <a:rPr lang="en-US" dirty="0"/>
              <a:t>Upload Unique Videos that Engage your Audience and Interest Members:</a:t>
            </a:r>
          </a:p>
          <a:p>
            <a:pPr lvl="1"/>
            <a:r>
              <a:rPr lang="en-US" dirty="0"/>
              <a:t>Clips from Meetings </a:t>
            </a:r>
          </a:p>
          <a:p>
            <a:pPr lvl="1"/>
            <a:r>
              <a:rPr lang="en-US" dirty="0"/>
              <a:t>Demonstrations (i.e. How to Apply ASHRAE Standards)</a:t>
            </a:r>
          </a:p>
          <a:p>
            <a:pPr lvl="1"/>
            <a:r>
              <a:rPr lang="en-US" dirty="0"/>
              <a:t>Webinars</a:t>
            </a:r>
          </a:p>
          <a:p>
            <a:pPr lvl="1"/>
            <a:r>
              <a:rPr lang="en-US" dirty="0"/>
              <a:t>“What ASHRAE Means to Me”</a:t>
            </a:r>
          </a:p>
        </p:txBody>
      </p:sp>
      <p:pic>
        <p:nvPicPr>
          <p:cNvPr id="3" name="Picture 2">
            <a:extLst>
              <a:ext uri="{FF2B5EF4-FFF2-40B4-BE49-F238E27FC236}">
                <a16:creationId xmlns:a16="http://schemas.microsoft.com/office/drawing/2014/main" id="{0A3653C1-DB39-498C-BEFF-FA02B44835B3}"/>
              </a:ext>
            </a:extLst>
          </p:cNvPr>
          <p:cNvPicPr>
            <a:picLocks noChangeAspect="1"/>
          </p:cNvPicPr>
          <p:nvPr/>
        </p:nvPicPr>
        <p:blipFill>
          <a:blip r:embed="rId3"/>
          <a:stretch>
            <a:fillRect/>
          </a:stretch>
        </p:blipFill>
        <p:spPr>
          <a:xfrm>
            <a:off x="7335197" y="1536433"/>
            <a:ext cx="3030962" cy="2355819"/>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16D740A3-7D1B-4E93-BBDB-CC817E075A57}"/>
              </a:ext>
            </a:extLst>
          </p:cNvPr>
          <p:cNvPicPr>
            <a:picLocks noChangeAspect="1"/>
          </p:cNvPicPr>
          <p:nvPr/>
        </p:nvPicPr>
        <p:blipFill>
          <a:blip r:embed="rId4"/>
          <a:stretch>
            <a:fillRect/>
          </a:stretch>
        </p:blipFill>
        <p:spPr>
          <a:xfrm>
            <a:off x="6939938" y="3991046"/>
            <a:ext cx="3821480" cy="18967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127485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746"/>
          <p:cNvSpPr txBox="1">
            <a:spLocks noGrp="1"/>
          </p:cNvSpPr>
          <p:nvPr>
            <p:ph type="title"/>
          </p:nvPr>
        </p:nvSpPr>
        <p:spPr>
          <a:xfrm>
            <a:off x="609600" y="-1"/>
            <a:ext cx="10972800" cy="1181101"/>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YouTube Do’s</a:t>
            </a:r>
          </a:p>
        </p:txBody>
      </p:sp>
      <p:sp>
        <p:nvSpPr>
          <p:cNvPr id="612" name="Shape 748"/>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pic>
        <p:nvPicPr>
          <p:cNvPr id="614" name="Shape 750" descr="Shape 750"/>
          <p:cNvPicPr>
            <a:picLocks noChangeAspect="1"/>
          </p:cNvPicPr>
          <p:nvPr/>
        </p:nvPicPr>
        <p:blipFill>
          <a:blip r:embed="rId3"/>
          <a:stretch>
            <a:fillRect/>
          </a:stretch>
        </p:blipFill>
        <p:spPr>
          <a:xfrm>
            <a:off x="1788161" y="3429000"/>
            <a:ext cx="7997603" cy="2609849"/>
          </a:xfrm>
          <a:prstGeom prst="rect">
            <a:avLst/>
          </a:prstGeom>
          <a:ln w="12700">
            <a:miter lim="400000"/>
          </a:ln>
          <a:effectLst>
            <a:outerShdw blurRad="50800" dist="38100" dir="16200000" rotWithShape="0">
              <a:prstClr val="black">
                <a:alpha val="40000"/>
              </a:prstClr>
            </a:outerShdw>
          </a:effectLst>
        </p:spPr>
      </p:pic>
      <p:sp>
        <p:nvSpPr>
          <p:cNvPr id="2" name="Content Placeholder 1">
            <a:extLst>
              <a:ext uri="{FF2B5EF4-FFF2-40B4-BE49-F238E27FC236}">
                <a16:creationId xmlns:a16="http://schemas.microsoft.com/office/drawing/2014/main" id="{41BE5ACC-4399-42FF-B2BE-324327D03113}"/>
              </a:ext>
            </a:extLst>
          </p:cNvPr>
          <p:cNvSpPr>
            <a:spLocks noGrp="1"/>
          </p:cNvSpPr>
          <p:nvPr>
            <p:ph idx="1"/>
          </p:nvPr>
        </p:nvSpPr>
        <p:spPr>
          <a:xfrm>
            <a:off x="838200" y="1471295"/>
            <a:ext cx="10515600" cy="4351338"/>
          </a:xfrm>
        </p:spPr>
        <p:txBody>
          <a:bodyPr/>
          <a:lstStyle/>
          <a:p>
            <a:r>
              <a:rPr lang="en-US" dirty="0"/>
              <a:t>Include Effects for more Interesting Videos</a:t>
            </a:r>
          </a:p>
          <a:p>
            <a:r>
              <a:rPr lang="en-US" dirty="0"/>
              <a:t>Share Videos on your Other Social Media Sites</a:t>
            </a:r>
          </a:p>
          <a:p>
            <a:r>
              <a:rPr lang="en-US" dirty="0"/>
              <a:t>Add Link to your Website </a:t>
            </a:r>
          </a:p>
          <a:p>
            <a:endParaRPr lang="en-US" dirty="0"/>
          </a:p>
        </p:txBody>
      </p:sp>
    </p:spTree>
    <p:extLst>
      <p:ext uri="{BB962C8B-B14F-4D97-AF65-F5344CB8AC3E}">
        <p14:creationId xmlns:p14="http://schemas.microsoft.com/office/powerpoint/2010/main" val="10012302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764"/>
          <p:cNvSpPr txBox="1">
            <a:spLocks noGrp="1"/>
          </p:cNvSpPr>
          <p:nvPr>
            <p:ph type="title"/>
          </p:nvPr>
        </p:nvSpPr>
        <p:spPr>
          <a:xfrm>
            <a:off x="609600" y="0"/>
            <a:ext cx="10972800" cy="1152526"/>
          </a:xfrm>
          <a:prstGeom prst="rect">
            <a:avLst/>
          </a:prstGeom>
        </p:spPr>
        <p:txBody>
          <a:bodyPr lIns="45699" tIns="45699" rIns="45699" bIns="45699">
            <a:normAutofit/>
          </a:bodyPr>
          <a:lstStyle>
            <a:lvl1pPr>
              <a:defRPr sz="5400">
                <a:solidFill>
                  <a:srgbClr val="2F5897"/>
                </a:solidFill>
                <a:latin typeface="Times New Roman"/>
                <a:ea typeface="Times New Roman"/>
                <a:cs typeface="Times New Roman"/>
                <a:sym typeface="Times New Roman"/>
              </a:defRPr>
            </a:lvl1pPr>
          </a:lstStyle>
          <a:p>
            <a:r>
              <a:rPr sz="3600" dirty="0">
                <a:solidFill>
                  <a:schemeClr val="bg1"/>
                </a:solidFill>
                <a:latin typeface="Calibri Light" panose="020F0302020204030204" pitchFamily="34" charset="0"/>
                <a:cs typeface="Calibri Light" panose="020F0302020204030204" pitchFamily="34" charset="0"/>
              </a:rPr>
              <a:t>YouTube Don’ts</a:t>
            </a:r>
          </a:p>
        </p:txBody>
      </p:sp>
      <p:sp>
        <p:nvSpPr>
          <p:cNvPr id="619" name="Shape 767"/>
          <p:cNvSpPr txBox="1"/>
          <p:nvPr/>
        </p:nvSpPr>
        <p:spPr>
          <a:xfrm>
            <a:off x="8484462" y="6397963"/>
            <a:ext cx="2781301" cy="281901"/>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lgn="r">
              <a:defRPr sz="1200">
                <a:solidFill>
                  <a:srgbClr val="595959"/>
                </a:solidFill>
                <a:latin typeface="Century Gothic"/>
                <a:ea typeface="Century Gothic"/>
                <a:cs typeface="Century Gothic"/>
                <a:sym typeface="Century Gothic"/>
              </a:defRPr>
            </a:lvl1pPr>
          </a:lstStyle>
          <a:p>
            <a:endParaRPr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0" y="6305034"/>
            <a:ext cx="3276600" cy="307777"/>
          </a:xfrm>
          <a:prstGeom prst="rect">
            <a:avLst/>
          </a:prstGeom>
          <a:noFill/>
        </p:spPr>
        <p:txBody>
          <a:bodyPr wrap="square" rtlCol="0">
            <a:spAutoFit/>
          </a:bodyPr>
          <a:lstStyle/>
          <a:p>
            <a:r>
              <a:rPr lang="en-US" sz="1400" dirty="0">
                <a:hlinkClick r:id="rId3" action="ppaction://hlinksldjump"/>
              </a:rPr>
              <a:t>Back to List of Topics</a:t>
            </a:r>
            <a:endParaRPr lang="en-US" sz="1400" dirty="0"/>
          </a:p>
        </p:txBody>
      </p:sp>
      <p:sp>
        <p:nvSpPr>
          <p:cNvPr id="2" name="Content Placeholder 1">
            <a:extLst>
              <a:ext uri="{FF2B5EF4-FFF2-40B4-BE49-F238E27FC236}">
                <a16:creationId xmlns:a16="http://schemas.microsoft.com/office/drawing/2014/main" id="{C6A59E34-3CDA-4D60-96AF-54CEE36CEA84}"/>
              </a:ext>
            </a:extLst>
          </p:cNvPr>
          <p:cNvSpPr>
            <a:spLocks noGrp="1"/>
          </p:cNvSpPr>
          <p:nvPr>
            <p:ph idx="1"/>
          </p:nvPr>
        </p:nvSpPr>
        <p:spPr>
          <a:xfrm>
            <a:off x="838200" y="1506647"/>
            <a:ext cx="10515600" cy="4351338"/>
          </a:xfrm>
        </p:spPr>
        <p:txBody>
          <a:bodyPr/>
          <a:lstStyle/>
          <a:p>
            <a:r>
              <a:rPr lang="en-US" dirty="0"/>
              <a:t>Don’t Ignore Feedback</a:t>
            </a:r>
          </a:p>
          <a:p>
            <a:r>
              <a:rPr lang="en-US" dirty="0"/>
              <a:t>Don’t Over Post </a:t>
            </a:r>
          </a:p>
          <a:p>
            <a:r>
              <a:rPr lang="en-US" dirty="0"/>
              <a:t>Don’t Lie in your Post Descriptions</a:t>
            </a:r>
          </a:p>
          <a:p>
            <a:r>
              <a:rPr lang="en-US" dirty="0"/>
              <a:t>Don’t Forget your Audience </a:t>
            </a:r>
          </a:p>
          <a:p>
            <a:r>
              <a:rPr lang="en-US" dirty="0"/>
              <a:t>Don’t Assume Everyone Has the Same Background or Experience</a:t>
            </a:r>
          </a:p>
          <a:p>
            <a:pPr lvl="1"/>
            <a:r>
              <a:rPr lang="en-US" dirty="0"/>
              <a:t>If Posting an “Advance” Topic, Note it in the Title</a:t>
            </a:r>
          </a:p>
          <a:p>
            <a:r>
              <a:rPr lang="en-US" dirty="0"/>
              <a:t>Don’t Cut Corners on How </a:t>
            </a:r>
            <a:r>
              <a:rPr lang="en-US" dirty="0" err="1"/>
              <a:t>To’s</a:t>
            </a:r>
            <a:endParaRPr lang="en-US" dirty="0"/>
          </a:p>
          <a:p>
            <a:r>
              <a:rPr lang="en-US" dirty="0"/>
              <a:t>Don’t Use Acronyms</a:t>
            </a:r>
          </a:p>
          <a:p>
            <a:endParaRPr lang="en-US" dirty="0"/>
          </a:p>
        </p:txBody>
      </p:sp>
    </p:spTree>
    <p:extLst>
      <p:ext uri="{BB962C8B-B14F-4D97-AF65-F5344CB8AC3E}">
        <p14:creationId xmlns:p14="http://schemas.microsoft.com/office/powerpoint/2010/main" val="11439170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 Use of Social Media</a:t>
            </a:r>
          </a:p>
        </p:txBody>
      </p:sp>
      <p:sp>
        <p:nvSpPr>
          <p:cNvPr id="11" name="TextBox 10">
            <a:extLst>
              <a:ext uri="{FF2B5EF4-FFF2-40B4-BE49-F238E27FC236}">
                <a16:creationId xmlns:a16="http://schemas.microsoft.com/office/drawing/2014/main" id="{F1EB9A40-F1C0-4B89-9860-FED44DC0F5D6}"/>
              </a:ext>
            </a:extLst>
          </p:cNvPr>
          <p:cNvSpPr txBox="1"/>
          <p:nvPr/>
        </p:nvSpPr>
        <p:spPr>
          <a:xfrm>
            <a:off x="80010" y="6203553"/>
            <a:ext cx="10732770" cy="307777"/>
          </a:xfrm>
          <a:prstGeom prst="rect">
            <a:avLst/>
          </a:prstGeom>
          <a:noFill/>
        </p:spPr>
        <p:txBody>
          <a:bodyPr wrap="square" rtlCol="0">
            <a:spAutoFit/>
          </a:bodyPr>
          <a:lstStyle/>
          <a:p>
            <a:r>
              <a:rPr lang="en-US" sz="1400" dirty="0"/>
              <a:t>Source: </a:t>
            </a:r>
            <a:r>
              <a:rPr lang="en-US" sz="1400" dirty="0">
                <a:hlinkClick r:id="rId3"/>
              </a:rPr>
              <a:t>http://www.dunhamandcompany.com/wp-content/uploads/2019/02/D-C-22Nonprofits-Social-Media-A-Missed-Connection22-2018.pdf</a:t>
            </a:r>
            <a:endParaRPr lang="en-US" sz="1400" dirty="0"/>
          </a:p>
        </p:txBody>
      </p:sp>
      <p:pic>
        <p:nvPicPr>
          <p:cNvPr id="12" name="Picture 11">
            <a:extLst>
              <a:ext uri="{FF2B5EF4-FFF2-40B4-BE49-F238E27FC236}">
                <a16:creationId xmlns:a16="http://schemas.microsoft.com/office/drawing/2014/main" id="{ADC4181D-7C14-414F-B26D-FED4D5EB7CE1}"/>
              </a:ext>
            </a:extLst>
          </p:cNvPr>
          <p:cNvPicPr>
            <a:picLocks noChangeAspect="1"/>
          </p:cNvPicPr>
          <p:nvPr/>
        </p:nvPicPr>
        <p:blipFill>
          <a:blip r:embed="rId4"/>
          <a:stretch>
            <a:fillRect/>
          </a:stretch>
        </p:blipFill>
        <p:spPr>
          <a:xfrm>
            <a:off x="2911311" y="1548655"/>
            <a:ext cx="6369377" cy="42864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2140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Business Use of Social Media</a:t>
            </a:r>
          </a:p>
        </p:txBody>
      </p:sp>
      <p:pic>
        <p:nvPicPr>
          <p:cNvPr id="6" name="Picture 5">
            <a:extLst>
              <a:ext uri="{FF2B5EF4-FFF2-40B4-BE49-F238E27FC236}">
                <a16:creationId xmlns:a16="http://schemas.microsoft.com/office/drawing/2014/main" id="{C2B6CCF3-636F-482D-9DE1-1E39EBC33904}"/>
              </a:ext>
            </a:extLst>
          </p:cNvPr>
          <p:cNvPicPr>
            <a:picLocks noChangeAspect="1"/>
          </p:cNvPicPr>
          <p:nvPr/>
        </p:nvPicPr>
        <p:blipFill rotWithShape="1">
          <a:blip r:embed="rId3"/>
          <a:srcRect r="58"/>
          <a:stretch/>
        </p:blipFill>
        <p:spPr>
          <a:xfrm>
            <a:off x="3383279" y="1329837"/>
            <a:ext cx="5406391" cy="4756429"/>
          </a:xfrm>
          <a:prstGeom prst="rect">
            <a:avLst/>
          </a:prstGeom>
          <a:ln>
            <a:noFill/>
          </a:ln>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5D783DE6-9196-4FF2-8633-C79DCD89BB90}"/>
              </a:ext>
            </a:extLst>
          </p:cNvPr>
          <p:cNvSpPr/>
          <p:nvPr/>
        </p:nvSpPr>
        <p:spPr>
          <a:xfrm>
            <a:off x="7824206" y="5528163"/>
            <a:ext cx="82296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83B01E-CD0D-4C4C-B996-5A83C59A4637}"/>
              </a:ext>
            </a:extLst>
          </p:cNvPr>
          <p:cNvSpPr txBox="1"/>
          <p:nvPr/>
        </p:nvSpPr>
        <p:spPr>
          <a:xfrm>
            <a:off x="217170" y="6183630"/>
            <a:ext cx="11136630" cy="369332"/>
          </a:xfrm>
          <a:prstGeom prst="rect">
            <a:avLst/>
          </a:prstGeom>
          <a:noFill/>
        </p:spPr>
        <p:txBody>
          <a:bodyPr wrap="square" rtlCol="0">
            <a:spAutoFit/>
          </a:bodyPr>
          <a:lstStyle/>
          <a:p>
            <a:r>
              <a:rPr lang="en-US" dirty="0"/>
              <a:t>Source: </a:t>
            </a:r>
            <a:r>
              <a:rPr lang="en-US" dirty="0">
                <a:latin typeface="Calibri" panose="020F0502020204030204" pitchFamily="34" charset="0"/>
                <a:cs typeface="Calibri" panose="020F0502020204030204" pitchFamily="34" charset="0"/>
                <a:hlinkClick r:id="rId4"/>
              </a:rPr>
              <a:t>https://www.flagshipbanks.com/blog/an-introduction-to-social-media-marketing-for-small-business-owners</a:t>
            </a:r>
            <a:r>
              <a:rPr lang="en-US" dirty="0">
                <a:latin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1267291108"/>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1844</TotalTime>
  <Words>4125</Words>
  <Application>Microsoft Office PowerPoint</Application>
  <PresentationFormat>Widescreen</PresentationFormat>
  <Paragraphs>630</Paragraphs>
  <Slides>72</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Calibri Light</vt:lpstr>
      <vt:lpstr>Century Gothic</vt:lpstr>
      <vt:lpstr>Courier New</vt:lpstr>
      <vt:lpstr>Times New Roman</vt:lpstr>
      <vt:lpstr>Office Theme</vt:lpstr>
      <vt:lpstr>PowerPoint Presentation</vt:lpstr>
      <vt:lpstr>Disclaimer</vt:lpstr>
      <vt:lpstr>Objective</vt:lpstr>
      <vt:lpstr>Topics</vt:lpstr>
      <vt:lpstr>PowerPoint Presentation</vt:lpstr>
      <vt:lpstr>What is Social Media?</vt:lpstr>
      <vt:lpstr>Non-Profit Use of Social Media</vt:lpstr>
      <vt:lpstr>Non-Profit Use of Social Media</vt:lpstr>
      <vt:lpstr>Small Business Use of Social Media</vt:lpstr>
      <vt:lpstr>Individual Use of Social Media</vt:lpstr>
      <vt:lpstr>What is a #Hashtag?</vt:lpstr>
      <vt:lpstr>Account Nomenclature</vt:lpstr>
      <vt:lpstr>PowerPoint Presentation</vt:lpstr>
      <vt:lpstr>Social Media Networks</vt:lpstr>
      <vt:lpstr>What is Facebook?</vt:lpstr>
      <vt:lpstr>Why have a page on Facebook?</vt:lpstr>
      <vt:lpstr>PowerPoint Presentation</vt:lpstr>
      <vt:lpstr>Where to Start?</vt:lpstr>
      <vt:lpstr>Guidance for Beginners</vt:lpstr>
      <vt:lpstr>Facebook Account Types</vt:lpstr>
      <vt:lpstr>Appropriate use of Facebook for your group</vt:lpstr>
      <vt:lpstr>PowerPoint Presentation</vt:lpstr>
      <vt:lpstr>Consider…</vt:lpstr>
      <vt:lpstr>Consider…</vt:lpstr>
      <vt:lpstr>Quick-Start Guide</vt:lpstr>
      <vt:lpstr>Fill Page with Information</vt:lpstr>
      <vt:lpstr>Log In and Post Often</vt:lpstr>
      <vt:lpstr>Use Facebook’s Insights Tool</vt:lpstr>
      <vt:lpstr>Keep Content Interesting</vt:lpstr>
      <vt:lpstr>Keep Content Interesting</vt:lpstr>
      <vt:lpstr>Network with Other Organizations</vt:lpstr>
      <vt:lpstr>Stay Engaged</vt:lpstr>
      <vt:lpstr>More Advice!</vt:lpstr>
      <vt:lpstr>Consider…</vt:lpstr>
      <vt:lpstr>Consider…</vt:lpstr>
      <vt:lpstr>Avoid these common mistakes!</vt:lpstr>
      <vt:lpstr>Avoid these common mistakes!</vt:lpstr>
      <vt:lpstr>PowerPoint Presentation</vt:lpstr>
      <vt:lpstr>Case Study</vt:lpstr>
      <vt:lpstr>Case Study</vt:lpstr>
      <vt:lpstr>Example posts LIVE from Chapter Events</vt:lpstr>
      <vt:lpstr>Example posts promoting events</vt:lpstr>
      <vt:lpstr>More example posts</vt:lpstr>
      <vt:lpstr>Case study lessons learned</vt:lpstr>
      <vt:lpstr>Case study lessons learned</vt:lpstr>
      <vt:lpstr>Sourcing unique content for your page</vt:lpstr>
      <vt:lpstr>Sourcing unique content for your page</vt:lpstr>
      <vt:lpstr>Conclusions</vt:lpstr>
      <vt:lpstr>PowerPoint Presentation</vt:lpstr>
      <vt:lpstr>What is Twitter?</vt:lpstr>
      <vt:lpstr>Twitter Do’s</vt:lpstr>
      <vt:lpstr>Twitter Do’s</vt:lpstr>
      <vt:lpstr>Twitter Don’ts</vt:lpstr>
      <vt:lpstr>Twitter Don’ts</vt:lpstr>
      <vt:lpstr>What is LinkedIn?</vt:lpstr>
      <vt:lpstr>LinkedIn Do’s</vt:lpstr>
      <vt:lpstr>LinkedIn Do’s</vt:lpstr>
      <vt:lpstr>LinkedIn Do’s</vt:lpstr>
      <vt:lpstr>LinkedIn Don’ts</vt:lpstr>
      <vt:lpstr>LinkedIn Don’ts</vt:lpstr>
      <vt:lpstr>What is Instagram?</vt:lpstr>
      <vt:lpstr>Instagram Do’s</vt:lpstr>
      <vt:lpstr>Instagram Don’ts</vt:lpstr>
      <vt:lpstr>What is Pinterest?</vt:lpstr>
      <vt:lpstr>Pinterest Do’s</vt:lpstr>
      <vt:lpstr>Pinterest Do’s</vt:lpstr>
      <vt:lpstr>Pinterest Do’s</vt:lpstr>
      <vt:lpstr>Pinterest Don’ts</vt:lpstr>
      <vt:lpstr>What is YouTube?</vt:lpstr>
      <vt:lpstr>YouTube Do’s</vt:lpstr>
      <vt:lpstr>YouTube Do’s</vt:lpstr>
      <vt:lpstr>YouTube Don’ts</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Ratcliff, Joslyn</cp:lastModifiedBy>
  <cp:revision>139</cp:revision>
  <dcterms:created xsi:type="dcterms:W3CDTF">2017-02-06T18:00:44Z</dcterms:created>
  <dcterms:modified xsi:type="dcterms:W3CDTF">2020-12-30T15:51:54Z</dcterms:modified>
</cp:coreProperties>
</file>