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28"/>
  </p:notesMasterIdLst>
  <p:sldIdLst>
    <p:sldId id="256" r:id="rId6"/>
    <p:sldId id="832" r:id="rId7"/>
    <p:sldId id="833" r:id="rId8"/>
    <p:sldId id="839" r:id="rId9"/>
    <p:sldId id="816" r:id="rId10"/>
    <p:sldId id="820" r:id="rId11"/>
    <p:sldId id="821" r:id="rId12"/>
    <p:sldId id="835" r:id="rId13"/>
    <p:sldId id="843" r:id="rId14"/>
    <p:sldId id="831" r:id="rId15"/>
    <p:sldId id="838" r:id="rId16"/>
    <p:sldId id="815" r:id="rId17"/>
    <p:sldId id="814" r:id="rId18"/>
    <p:sldId id="824" r:id="rId19"/>
    <p:sldId id="826" r:id="rId20"/>
    <p:sldId id="836" r:id="rId21"/>
    <p:sldId id="811" r:id="rId22"/>
    <p:sldId id="818" r:id="rId23"/>
    <p:sldId id="819" r:id="rId24"/>
    <p:sldId id="840" r:id="rId25"/>
    <p:sldId id="810"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E41B4E-5952-2D09-96CC-575C5D661217}" name="Yates, Alice" initials="YA" userId="S::ayates@ashrae.org::3bd25bc0-9cfc-4aae-a582-472232179b8b" providerId="AD"/>
  <p188:author id="{94DFAA84-A985-C7C9-F7C8-5A26596D6D08}" name="Owen, Mark" initials="OM" userId="S::mowen@ashrae.org::9c91b8c1-72ab-4ccb-ae30-ab82e95ad353" providerId="AD"/>
  <p188:author id="{949AA99C-2AF4-9163-85DE-09E1F2151628}" name="Abrams, Joyce" initials="AJ" userId="S::jabrams@ashrae.org::987fd9cc-8276-4fdc-8688-82c3e3d11beb" providerId="AD"/>
  <p188:author id="{7BB507D9-C531-DE8C-4D35-CBFE46A382FF}" name="McGee, Erin" initials="ME" userId="S::emcgee@ashrae.org::416c5890-f689-4ab0-bd71-1634136ef80c" providerId="AD"/>
  <p188:author id="{5753BDF5-572F-5B53-41C0-22E6158E48CA}" name="Wilson, Anne" initials="WA" userId="S::annewilson@ashrae.org::89b3bae2-90fb-43a3-a40c-f248f7c09f2c" providerId="AD"/>
  <p188:author id="{14EC71FF-90E3-11F3-B049-57FE89811659}" name="Buckley Washington, Karen" initials="BWK" userId="S::kbwashington@ashrae.org::afe4616f-e74a-4bf9-a689-fb30896868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lson, Anne" initials="WA" lastIdx="27" clrIdx="0">
    <p:extLst>
      <p:ext uri="{19B8F6BF-5375-455C-9EA6-DF929625EA0E}">
        <p15:presenceInfo xmlns:p15="http://schemas.microsoft.com/office/powerpoint/2012/main" userId="S::annewilson@ashrae.org::89b3bae2-90fb-43a3-a40c-f248f7c09f2c" providerId="AD"/>
      </p:ext>
    </p:extLst>
  </p:cmAuthor>
  <p:cmAuthor id="2" name="Gupta, Vanita" initials="GV" lastIdx="11" clrIdx="1">
    <p:extLst>
      <p:ext uri="{19B8F6BF-5375-455C-9EA6-DF929625EA0E}">
        <p15:presenceInfo xmlns:p15="http://schemas.microsoft.com/office/powerpoint/2012/main" userId="S::vgupta@ashrae.org::5c99012d-6400-474d-904c-6207c3a543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99CC"/>
    <a:srgbClr val="05549C"/>
    <a:srgbClr val="8EC540"/>
    <a:srgbClr val="06559D"/>
    <a:srgbClr val="C3E099"/>
    <a:srgbClr val="006699"/>
    <a:srgbClr val="6F6B6B"/>
    <a:srgbClr val="FFFFFF"/>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1915" autoAdjust="0"/>
  </p:normalViewPr>
  <p:slideViewPr>
    <p:cSldViewPr snapToGrid="0">
      <p:cViewPr varScale="1">
        <p:scale>
          <a:sx n="82" d="100"/>
          <a:sy n="82" d="100"/>
        </p:scale>
        <p:origin x="159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86037-CBA6-4FE3-AF75-4FA5951D1DA1}" type="datetimeFigureOut">
              <a:rPr lang="en-US"/>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82AF3-B4D1-4C1B-AC6D-4EAEA9DC7605}" type="slidenum">
              <a:rPr lang="en-US"/>
              <a:t>‹#›</a:t>
            </a:fld>
            <a:endParaRPr lang="en-US"/>
          </a:p>
        </p:txBody>
      </p:sp>
    </p:spTree>
    <p:extLst>
      <p:ext uri="{BB962C8B-B14F-4D97-AF65-F5344CB8AC3E}">
        <p14:creationId xmlns:p14="http://schemas.microsoft.com/office/powerpoint/2010/main" val="364818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yelearning.ashrae.org/local/catalog/view/product.php?productid=9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GroupPay@ashrae.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shrae.org/about/leadership/ashrae-board-of-director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publicrelations@ashrae.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Welcome! The topics presented today will follow the 6 main headers in the menu of ashrae.org to assist viewers in navigating where to learn more about information presented today.</a:t>
            </a:r>
          </a:p>
        </p:txBody>
      </p:sp>
      <p:sp>
        <p:nvSpPr>
          <p:cNvPr id="4" name="Slide Number Placeholder 3"/>
          <p:cNvSpPr>
            <a:spLocks noGrp="1"/>
          </p:cNvSpPr>
          <p:nvPr>
            <p:ph type="sldNum" sz="quarter" idx="5"/>
          </p:nvPr>
        </p:nvSpPr>
        <p:spPr/>
        <p:txBody>
          <a:bodyPr/>
          <a:lstStyle/>
          <a:p>
            <a:fld id="{EA382AF3-B4D1-4C1B-AC6D-4EAEA9DC7605}" type="slidenum">
              <a:rPr lang="en-US" smtClean="0"/>
              <a:t>1</a:t>
            </a:fld>
            <a:endParaRPr lang="en-US"/>
          </a:p>
        </p:txBody>
      </p:sp>
    </p:spTree>
    <p:extLst>
      <p:ext uri="{BB962C8B-B14F-4D97-AF65-F5344CB8AC3E}">
        <p14:creationId xmlns:p14="http://schemas.microsoft.com/office/powerpoint/2010/main" val="277274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10</a:t>
            </a:fld>
            <a:endParaRPr lang="en-US"/>
          </a:p>
        </p:txBody>
      </p:sp>
    </p:spTree>
    <p:extLst>
      <p:ext uri="{BB962C8B-B14F-4D97-AF65-F5344CB8AC3E}">
        <p14:creationId xmlns:p14="http://schemas.microsoft.com/office/powerpoint/2010/main" val="3708915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July 1 the Task Force for Building Decarbonization is now known as the  </a:t>
            </a:r>
            <a:r>
              <a:rPr lang="en-US" b="1" dirty="0"/>
              <a:t>“Center for Excellence in Building Decarbonization” (CEBD).  </a:t>
            </a:r>
            <a:r>
              <a:rPr lang="en-US" b="0" dirty="0"/>
              <a:t>No longer a task force but a standing committee in Society.  The focus of the Center will be providing strategic direction on</a:t>
            </a:r>
            <a:r>
              <a:rPr lang="en-US" dirty="0"/>
              <a:t> the ongoing efforts of ASHRAE to provide resources for decarbonizing the built environment, on a permanent basis. </a:t>
            </a:r>
          </a:p>
          <a:p>
            <a:endParaRPr lang="en-US" b="1" i="0" dirty="0">
              <a:solidFill>
                <a:srgbClr val="FF0000"/>
              </a:solidFill>
              <a:effectLst/>
              <a:latin typeface="akzidenz-grotesk"/>
            </a:endParaRPr>
          </a:p>
          <a:p>
            <a:r>
              <a:rPr lang="en-US" b="0" i="0" dirty="0">
                <a:solidFill>
                  <a:srgbClr val="FF0000"/>
                </a:solidFill>
                <a:effectLst/>
                <a:latin typeface="akzidenz-grotesk"/>
              </a:rPr>
              <a:t>The webpage reflects the name change and the decarbonization related resources will continue to made available from the CEBD including videos from </a:t>
            </a:r>
            <a:r>
              <a:rPr lang="en-US" b="0" i="0" dirty="0">
                <a:solidFill>
                  <a:srgbClr val="49494C"/>
                </a:solidFill>
                <a:effectLst/>
                <a:latin typeface="akzidenz-grotesk"/>
              </a:rPr>
              <a:t>ASHRAE’s bimonthly video series on </a:t>
            </a:r>
            <a:r>
              <a:rPr lang="en-US" b="0" i="0" dirty="0" err="1">
                <a:solidFill>
                  <a:srgbClr val="49494C"/>
                </a:solidFill>
                <a:effectLst/>
                <a:latin typeface="akzidenz-grotesk"/>
              </a:rPr>
              <a:t>Youtube</a:t>
            </a:r>
            <a:r>
              <a:rPr lang="en-US" b="0" i="0" dirty="0">
                <a:solidFill>
                  <a:srgbClr val="49494C"/>
                </a:solidFill>
                <a:effectLst/>
                <a:latin typeface="akzidenz-grotesk"/>
              </a:rPr>
              <a:t> and the webpage.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19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Standard 241: </a:t>
            </a:r>
            <a:r>
              <a:rPr lang="en-US" dirty="0"/>
              <a:t>establishes minimum requirements aimed at reducing the risk of disease transmission through exposure to infectious aerosols in new buildings, existing buildings, and major renovations. Now available in Spanish! </a:t>
            </a:r>
            <a:endParaRPr lang="en-US" dirty="0">
              <a:cs typeface="Calibri"/>
            </a:endParaRPr>
          </a:p>
          <a:p>
            <a:endParaRPr lang="en-US" dirty="0">
              <a:cs typeface="Calibri"/>
            </a:endParaRPr>
          </a:p>
          <a:p>
            <a:r>
              <a:rPr lang="en-US" dirty="0">
                <a:cs typeface="Calibri"/>
              </a:rPr>
              <a:t>Standard 228: </a:t>
            </a:r>
            <a:r>
              <a:rPr lang="en-US" dirty="0"/>
              <a:t>sets requirements for evaluating whether a building or group of buildings meets a definition of “zero net energy” or a definition of “zero net carbon” during building operation. </a:t>
            </a:r>
            <a:endParaRPr lang="en-US" dirty="0">
              <a:cs typeface="Calibri"/>
            </a:endParaRPr>
          </a:p>
          <a:p>
            <a:endParaRPr lang="en-US" dirty="0">
              <a:cs typeface="Calibri"/>
            </a:endParaRPr>
          </a:p>
          <a:p>
            <a:r>
              <a:rPr lang="en-US" dirty="0">
                <a:cs typeface="Calibri"/>
              </a:rPr>
              <a:t>New 2024 Update of Standard 100: </a:t>
            </a:r>
            <a:r>
              <a:rPr lang="en-US" dirty="0"/>
              <a:t>This essential ASHRAE resource offers over 100 typical energy efficiency measures (EEMs) that can be applied to enable buildings to meet set energy targets, identifying commonly applied elements that can improve building performance. </a:t>
            </a:r>
            <a:endParaRPr lang="en-US" dirty="0">
              <a:cs typeface="Calibri"/>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12</a:t>
            </a:fld>
            <a:endParaRPr lang="en-US"/>
          </a:p>
        </p:txBody>
      </p:sp>
    </p:spTree>
    <p:extLst>
      <p:ext uri="{BB962C8B-B14F-4D97-AF65-F5344CB8AC3E}">
        <p14:creationId xmlns:p14="http://schemas.microsoft.com/office/powerpoint/2010/main" val="230510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High-Performance Buildings Simplified </a:t>
            </a:r>
            <a:r>
              <a:rPr lang="en-US" b="1" dirty="0"/>
              <a:t>2</a:t>
            </a:r>
            <a:r>
              <a:rPr lang="en-US" b="1" baseline="30000" dirty="0"/>
              <a:t>nd</a:t>
            </a:r>
            <a:r>
              <a:rPr lang="en-US" b="1" dirty="0"/>
              <a:t> Edition</a:t>
            </a:r>
          </a:p>
          <a:p>
            <a:r>
              <a:rPr lang="en-US" dirty="0"/>
              <a:t>Explore the intricacies of high-performance building design with the newly updated edition of High-Performance Buildings Simplified. Designed for both engineering students and early career professionals, this comprehensive book offers a clear, accessible approach to the fundamental principles of sustainable building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The Authors Tom Lawrence and Julia Keen will give an author talk on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Sunday, June 23, from 3-4 PM at the Indianapolis Bookstore</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p>
          <a:p>
            <a:endParaRPr lang="en-US" dirty="0">
              <a:cs typeface="Calibri"/>
            </a:endParaRPr>
          </a:p>
          <a:p>
            <a:r>
              <a:rPr lang="en-US" b="1" dirty="0"/>
              <a:t>The 2024 ASHRAE Handbook—</a:t>
            </a:r>
            <a:r>
              <a:rPr lang="en-US" b="1" i="1" dirty="0"/>
              <a:t>HVAC Systems and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HVAC Systems and Equipment volume has been extensively updated and revised to help engineers understand their systems and make their jobs easier, covering everything from residential split systems to industrial gas cleaning, germicidal UV, solar panels, and boiler and liquid-chilling systems.</a:t>
            </a:r>
          </a:p>
          <a:p>
            <a:endParaRPr lang="en-US" dirty="0">
              <a:cs typeface="Calibri"/>
            </a:endParaRPr>
          </a:p>
          <a:p>
            <a:r>
              <a:rPr lang="en-US" b="1" dirty="0">
                <a:cs typeface="Calibri"/>
              </a:rPr>
              <a:t>Lucy Goes Green</a:t>
            </a:r>
          </a:p>
          <a:p>
            <a:r>
              <a:rPr lang="en-US" dirty="0"/>
              <a:t>In the second ASHRAE children’s book, Lucy goes with her classmates on a field trip to a sustainable farm, where they learn about using solar panels and windmills and conserving water through rainwater collection.</a:t>
            </a:r>
            <a:r>
              <a:rPr lang="en-US" dirty="0">
                <a:cs typeface="Calibri"/>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Commercial Kitchen Ventilation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primary goals of this book is to share with the HVAC and food service industry the cumulation of decades of CKV research and design experience that has transformed the design and operation of CKV systems from rules of thumb into fact-based standards and best practices that are based on scientific research and practical experience. </a:t>
            </a:r>
          </a:p>
          <a:p>
            <a:endParaRPr lang="en-US" dirty="0">
              <a:cs typeface="Calibri"/>
            </a:endParaRPr>
          </a:p>
        </p:txBody>
      </p:sp>
      <p:sp>
        <p:nvSpPr>
          <p:cNvPr id="4" name="Slide Number Placeholder 3"/>
          <p:cNvSpPr>
            <a:spLocks noGrp="1"/>
          </p:cNvSpPr>
          <p:nvPr>
            <p:ph type="sldNum" sz="quarter" idx="5"/>
          </p:nvPr>
        </p:nvSpPr>
        <p:spPr/>
        <p:txBody>
          <a:bodyPr/>
          <a:lstStyle/>
          <a:p>
            <a:fld id="{EA382AF3-B4D1-4C1B-AC6D-4EAEA9DC7605}" type="slidenum">
              <a:rPr lang="en-US"/>
              <a:t>13</a:t>
            </a:fld>
            <a:endParaRPr lang="en-US"/>
          </a:p>
        </p:txBody>
      </p:sp>
    </p:spTree>
    <p:extLst>
      <p:ext uri="{BB962C8B-B14F-4D97-AF65-F5344CB8AC3E}">
        <p14:creationId xmlns:p14="http://schemas.microsoft.com/office/powerpoint/2010/main" val="3966119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a:cs typeface="+mn-lt"/>
              </a:rPr>
              <a:t>Elearning</a:t>
            </a:r>
            <a:endParaRPr lang="en-US" b="1" u="sng" dirty="0">
              <a:cs typeface="+mn-lt"/>
            </a:endParaRPr>
          </a:p>
          <a:p>
            <a:r>
              <a:rPr lang="en-US" dirty="0"/>
              <a:t>Our newly updated </a:t>
            </a:r>
            <a:r>
              <a:rPr lang="en-US" dirty="0">
                <a:hlinkClick r:id="rId3"/>
              </a:rPr>
              <a:t>Fundamentals: HVAC Systems</a:t>
            </a:r>
            <a:r>
              <a:rPr lang="en-US" dirty="0"/>
              <a:t> eLearning course package has been meticulously crafted to provide you with the knowledge and skills you need to excel in the HVAC field. </a:t>
            </a:r>
          </a:p>
          <a:p>
            <a:endParaRPr lang="en-US" dirty="0">
              <a:cs typeface="+mn-lt"/>
            </a:endParaRPr>
          </a:p>
          <a:p>
            <a:r>
              <a:rPr lang="en-US" sz="1400" b="1" u="sng" dirty="0">
                <a:cs typeface="+mn-lt"/>
              </a:rPr>
              <a:t>ALI</a:t>
            </a:r>
          </a:p>
          <a:p>
            <a:r>
              <a:rPr lang="en-US" b="1" dirty="0"/>
              <a:t>NEW! Understanding ASHRAE Standard 241 Control of Infectious Aerosols – Background, Overview, and Key Requirements</a:t>
            </a:r>
            <a:r>
              <a:rPr lang="en-US" dirty="0"/>
              <a:t> </a:t>
            </a:r>
            <a:br>
              <a:rPr lang="en-US" dirty="0">
                <a:cs typeface="+mn-lt"/>
              </a:rPr>
            </a:br>
            <a:r>
              <a:rPr lang="en-US" i="1" dirty="0"/>
              <a:t>This course provides background on airborne transmission and airborne infection risk mitigation and gives a comprehensive introduction to Standard 241. Key definitions and requirements for compliance, including equivalent clean airflow rates and air cleaner effectiveness and safety testing, are discussed in detail, and illustrated with examples. Assessment, planning, and operation and maintenance are summarized. </a:t>
            </a:r>
          </a:p>
          <a:p>
            <a:r>
              <a:rPr lang="en-US" sz="1800" b="1" dirty="0">
                <a:solidFill>
                  <a:srgbClr val="49494C"/>
                </a:solidFill>
                <a:effectLst/>
                <a:latin typeface="Helvetica" panose="020B0604020202020204" pitchFamily="34" charset="0"/>
                <a:ea typeface="Calibri" panose="020F0502020204030204" pitchFamily="34" charset="0"/>
                <a:cs typeface="Calibri" panose="020F0502020204030204" pitchFamily="34" charset="0"/>
              </a:rPr>
              <a:t>9:00 a.m. – 12:00 p.m., JW Marriott – Indianapolis</a:t>
            </a:r>
          </a:p>
          <a:p>
            <a:endParaRPr lang="en-US" sz="1800" dirty="0">
              <a:solidFill>
                <a:srgbClr val="49494C"/>
              </a:solidFill>
              <a:effectLst/>
              <a:latin typeface="Helvetica" panose="020B0604020202020204" pitchFamily="34" charset="0"/>
              <a:ea typeface="Calibri"/>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effectLst/>
                <a:latin typeface="Helvetica" panose="020B0604020202020204" pitchFamily="34" charset="0"/>
                <a:ea typeface="Calibri" panose="020F0502020204030204" pitchFamily="34" charset="0"/>
              </a:rPr>
              <a:t>NEW!</a:t>
            </a:r>
            <a:r>
              <a:rPr lang="en-US" sz="1800" dirty="0">
                <a:solidFill>
                  <a:srgbClr val="49494C"/>
                </a:solidFill>
                <a:effectLst/>
                <a:latin typeface="Helvetica" panose="020B0604020202020204" pitchFamily="34" charset="0"/>
                <a:ea typeface="Calibri" panose="020F0502020204030204" pitchFamily="34" charset="0"/>
              </a:rPr>
              <a:t> </a:t>
            </a:r>
            <a:r>
              <a:rPr lang="en-US" sz="1800" b="1" dirty="0">
                <a:solidFill>
                  <a:srgbClr val="49494C"/>
                </a:solidFill>
                <a:effectLst/>
                <a:latin typeface="Helvetica" panose="020B0604020202020204" pitchFamily="34" charset="0"/>
                <a:ea typeface="Calibri" panose="020F0502020204030204" pitchFamily="34" charset="0"/>
              </a:rPr>
              <a:t>Is Your Building Ready? Applying ASHRAE Standard 241 Control of Infectious Aerosols – Facility Assessment, Planning, and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49494C"/>
                </a:solidFill>
                <a:effectLst/>
                <a:latin typeface="Helvetica" panose="020B0604020202020204" pitchFamily="34" charset="0"/>
                <a:ea typeface="Calibri" panose="020F0502020204030204" pitchFamily="34" charset="0"/>
                <a:cs typeface="Calibri" panose="020F0502020204030204" pitchFamily="34" charset="0"/>
              </a:rPr>
              <a:t>This course focuses on effectively applying ASHRAE Standard 241 to reduce the indoor risk of airborne disease transmission with minimal cost and energy use impact.</a:t>
            </a:r>
            <a:br>
              <a:rPr lang="en-US" sz="1800" dirty="0">
                <a:solidFill>
                  <a:srgbClr val="49494C"/>
                </a:solidFill>
                <a:effectLst/>
                <a:latin typeface="Helvetica" panose="020B0604020202020204" pitchFamily="34" charset="0"/>
                <a:ea typeface="Calibri" panose="020F0502020204030204" pitchFamily="34" charset="0"/>
              </a:rPr>
            </a:br>
            <a:r>
              <a:rPr lang="en-US" sz="1800" b="1" dirty="0">
                <a:solidFill>
                  <a:srgbClr val="49494C"/>
                </a:solidFill>
                <a:effectLst/>
                <a:latin typeface="Helvetica" panose="020B0604020202020204" pitchFamily="34" charset="0"/>
                <a:ea typeface="Calibri" panose="020F0502020204030204" pitchFamily="34" charset="0"/>
              </a:rPr>
              <a:t>1:00 p.m. – 4:00 p.m., JW Marriott - Indianapolis</a:t>
            </a:r>
            <a:endParaRPr lang="en-US" sz="1800" b="1" dirty="0">
              <a:effectLst/>
              <a:latin typeface="Calibri" panose="020F0502020204030204" pitchFamily="34" charset="0"/>
              <a:ea typeface="Calibri" panose="020F0502020204030204" pitchFamily="34" charset="0"/>
            </a:endParaRPr>
          </a:p>
          <a:p>
            <a:endParaRPr lang="en-US" dirty="0">
              <a:ea typeface="Calibri"/>
              <a:cs typeface="Calibri"/>
            </a:endParaRPr>
          </a:p>
          <a:p>
            <a:endParaRPr lang="en-US" dirty="0">
              <a:ea typeface="Calibri"/>
              <a:cs typeface="Calibri"/>
            </a:endParaRPr>
          </a:p>
          <a:p>
            <a:r>
              <a:rPr lang="en-US" b="1" i="0" u="sng" dirty="0">
                <a:cs typeface="Calibri" panose="020F0502020204030204"/>
              </a:rPr>
              <a:t>Certification</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NEW! ASHRAE Certification launched:</a:t>
            </a:r>
            <a:r>
              <a:rPr lang="en-US" sz="1800" dirty="0">
                <a:effectLst/>
                <a:latin typeface="Calibri" panose="020F0502020204030204" pitchFamily="34"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rPr>
              <a:t>Certified Decarbonization Professional (CDP) </a:t>
            </a:r>
            <a:r>
              <a:rPr lang="en-US" sz="1800" dirty="0">
                <a:effectLst/>
                <a:latin typeface="Calibri" panose="020F0502020204030204" pitchFamily="34" charset="0"/>
                <a:ea typeface="Calibri" panose="020F0502020204030204" pitchFamily="34" charset="0"/>
              </a:rPr>
              <a:t>certification validates competency of the professional to </a:t>
            </a:r>
            <a:r>
              <a:rPr lang="en-US" sz="1800" i="1" dirty="0">
                <a:effectLst/>
                <a:latin typeface="Calibri" panose="020F0502020204030204" pitchFamily="34" charset="0"/>
                <a:ea typeface="Calibri" panose="020F0502020204030204" pitchFamily="34" charset="0"/>
              </a:rPr>
              <a:t>Assess, analyze, and develop effective and sustainable strategies that reduce/eliminate the life-cycle carbon footprint of new and existing buildings.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CDP certification application opened in March and examination at over 1,000 test centers worldwide begins on June 25. </a:t>
            </a:r>
          </a:p>
          <a:p>
            <a:endParaRPr lang="en-US" i="1" dirty="0">
              <a:cs typeface="+mn-lt"/>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14</a:t>
            </a:fld>
            <a:endParaRPr lang="en-US"/>
          </a:p>
        </p:txBody>
      </p:sp>
    </p:spTree>
    <p:extLst>
      <p:ext uri="{BB962C8B-B14F-4D97-AF65-F5344CB8AC3E}">
        <p14:creationId xmlns:p14="http://schemas.microsoft.com/office/powerpoint/2010/main" val="4283308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15</a:t>
            </a:fld>
            <a:endParaRPr lang="en-US"/>
          </a:p>
        </p:txBody>
      </p:sp>
    </p:spTree>
    <p:extLst>
      <p:ext uri="{BB962C8B-B14F-4D97-AF65-F5344CB8AC3E}">
        <p14:creationId xmlns:p14="http://schemas.microsoft.com/office/powerpoint/2010/main" val="183713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1180C-63F0-E729-A905-3D7314BA3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E359C-DC59-322C-282A-D3B5397B0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84FA9-D028-9D63-99FC-540528858E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7C4C5F-801D-DD21-EFD6-5A1D52B80098}"/>
              </a:ext>
            </a:extLst>
          </p:cNvPr>
          <p:cNvSpPr>
            <a:spLocks noGrp="1"/>
          </p:cNvSpPr>
          <p:nvPr>
            <p:ph type="sldNum" sz="quarter" idx="5"/>
          </p:nvPr>
        </p:nvSpPr>
        <p:spPr/>
        <p:txBody>
          <a:bodyPr/>
          <a:lstStyle/>
          <a:p>
            <a:fld id="{EA382AF3-B4D1-4C1B-AC6D-4EAEA9DC7605}" type="slidenum">
              <a:rPr lang="en-US" smtClean="0"/>
              <a:t>16</a:t>
            </a:fld>
            <a:endParaRPr lang="en-US"/>
          </a:p>
        </p:txBody>
      </p:sp>
    </p:spTree>
    <p:extLst>
      <p:ext uri="{BB962C8B-B14F-4D97-AF65-F5344CB8AC3E}">
        <p14:creationId xmlns:p14="http://schemas.microsoft.com/office/powerpoint/2010/main" val="3555108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dirty="0"/>
            </a:br>
            <a:r>
              <a:rPr lang="en-US" dirty="0"/>
              <a:t>Effective July 1, the Region at Large has split and created a new Region XV. Please see details at ashrae.org/regions. </a:t>
            </a:r>
          </a:p>
        </p:txBody>
      </p:sp>
      <p:sp>
        <p:nvSpPr>
          <p:cNvPr id="4" name="Slide Number Placeholder 3"/>
          <p:cNvSpPr>
            <a:spLocks noGrp="1"/>
          </p:cNvSpPr>
          <p:nvPr>
            <p:ph type="sldNum" sz="quarter" idx="5"/>
          </p:nvPr>
        </p:nvSpPr>
        <p:spPr/>
        <p:txBody>
          <a:bodyPr/>
          <a:lstStyle/>
          <a:p>
            <a:fld id="{EA382AF3-B4D1-4C1B-AC6D-4EAEA9DC7605}" type="slidenum">
              <a:rPr lang="en-US" smtClean="0"/>
              <a:t>17</a:t>
            </a:fld>
            <a:endParaRPr lang="en-US"/>
          </a:p>
        </p:txBody>
      </p:sp>
    </p:spTree>
    <p:extLst>
      <p:ext uri="{BB962C8B-B14F-4D97-AF65-F5344CB8AC3E}">
        <p14:creationId xmlns:p14="http://schemas.microsoft.com/office/powerpoint/2010/main" val="2515059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0"/>
              </a:spcBef>
              <a:defRPr/>
            </a:pPr>
            <a:r>
              <a:rPr lang="en-US" sz="1200">
                <a:ea typeface="+mn-lt"/>
                <a:cs typeface="+mn-lt"/>
              </a:rPr>
              <a:t>Submit nominations for others and/or yourself  for council or committees</a:t>
            </a:r>
            <a:r>
              <a:rPr lang="en-US" sz="1200">
                <a:ea typeface="+mn-lt"/>
                <a:cs typeface="Calibri"/>
              </a:rPr>
              <a:t> in the Committee Nominations page in the Communities section.</a:t>
            </a:r>
          </a:p>
          <a:p>
            <a:endParaRPr lang="en-US"/>
          </a:p>
          <a:p>
            <a:r>
              <a:rPr lang="en-US"/>
              <a:t>Also in the Communities section is a convenient map to search for ASHRAE Chapters – just use autodetect or search by location to find the nearest chapter including the Chapter’s website info. </a:t>
            </a:r>
          </a:p>
        </p:txBody>
      </p:sp>
      <p:sp>
        <p:nvSpPr>
          <p:cNvPr id="4" name="Slide Number Placeholder 3"/>
          <p:cNvSpPr>
            <a:spLocks noGrp="1"/>
          </p:cNvSpPr>
          <p:nvPr>
            <p:ph type="sldNum" sz="quarter" idx="5"/>
          </p:nvPr>
        </p:nvSpPr>
        <p:spPr/>
        <p:txBody>
          <a:bodyPr/>
          <a:lstStyle/>
          <a:p>
            <a:fld id="{EA382AF3-B4D1-4C1B-AC6D-4EAEA9DC7605}" type="slidenum">
              <a:rPr lang="en-US" smtClean="0"/>
              <a:t>18</a:t>
            </a:fld>
            <a:endParaRPr lang="en-US"/>
          </a:p>
        </p:txBody>
      </p:sp>
    </p:spTree>
    <p:extLst>
      <p:ext uri="{BB962C8B-B14F-4D97-AF65-F5344CB8AC3E}">
        <p14:creationId xmlns:p14="http://schemas.microsoft.com/office/powerpoint/2010/main" val="4249447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The GroupPay program is designed to allow for an easy payment from a single invoice for all employees within an organization. Email </a:t>
            </a: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GroupPay@ashrae.org</a:t>
            </a:r>
            <a:r>
              <a:rPr lang="en-US" sz="1800" dirty="0">
                <a:effectLst/>
                <a:latin typeface="Aptos" panose="020B0004020202020204" pitchFamily="34" charset="0"/>
                <a:ea typeface="Aptos" panose="020B0004020202020204" pitchFamily="34" charset="0"/>
                <a:cs typeface="Aptos" panose="020B0004020202020204" pitchFamily="34" charset="0"/>
              </a:rPr>
              <a:t> to sign up, or for more information.</a:t>
            </a:r>
          </a:p>
          <a:p>
            <a:pPr marL="45720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19</a:t>
            </a:fld>
            <a:endParaRPr lang="en-US"/>
          </a:p>
        </p:txBody>
      </p:sp>
    </p:spTree>
    <p:extLst>
      <p:ext uri="{BB962C8B-B14F-4D97-AF65-F5344CB8AC3E}">
        <p14:creationId xmlns:p14="http://schemas.microsoft.com/office/powerpoint/2010/main" val="205926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kzidenz Grotesk BE Medium" panose="02000803030000020004" pitchFamily="50" charset="0"/>
              </a:rPr>
              <a:t> </a:t>
            </a:r>
            <a:r>
              <a:rPr lang="en-US" dirty="0">
                <a:solidFill>
                  <a:schemeClr val="bg1"/>
                </a:solidFill>
                <a:latin typeface="Akzidenz Grotesk BE Medium" panose="02000803030000020004" pitchFamily="50" charset="0"/>
              </a:rPr>
              <a:t>View ASHRAE Governing Documents at </a:t>
            </a:r>
            <a:r>
              <a:rPr lang="en-US" b="1" u="sng" dirty="0">
                <a:solidFill>
                  <a:schemeClr val="bg1"/>
                </a:solidFill>
                <a:latin typeface="Akzidenz Grotesk BE Medium" panose="02000803030000020004" pitchFamily="50" charset="0"/>
              </a:rPr>
              <a:t>ashrae.org/about/governance</a:t>
            </a:r>
          </a:p>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2</a:t>
            </a:fld>
            <a:endParaRPr lang="en-US"/>
          </a:p>
        </p:txBody>
      </p:sp>
    </p:spTree>
    <p:extLst>
      <p:ext uri="{BB962C8B-B14F-4D97-AF65-F5344CB8AC3E}">
        <p14:creationId xmlns:p14="http://schemas.microsoft.com/office/powerpoint/2010/main" val="4236984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94C"/>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9494C"/>
                </a:solidFill>
                <a:effectLst/>
                <a:highlight>
                  <a:srgbClr val="FFFFFF"/>
                </a:highlight>
                <a:latin typeface="Helvetica" panose="020B0604020202020204" pitchFamily="34" charset="0"/>
                <a:ea typeface="Aptos" panose="020B0004020202020204" pitchFamily="34" charset="0"/>
                <a:cs typeface="Aptos" panose="020B0004020202020204" pitchFamily="34" charset="0"/>
              </a:rPr>
              <a:t>Chapter Leadership Academy is a 1.5-day crash course designed to simplify the learning curve of all things ASHRAE. Attendees will gain a better understanding of how ASHRAE Society functions and obtain useful and practical knowledge essential for honing ASHRAE leadership skills. The program also will include sharing tips and best practices that attendees can confidently take back to their Chapters for implementation. Attendees help shape the discussion, too! A significant part of the program will be based on hot topics and ASHRAE-related challenges that attendees have identified they would like to see addressed.</a:t>
            </a:r>
            <a:endParaRPr lang="en-US" sz="1800" dirty="0">
              <a:effectLst/>
              <a:highlight>
                <a:srgbClr val="FFFFFF"/>
              </a:highligh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49494C"/>
              </a:solidFill>
              <a:effectLst/>
              <a:highlight>
                <a:srgbClr val="FFFFFF"/>
              </a:highlight>
              <a:latin typeface="Helvetica" panose="020B06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9494C"/>
                </a:solidFill>
                <a:effectLst/>
                <a:highlight>
                  <a:srgbClr val="FFFFFF"/>
                </a:highlight>
                <a:latin typeface="Helvetica" panose="020B0604020202020204" pitchFamily="34" charset="0"/>
                <a:ea typeface="Aptos" panose="020B0004020202020204" pitchFamily="34" charset="0"/>
                <a:cs typeface="Aptos" panose="020B0004020202020204" pitchFamily="34" charset="0"/>
              </a:rPr>
              <a:t>Contact your </a:t>
            </a:r>
            <a:r>
              <a:rPr lang="en-US" sz="1800" u="sng" dirty="0">
                <a:solidFill>
                  <a:srgbClr val="00AED8"/>
                </a:solidFill>
                <a:effectLst/>
                <a:highlight>
                  <a:srgbClr val="FFFFFF"/>
                </a:highlight>
                <a:latin typeface="Helvetica" panose="020B0604020202020204" pitchFamily="34" charset="0"/>
                <a:ea typeface="Aptos" panose="020B0004020202020204" pitchFamily="34" charset="0"/>
                <a:cs typeface="Aptos" panose="020B0004020202020204" pitchFamily="34" charset="0"/>
                <a:hlinkClick r:id="rId3"/>
              </a:rPr>
              <a:t>Director and Regional Chair (DRC)</a:t>
            </a:r>
            <a:r>
              <a:rPr lang="en-US" sz="1800" dirty="0">
                <a:solidFill>
                  <a:srgbClr val="49494C"/>
                </a:solidFill>
                <a:effectLst/>
                <a:highlight>
                  <a:srgbClr val="FFFFFF"/>
                </a:highlight>
                <a:latin typeface="Helvetica" panose="020B0604020202020204" pitchFamily="34" charset="0"/>
                <a:ea typeface="Aptos" panose="020B0004020202020204" pitchFamily="34" charset="0"/>
                <a:cs typeface="Aptos" panose="020B0004020202020204" pitchFamily="34" charset="0"/>
              </a:rPr>
              <a:t> TODAY! DRCs will approve attendees from their region –and up to four attendees will be approved from each Region. Those interested should contact their DRC before </a:t>
            </a:r>
            <a:r>
              <a:rPr lang="en-US" sz="1800" b="1" dirty="0">
                <a:solidFill>
                  <a:srgbClr val="49494C"/>
                </a:solidFill>
                <a:effectLst/>
                <a:highlight>
                  <a:srgbClr val="FFFF00"/>
                </a:highlight>
                <a:latin typeface="Helvetica" panose="020B0604020202020204" pitchFamily="34" charset="0"/>
                <a:ea typeface="Aptos" panose="020B0004020202020204" pitchFamily="34" charset="0"/>
                <a:cs typeface="Aptos" panose="020B0004020202020204" pitchFamily="34" charset="0"/>
              </a:rPr>
              <a:t>October 11</a:t>
            </a:r>
            <a:r>
              <a:rPr lang="en-US" sz="1800" b="1" dirty="0">
                <a:solidFill>
                  <a:srgbClr val="49494C"/>
                </a:solidFill>
                <a:effectLst/>
                <a:highlight>
                  <a:srgbClr val="FFFFFF"/>
                </a:highlight>
                <a:latin typeface="Helvetica" panose="020B0604020202020204" pitchFamily="34" charset="0"/>
                <a:ea typeface="Aptos" panose="020B0004020202020204" pitchFamily="34" charset="0"/>
                <a:cs typeface="Aptos" panose="020B0004020202020204" pitchFamily="34" charset="0"/>
              </a:rPr>
              <a:t>.</a:t>
            </a:r>
            <a:r>
              <a:rPr lang="en-US" sz="1800" dirty="0">
                <a:solidFill>
                  <a:srgbClr val="49494C"/>
                </a:solidFill>
                <a:effectLst/>
                <a:highlight>
                  <a:srgbClr val="FFFFFF"/>
                </a:highlight>
                <a:latin typeface="Helvetica" panose="020B0604020202020204" pitchFamily="34" charset="0"/>
                <a:ea typeface="Aptos" panose="020B0004020202020204" pitchFamily="34" charset="0"/>
                <a:cs typeface="Aptos" panose="020B0004020202020204" pitchFamily="34" charset="0"/>
              </a:rPr>
              <a:t> All attendees will be approved to register by </a:t>
            </a:r>
            <a:r>
              <a:rPr lang="en-US" sz="1800" b="1" dirty="0">
                <a:solidFill>
                  <a:srgbClr val="49494C"/>
                </a:solidFill>
                <a:effectLst/>
                <a:highlight>
                  <a:srgbClr val="FFFF00"/>
                </a:highlight>
                <a:latin typeface="Helvetica" panose="020B0604020202020204" pitchFamily="34" charset="0"/>
                <a:ea typeface="Aptos" panose="020B0004020202020204" pitchFamily="34" charset="0"/>
                <a:cs typeface="Aptos" panose="020B0004020202020204" pitchFamily="34" charset="0"/>
              </a:rPr>
              <a:t>October 21</a:t>
            </a:r>
            <a:r>
              <a:rPr lang="en-US" sz="1800" dirty="0">
                <a:solidFill>
                  <a:srgbClr val="49494C"/>
                </a:solidFill>
                <a:effectLst/>
                <a:highlight>
                  <a:srgbClr val="FFFF00"/>
                </a:highlight>
                <a:latin typeface="Helvetica" panose="020B0604020202020204" pitchFamily="34" charset="0"/>
                <a:ea typeface="Aptos" panose="020B0004020202020204" pitchFamily="34" charset="0"/>
                <a:cs typeface="Aptos" panose="020B0004020202020204" pitchFamily="34" charset="0"/>
              </a:rPr>
              <a:t>.</a:t>
            </a:r>
            <a:r>
              <a:rPr lang="en-US" sz="1800" dirty="0">
                <a:solidFill>
                  <a:srgbClr val="49494C"/>
                </a:solidFill>
                <a:effectLst/>
                <a:highlight>
                  <a:srgbClr val="FFFFFF"/>
                </a:highlight>
                <a:latin typeface="Helvetica" panose="020B0604020202020204" pitchFamily="34" charset="0"/>
                <a:ea typeface="Aptos" panose="020B0004020202020204" pitchFamily="34" charset="0"/>
                <a:cs typeface="Aptos" panose="020B0004020202020204" pitchFamily="34" charset="0"/>
              </a:rPr>
              <a:t> </a:t>
            </a:r>
            <a:endParaRPr lang="en-US" sz="1800" dirty="0">
              <a:effectLst/>
              <a:highlight>
                <a:srgbClr val="FFFFFF"/>
              </a:highligh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20</a:t>
            </a:fld>
            <a:endParaRPr lang="en-US"/>
          </a:p>
        </p:txBody>
      </p:sp>
    </p:spTree>
    <p:extLst>
      <p:ext uri="{BB962C8B-B14F-4D97-AF65-F5344CB8AC3E}">
        <p14:creationId xmlns:p14="http://schemas.microsoft.com/office/powerpoint/2010/main" val="826540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PR team have tools and resources available to vet media inquires, research media contacts and arrange appropriate responses. Please send all media inquires to </a:t>
            </a:r>
            <a:r>
              <a:rPr lang="en-US" dirty="0">
                <a:hlinkClick r:id="rId3" tooltip="mailto:publicrelations@ashrae.org"/>
              </a:rPr>
              <a:t>publicrelations@ashrae.org</a:t>
            </a:r>
            <a:r>
              <a:rPr lang="en-US" dirty="0"/>
              <a:t> for support.</a:t>
            </a:r>
          </a:p>
        </p:txBody>
      </p:sp>
      <p:sp>
        <p:nvSpPr>
          <p:cNvPr id="4" name="Slide Number Placeholder 3"/>
          <p:cNvSpPr>
            <a:spLocks noGrp="1"/>
          </p:cNvSpPr>
          <p:nvPr>
            <p:ph type="sldNum" sz="quarter" idx="5"/>
          </p:nvPr>
        </p:nvSpPr>
        <p:spPr/>
        <p:txBody>
          <a:bodyPr/>
          <a:lstStyle/>
          <a:p>
            <a:fld id="{EA382AF3-B4D1-4C1B-AC6D-4EAEA9DC7605}" type="slidenum">
              <a:rPr lang="en-US" smtClean="0"/>
              <a:t>21</a:t>
            </a:fld>
            <a:endParaRPr lang="en-US"/>
          </a:p>
        </p:txBody>
      </p:sp>
    </p:spTree>
    <p:extLst>
      <p:ext uri="{BB962C8B-B14F-4D97-AF65-F5344CB8AC3E}">
        <p14:creationId xmlns:p14="http://schemas.microsoft.com/office/powerpoint/2010/main" val="238925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kzidenz-grotesk"/>
              </a:rPr>
              <a:t>Additional resources in the ‘About’ section include the latest Society Snapshot for download and review, as well as Marketing Central. If you haven’t looked at Marketing Central it’s a wealth of information for members and chapters to assist in their promotion efforts. This page provides presentations, social media templates, branding guides, and much more. </a:t>
            </a:r>
          </a:p>
          <a:p>
            <a:endParaRPr lang="en-US" b="0" i="0" dirty="0">
              <a:effectLst/>
              <a:latin typeface="akzidenz-grotesk"/>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3</a:t>
            </a:fld>
            <a:endParaRPr lang="en-US"/>
          </a:p>
        </p:txBody>
      </p:sp>
    </p:spTree>
    <p:extLst>
      <p:ext uri="{BB962C8B-B14F-4D97-AF65-F5344CB8AC3E}">
        <p14:creationId xmlns:p14="http://schemas.microsoft.com/office/powerpoint/2010/main" val="133529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kzidenz-grotesk"/>
              </a:rPr>
              <a:t>A few of the many resources in the ‘About’ section of ashrae.org include the Strategic Plan. The Planning Committee and ASHRAE Board of Directors are seeking feedback from you as we gear up to create the next plan. </a:t>
            </a:r>
            <a:r>
              <a:rPr lang="en-US" dirty="0">
                <a:latin typeface="akzidenz-grotesk"/>
              </a:rPr>
              <a:t>Check the Strategic Plan page in the About Section to submit feedback.</a:t>
            </a:r>
            <a:endParaRPr lang="en-US" b="0" i="0" dirty="0">
              <a:effectLst/>
              <a:latin typeface="akzidenz-grotes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20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
              </a:rPr>
              <a:t>2024-25 Board of Directors </a:t>
            </a:r>
            <a:r>
              <a:rPr lang="en-US" sz="1800" b="1" i="1" dirty="0">
                <a:solidFill>
                  <a:schemeClr val="bg1"/>
                </a:solidFill>
                <a:latin typeface="Calibri  "/>
              </a:rPr>
              <a:t>Executive Committee</a:t>
            </a:r>
            <a:endParaRPr lang="en-US" sz="1800" dirty="0">
              <a:solidFill>
                <a:schemeClr val="bg1"/>
              </a:solidFill>
              <a:latin typeface="Calibri  "/>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dirty="0">
                <a:latin typeface="Calibri  "/>
              </a:rPr>
            </a:br>
            <a:r>
              <a:rPr kumimoji="0" lang="en-US" sz="1800" i="0" u="none" strike="noStrike" kern="1200" cap="none" spc="0" normalizeH="0" baseline="0" noProof="0" dirty="0">
                <a:ln>
                  <a:noFill/>
                </a:ln>
                <a:solidFill>
                  <a:prstClr val="black"/>
                </a:solidFill>
                <a:effectLst/>
                <a:uLnTx/>
                <a:uFillTx/>
                <a:ea typeface="+mn-ea"/>
                <a:cs typeface="+mn-cs"/>
              </a:rPr>
              <a:t>Through an elaborate committee structure, including committees and councils, ASHRAE policies are established by a </a:t>
            </a:r>
            <a:r>
              <a:rPr kumimoji="0" lang="en-US" sz="1800" b="1" i="0" u="none" strike="noStrike" kern="1200" cap="none" spc="0" normalizeH="0" baseline="0" noProof="0" dirty="0">
                <a:ln>
                  <a:noFill/>
                </a:ln>
                <a:solidFill>
                  <a:prstClr val="black"/>
                </a:solidFill>
                <a:effectLst/>
                <a:uLnTx/>
                <a:uFillTx/>
                <a:ea typeface="+mn-ea"/>
                <a:cs typeface="+mn-cs"/>
              </a:rPr>
              <a:t>Board of Directors </a:t>
            </a:r>
            <a:r>
              <a:rPr kumimoji="0" lang="en-US" sz="1800" i="0" u="none" strike="noStrike" kern="1200" cap="none" spc="0" normalizeH="0" baseline="0" noProof="0" dirty="0">
                <a:ln>
                  <a:noFill/>
                </a:ln>
                <a:solidFill>
                  <a:prstClr val="black"/>
                </a:solidFill>
                <a:effectLst/>
                <a:uLnTx/>
                <a:uFillTx/>
                <a:ea typeface="+mn-ea"/>
                <a:cs typeface="+mn-cs"/>
              </a:rPr>
              <a:t>comprised of Society members elected by the membership. Board members serve terms of one to three years, including the President who serves a one‐year term.</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i="1" dirty="0">
                <a:latin typeface="Calibri  "/>
              </a:rPr>
            </a:br>
            <a:endParaRPr lang="en-US" sz="1800" i="1" dirty="0">
              <a:latin typeface="Calibri  "/>
            </a:endParaRPr>
          </a:p>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5</a:t>
            </a:fld>
            <a:endParaRPr lang="en-US"/>
          </a:p>
        </p:txBody>
      </p:sp>
    </p:spTree>
    <p:extLst>
      <p:ext uri="{BB962C8B-B14F-4D97-AF65-F5344CB8AC3E}">
        <p14:creationId xmlns:p14="http://schemas.microsoft.com/office/powerpoint/2010/main" val="385594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
              </a:rPr>
              <a:t>2024-25 Board of Directors</a:t>
            </a:r>
            <a:r>
              <a:rPr lang="en-US" sz="1400" b="1" dirty="0">
                <a:latin typeface="Calibri  "/>
              </a:rPr>
              <a:t> </a:t>
            </a:r>
            <a:r>
              <a:rPr lang="en-US" sz="1200" b="1" i="1" dirty="0">
                <a:latin typeface="Calibri  "/>
              </a:rPr>
              <a:t>Director and Regional Chairs</a:t>
            </a:r>
            <a:br>
              <a:rPr lang="en-US" sz="1400" i="1" dirty="0">
                <a:latin typeface="Calibri  "/>
              </a:rPr>
            </a:br>
            <a:endParaRPr lang="en-US" sz="1400" i="1" dirty="0">
              <a:latin typeface="Calibri  "/>
            </a:endParaRPr>
          </a:p>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6</a:t>
            </a:fld>
            <a:endParaRPr lang="en-US"/>
          </a:p>
        </p:txBody>
      </p:sp>
    </p:spTree>
    <p:extLst>
      <p:ext uri="{BB962C8B-B14F-4D97-AF65-F5344CB8AC3E}">
        <p14:creationId xmlns:p14="http://schemas.microsoft.com/office/powerpoint/2010/main" val="54656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
              </a:rPr>
              <a:t>2024-25 </a:t>
            </a:r>
            <a:r>
              <a:rPr lang="en-US" sz="1200" b="1" i="1" dirty="0">
                <a:latin typeface="Calibri  "/>
              </a:rPr>
              <a:t>Directors-at-large</a:t>
            </a:r>
            <a:br>
              <a:rPr lang="en-US" sz="1800" i="1" dirty="0">
                <a:latin typeface="Calibri  "/>
              </a:rPr>
            </a:br>
            <a:endParaRPr lang="en-US" sz="1800" i="1" dirty="0">
              <a:latin typeface="Calibri  "/>
            </a:endParaRPr>
          </a:p>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7</a:t>
            </a:fld>
            <a:endParaRPr lang="en-US"/>
          </a:p>
        </p:txBody>
      </p:sp>
    </p:spTree>
    <p:extLst>
      <p:ext uri="{BB962C8B-B14F-4D97-AF65-F5344CB8AC3E}">
        <p14:creationId xmlns:p14="http://schemas.microsoft.com/office/powerpoint/2010/main" val="256858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569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15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FDFFEB-F9FD-9D5E-49A9-D1DA0B171ADF}"/>
              </a:ext>
            </a:extLst>
          </p:cNvPr>
          <p:cNvSpPr/>
          <p:nvPr userDrawn="1"/>
        </p:nvSpPr>
        <p:spPr>
          <a:xfrm>
            <a:off x="0" y="0"/>
            <a:ext cx="12192000"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D8FD95-4187-F5A1-BA0B-27D48B50743C}"/>
              </a:ext>
            </a:extLst>
          </p:cNvPr>
          <p:cNvSpPr/>
          <p:nvPr userDrawn="1"/>
        </p:nvSpPr>
        <p:spPr>
          <a:xfrm>
            <a:off x="0" y="0"/>
            <a:ext cx="12192000" cy="6900863"/>
          </a:xfrm>
          <a:prstGeom prst="rect">
            <a:avLst/>
          </a:prstGeom>
          <a:solidFill>
            <a:srgbClr val="0655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74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243B-C60A-466C-BD32-6D1FE395D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13E48-1FD3-428C-A790-58711CA074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4CB93-20A9-4D72-8605-588209DCB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EB244-F392-465E-9F7F-EB8DC1A4EE68}"/>
              </a:ext>
            </a:extLst>
          </p:cNvPr>
          <p:cNvSpPr>
            <a:spLocks noGrp="1"/>
          </p:cNvSpPr>
          <p:nvPr>
            <p:ph type="dt" sz="half" idx="10"/>
          </p:nvPr>
        </p:nvSpPr>
        <p:spPr/>
        <p:txBody>
          <a:bodyPr/>
          <a:lstStyle/>
          <a:p>
            <a:fld id="{AF8BBA54-415D-438F-ABD0-A01F287E4AF8}" type="datetimeFigureOut">
              <a:rPr lang="en-US" smtClean="0"/>
              <a:t>7/17/2024</a:t>
            </a:fld>
            <a:endParaRPr lang="en-US"/>
          </a:p>
        </p:txBody>
      </p:sp>
      <p:sp>
        <p:nvSpPr>
          <p:cNvPr id="6" name="Footer Placeholder 5">
            <a:extLst>
              <a:ext uri="{FF2B5EF4-FFF2-40B4-BE49-F238E27FC236}">
                <a16:creationId xmlns:a16="http://schemas.microsoft.com/office/drawing/2014/main" id="{A0ABDD02-6B98-448B-AED5-E375E1B783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F2D16-A729-4722-92BD-9E4A35960744}"/>
              </a:ext>
            </a:extLst>
          </p:cNvPr>
          <p:cNvSpPr>
            <a:spLocks noGrp="1"/>
          </p:cNvSpPr>
          <p:nvPr>
            <p:ph type="sldNum" sz="quarter" idx="12"/>
          </p:nvPr>
        </p:nvSpPr>
        <p:spPr/>
        <p:txBody>
          <a:bodyPr/>
          <a:lstStyle/>
          <a:p>
            <a:fld id="{CDCE43C6-5138-4D96-A65B-5B91F73FFF2B}" type="slidenum">
              <a:rPr lang="en-US" smtClean="0"/>
              <a:t>‹#›</a:t>
            </a:fld>
            <a:endParaRPr lang="en-US"/>
          </a:p>
        </p:txBody>
      </p:sp>
    </p:spTree>
    <p:extLst>
      <p:ext uri="{BB962C8B-B14F-4D97-AF65-F5344CB8AC3E}">
        <p14:creationId xmlns:p14="http://schemas.microsoft.com/office/powerpoint/2010/main" val="2227115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45243FAC-1618-4F17-870E-2E34877CF37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
        <p:nvSpPr>
          <p:cNvPr id="8" name="Title Placeholder 1">
            <a:extLst>
              <a:ext uri="{FF2B5EF4-FFF2-40B4-BE49-F238E27FC236}">
                <a16:creationId xmlns:a16="http://schemas.microsoft.com/office/drawing/2014/main" id="{76557BAC-5213-4134-A016-A12D891D733B}"/>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a:p>
        </p:txBody>
      </p:sp>
      <p:pic>
        <p:nvPicPr>
          <p:cNvPr id="13" name="Picture 12" descr="Text, logo&#10;&#10;Description automatically generated">
            <a:extLst>
              <a:ext uri="{FF2B5EF4-FFF2-40B4-BE49-F238E27FC236}">
                <a16:creationId xmlns:a16="http://schemas.microsoft.com/office/drawing/2014/main" id="{82B14DBF-5F95-4677-9235-178D2DEEFA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4" name="Title 1">
            <a:extLst>
              <a:ext uri="{FF2B5EF4-FFF2-40B4-BE49-F238E27FC236}">
                <a16:creationId xmlns:a16="http://schemas.microsoft.com/office/drawing/2014/main" id="{3BBB6481-3ABA-479A-BC27-8D38A55E2350}"/>
              </a:ext>
            </a:extLst>
          </p:cNvPr>
          <p:cNvSpPr>
            <a:spLocks noGrp="1"/>
          </p:cNvSpPr>
          <p:nvPr>
            <p:ph type="title"/>
          </p:nvPr>
        </p:nvSpPr>
        <p:spPr>
          <a:xfrm>
            <a:off x="329005" y="216622"/>
            <a:ext cx="10515600" cy="601515"/>
          </a:xfrm>
        </p:spPr>
        <p:txBody>
          <a:bodyPr>
            <a:noAutofit/>
          </a:bodyPr>
          <a:lstStyle>
            <a:lvl1pPr>
              <a:defRPr sz="3200">
                <a:solidFill>
                  <a:schemeClr val="bg1"/>
                </a:solidFill>
                <a:latin typeface="Akzidenz Grotesk BE Regular" panose="02000503030000020003" pitchFamily="50" charset="0"/>
              </a:defRPr>
            </a:lvl1pPr>
          </a:lstStyle>
          <a:p>
            <a:endParaRPr lang="en-US"/>
          </a:p>
        </p:txBody>
      </p:sp>
      <p:sp>
        <p:nvSpPr>
          <p:cNvPr id="7" name="Content Placeholder 2">
            <a:extLst>
              <a:ext uri="{FF2B5EF4-FFF2-40B4-BE49-F238E27FC236}">
                <a16:creationId xmlns:a16="http://schemas.microsoft.com/office/drawing/2014/main" id="{A332F484-9A21-4CA7-8201-A46ACEEEC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4997B865-7EFE-4C00-8EC6-42A6E991D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28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3" cy="6858000"/>
          </a:xfrm>
          <a:prstGeom prst="rect">
            <a:avLst/>
          </a:prstGeom>
        </p:spPr>
      </p:pic>
    </p:spTree>
    <p:extLst>
      <p:ext uri="{BB962C8B-B14F-4D97-AF65-F5344CB8AC3E}">
        <p14:creationId xmlns:p14="http://schemas.microsoft.com/office/powerpoint/2010/main" val="8464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8" name="Picture 7" descr="Text, logo&#10;&#10;Description automatically generated">
            <a:extLst>
              <a:ext uri="{FF2B5EF4-FFF2-40B4-BE49-F238E27FC236}">
                <a16:creationId xmlns:a16="http://schemas.microsoft.com/office/drawing/2014/main" id="{A4FD5248-DB2C-CAF5-C03E-9F6A7ACAFFD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8" name="Picture 7" descr="Text, logo&#10;&#10;Description automatically generated">
            <a:extLst>
              <a:ext uri="{FF2B5EF4-FFF2-40B4-BE49-F238E27FC236}">
                <a16:creationId xmlns:a16="http://schemas.microsoft.com/office/drawing/2014/main" id="{0229D6BC-F066-0F15-557A-FA84AC6C312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101819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243B-C60A-466C-BD32-6D1FE395D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13E48-1FD3-428C-A790-58711CA074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4CB93-20A9-4D72-8605-588209DCB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EB244-F392-465E-9F7F-EB8DC1A4EE68}"/>
              </a:ext>
            </a:extLst>
          </p:cNvPr>
          <p:cNvSpPr>
            <a:spLocks noGrp="1"/>
          </p:cNvSpPr>
          <p:nvPr>
            <p:ph type="dt" sz="half" idx="10"/>
          </p:nvPr>
        </p:nvSpPr>
        <p:spPr/>
        <p:txBody>
          <a:bodyPr/>
          <a:lstStyle/>
          <a:p>
            <a:fld id="{AF8BBA54-415D-438F-ABD0-A01F287E4AF8}" type="datetimeFigureOut">
              <a:rPr lang="en-US" smtClean="0"/>
              <a:t>7/17/2024</a:t>
            </a:fld>
            <a:endParaRPr lang="en-US"/>
          </a:p>
        </p:txBody>
      </p:sp>
      <p:sp>
        <p:nvSpPr>
          <p:cNvPr id="6" name="Footer Placeholder 5">
            <a:extLst>
              <a:ext uri="{FF2B5EF4-FFF2-40B4-BE49-F238E27FC236}">
                <a16:creationId xmlns:a16="http://schemas.microsoft.com/office/drawing/2014/main" id="{A0ABDD02-6B98-448B-AED5-E375E1B783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F2D16-A729-4722-92BD-9E4A35960744}"/>
              </a:ext>
            </a:extLst>
          </p:cNvPr>
          <p:cNvSpPr>
            <a:spLocks noGrp="1"/>
          </p:cNvSpPr>
          <p:nvPr>
            <p:ph type="sldNum" sz="quarter" idx="12"/>
          </p:nvPr>
        </p:nvSpPr>
        <p:spPr/>
        <p:txBody>
          <a:bodyPr/>
          <a:lstStyle/>
          <a:p>
            <a:fld id="{CDCE43C6-5138-4D96-A65B-5B91F73FFF2B}" type="slidenum">
              <a:rPr lang="en-US" smtClean="0"/>
              <a:t>‹#›</a:t>
            </a:fld>
            <a:endParaRPr lang="en-US"/>
          </a:p>
        </p:txBody>
      </p:sp>
      <p:pic>
        <p:nvPicPr>
          <p:cNvPr id="8" name="Picture 7" descr="Text, logo&#10;&#10;Description automatically generated">
            <a:extLst>
              <a:ext uri="{FF2B5EF4-FFF2-40B4-BE49-F238E27FC236}">
                <a16:creationId xmlns:a16="http://schemas.microsoft.com/office/drawing/2014/main" id="{BD96AB95-36D6-E8BF-CC96-020752AB48E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357123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45243FAC-1618-4F17-870E-2E34877CF37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
        <p:nvSpPr>
          <p:cNvPr id="8" name="Title Placeholder 1">
            <a:extLst>
              <a:ext uri="{FF2B5EF4-FFF2-40B4-BE49-F238E27FC236}">
                <a16:creationId xmlns:a16="http://schemas.microsoft.com/office/drawing/2014/main" id="{76557BAC-5213-4134-A016-A12D891D733B}"/>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a:p>
        </p:txBody>
      </p:sp>
      <p:pic>
        <p:nvPicPr>
          <p:cNvPr id="13" name="Picture 12" descr="Text, logo&#10;&#10;Description automatically generated">
            <a:extLst>
              <a:ext uri="{FF2B5EF4-FFF2-40B4-BE49-F238E27FC236}">
                <a16:creationId xmlns:a16="http://schemas.microsoft.com/office/drawing/2014/main" id="{82B14DBF-5F95-4677-9235-178D2DEEFA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4" name="Title 1">
            <a:extLst>
              <a:ext uri="{FF2B5EF4-FFF2-40B4-BE49-F238E27FC236}">
                <a16:creationId xmlns:a16="http://schemas.microsoft.com/office/drawing/2014/main" id="{3BBB6481-3ABA-479A-BC27-8D38A55E2350}"/>
              </a:ext>
            </a:extLst>
          </p:cNvPr>
          <p:cNvSpPr>
            <a:spLocks noGrp="1"/>
          </p:cNvSpPr>
          <p:nvPr>
            <p:ph type="title"/>
          </p:nvPr>
        </p:nvSpPr>
        <p:spPr>
          <a:xfrm>
            <a:off x="329005" y="216622"/>
            <a:ext cx="10515600" cy="601515"/>
          </a:xfrm>
        </p:spPr>
        <p:txBody>
          <a:bodyPr>
            <a:noAutofit/>
          </a:bodyPr>
          <a:lstStyle>
            <a:lvl1pPr>
              <a:defRPr sz="3200">
                <a:solidFill>
                  <a:schemeClr val="bg1"/>
                </a:solidFill>
                <a:latin typeface="Akzidenz Grotesk BE Regular" panose="02000503030000020003" pitchFamily="50" charset="0"/>
              </a:defRPr>
            </a:lvl1pPr>
          </a:lstStyle>
          <a:p>
            <a:endParaRPr lang="en-US"/>
          </a:p>
        </p:txBody>
      </p:sp>
      <p:sp>
        <p:nvSpPr>
          <p:cNvPr id="7" name="Content Placeholder 2">
            <a:extLst>
              <a:ext uri="{FF2B5EF4-FFF2-40B4-BE49-F238E27FC236}">
                <a16:creationId xmlns:a16="http://schemas.microsoft.com/office/drawing/2014/main" id="{A332F484-9A21-4CA7-8201-A46ACEEEC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4997B865-7EFE-4C00-8EC6-42A6E991D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848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7/17/2024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978015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7/17/2024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81173" cy="6858000"/>
          </a:xfrm>
          <a:prstGeom prst="rect">
            <a:avLst/>
          </a:prstGeom>
        </p:spPr>
      </p:pic>
      <p:sp>
        <p:nvSpPr>
          <p:cNvPr id="8" name="Rectangle 7">
            <a:extLst>
              <a:ext uri="{FF2B5EF4-FFF2-40B4-BE49-F238E27FC236}">
                <a16:creationId xmlns:a16="http://schemas.microsoft.com/office/drawing/2014/main" id="{57607B0D-F0CC-4F35-C70B-1F62ED653E49}"/>
              </a:ext>
            </a:extLst>
          </p:cNvPr>
          <p:cNvSpPr/>
          <p:nvPr userDrawn="1"/>
        </p:nvSpPr>
        <p:spPr>
          <a:xfrm>
            <a:off x="0" y="6604000"/>
            <a:ext cx="12181173" cy="296862"/>
          </a:xfrm>
          <a:prstGeom prst="rect">
            <a:avLst/>
          </a:prstGeom>
          <a:gradFill flip="none" rotWithShape="1">
            <a:gsLst>
              <a:gs pos="0">
                <a:srgbClr val="05549C"/>
              </a:gs>
              <a:gs pos="50000">
                <a:srgbClr val="0099CC"/>
              </a:gs>
              <a:gs pos="100000">
                <a:srgbClr val="8EC54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206538"/>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7" r:id="rId3"/>
    <p:sldLayoutId id="2147483668" r:id="rId4"/>
    <p:sldLayoutId id="214748366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hyperlink" Target="mailto:GroupPay@ashrae.org"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4.sv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5.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19" Type="http://schemas.openxmlformats.org/officeDocument/2006/relationships/image" Target="../media/image36.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jp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with a blank screen&#10;&#10;Description automatically generated">
            <a:extLst>
              <a:ext uri="{FF2B5EF4-FFF2-40B4-BE49-F238E27FC236}">
                <a16:creationId xmlns:a16="http://schemas.microsoft.com/office/drawing/2014/main" id="{5FF4E131-F3A1-C829-156C-B3461141B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9" y="0"/>
            <a:ext cx="12318758" cy="6929301"/>
          </a:xfrm>
          <a:prstGeom prst="rect">
            <a:avLst/>
          </a:prstGeom>
        </p:spPr>
      </p:pic>
      <p:sp>
        <p:nvSpPr>
          <p:cNvPr id="13" name="Rectangle 12">
            <a:extLst>
              <a:ext uri="{FF2B5EF4-FFF2-40B4-BE49-F238E27FC236}">
                <a16:creationId xmlns:a16="http://schemas.microsoft.com/office/drawing/2014/main" id="{D91199B7-8893-4EF3-BA9D-E72A260D2DCA}"/>
              </a:ext>
            </a:extLst>
          </p:cNvPr>
          <p:cNvSpPr>
            <a:spLocks noGrp="1" noRot="1" noMove="1" noResize="1" noEditPoints="1" noAdjustHandles="1" noChangeArrowheads="1" noChangeShapeType="1"/>
          </p:cNvSpPr>
          <p:nvPr/>
        </p:nvSpPr>
        <p:spPr>
          <a:xfrm>
            <a:off x="1148313" y="1529153"/>
            <a:ext cx="9811421" cy="4732311"/>
          </a:xfrm>
          <a:prstGeom prst="rect">
            <a:avLst/>
          </a:prstGeom>
          <a:solidFill>
            <a:srgbClr val="00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A274FD-A5D6-B804-C97A-886D51CCD0C0}"/>
              </a:ext>
            </a:extLst>
          </p:cNvPr>
          <p:cNvPicPr>
            <a:picLocks noChangeAspect="1"/>
          </p:cNvPicPr>
          <p:nvPr/>
        </p:nvPicPr>
        <p:blipFill rotWithShape="1">
          <a:blip r:embed="rId4"/>
          <a:srcRect r="302"/>
          <a:stretch/>
        </p:blipFill>
        <p:spPr>
          <a:xfrm>
            <a:off x="1148314" y="350379"/>
            <a:ext cx="9811421" cy="1178774"/>
          </a:xfrm>
          <a:prstGeom prst="rect">
            <a:avLst/>
          </a:prstGeom>
          <a:ln>
            <a:noFill/>
          </a:ln>
          <a:effectLst>
            <a:outerShdw blurRad="190500" algn="tl" rotWithShape="0">
              <a:srgbClr val="000000">
                <a:alpha val="70000"/>
              </a:srgbClr>
            </a:outerShdw>
          </a:effectLst>
        </p:spPr>
      </p:pic>
      <p:sp>
        <p:nvSpPr>
          <p:cNvPr id="2" name="TextBox 1"/>
          <p:cNvSpPr txBox="1"/>
          <p:nvPr/>
        </p:nvSpPr>
        <p:spPr>
          <a:xfrm>
            <a:off x="584147" y="3225710"/>
            <a:ext cx="10939751" cy="769441"/>
          </a:xfrm>
          <a:prstGeom prst="rect">
            <a:avLst/>
          </a:prstGeom>
          <a:noFill/>
        </p:spPr>
        <p:txBody>
          <a:bodyPr wrap="square" lIns="91440" tIns="45720" rIns="91440" bIns="45720" rtlCol="0" anchor="t">
            <a:spAutoFit/>
          </a:bodyPr>
          <a:lstStyle/>
          <a:p>
            <a:pPr algn="ctr"/>
            <a:r>
              <a:rPr lang="en-US" sz="4400" b="1" dirty="0">
                <a:solidFill>
                  <a:schemeClr val="bg1"/>
                </a:solidFill>
              </a:rPr>
              <a:t>LEADERSHIP PRESENTATION</a:t>
            </a:r>
          </a:p>
        </p:txBody>
      </p:sp>
    </p:spTree>
    <p:extLst>
      <p:ext uri="{BB962C8B-B14F-4D97-AF65-F5344CB8AC3E}">
        <p14:creationId xmlns:p14="http://schemas.microsoft.com/office/powerpoint/2010/main" val="274850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a:ln>
                  <a:noFill/>
                </a:ln>
                <a:solidFill>
                  <a:srgbClr val="8EC540"/>
                </a:solidFill>
                <a:effectLst/>
                <a:uLnTx/>
                <a:uFillTx/>
                <a:latin typeface="Akzidenz Grotesk BE Medium" panose="02000803030000020004" pitchFamily="50" charset="0"/>
                <a:ea typeface="+mj-ea"/>
                <a:cs typeface="+mj-cs"/>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10170317"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kzidenz Grotesk BE Medium"/>
                <a:ea typeface="+mn-ea"/>
                <a:cs typeface="+mn-cs"/>
              </a:rPr>
              <a:t>Decarbonization Challenge Fund</a:t>
            </a:r>
            <a:endParaRPr kumimoji="0" lang="en-US" sz="2400" b="1" i="0" u="none" strike="noStrike" kern="1200" cap="none" spc="0" normalizeH="0" baseline="0" noProof="0" dirty="0">
              <a:ln>
                <a:noFill/>
              </a:ln>
              <a:solidFill>
                <a:prstClr val="white"/>
              </a:solidFill>
              <a:effectLst/>
              <a:uLnTx/>
              <a:uFillTx/>
              <a:latin typeface="Akzidenz Grotesk BE Medium"/>
              <a:ea typeface="+mn-ea"/>
              <a:cs typeface="+mn-cs"/>
            </a:endParaRPr>
          </a:p>
        </p:txBody>
      </p:sp>
      <p:grpSp>
        <p:nvGrpSpPr>
          <p:cNvPr id="29" name="Group 28">
            <a:extLst>
              <a:ext uri="{FF2B5EF4-FFF2-40B4-BE49-F238E27FC236}">
                <a16:creationId xmlns:a16="http://schemas.microsoft.com/office/drawing/2014/main" id="{ACB5E260-DE2D-1BB2-A130-DEA37B7A7B36}"/>
              </a:ext>
            </a:extLst>
          </p:cNvPr>
          <p:cNvGrpSpPr/>
          <p:nvPr/>
        </p:nvGrpSpPr>
        <p:grpSpPr>
          <a:xfrm>
            <a:off x="0" y="1450808"/>
            <a:ext cx="12192000" cy="4905760"/>
            <a:chOff x="0" y="1450808"/>
            <a:chExt cx="12192000" cy="4905760"/>
          </a:xfrm>
        </p:grpSpPr>
        <p:pic>
          <p:nvPicPr>
            <p:cNvPr id="30" name="Picture 2">
              <a:extLst>
                <a:ext uri="{FF2B5EF4-FFF2-40B4-BE49-F238E27FC236}">
                  <a16:creationId xmlns:a16="http://schemas.microsoft.com/office/drawing/2014/main" id="{A8E9063B-1355-B3DB-2313-863762A1FE9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17682" y="1450808"/>
              <a:ext cx="5287567" cy="39376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group of people standing together&#10;&#10;Description automatically generated">
              <a:extLst>
                <a:ext uri="{FF2B5EF4-FFF2-40B4-BE49-F238E27FC236}">
                  <a16:creationId xmlns:a16="http://schemas.microsoft.com/office/drawing/2014/main" id="{F7BAC5A4-5BEF-6D51-662A-5A0DD7318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25" y="1475633"/>
              <a:ext cx="5832092" cy="3873714"/>
            </a:xfrm>
            <a:prstGeom prst="rect">
              <a:avLst/>
            </a:prstGeom>
          </p:spPr>
        </p:pic>
        <p:sp>
          <p:nvSpPr>
            <p:cNvPr id="32" name="Rectangle 31">
              <a:extLst>
                <a:ext uri="{FF2B5EF4-FFF2-40B4-BE49-F238E27FC236}">
                  <a16:creationId xmlns:a16="http://schemas.microsoft.com/office/drawing/2014/main" id="{F70A366B-4D0E-0A9F-66B2-B2FFCE42DA61}"/>
                </a:ext>
              </a:extLst>
            </p:cNvPr>
            <p:cNvSpPr/>
            <p:nvPr/>
          </p:nvSpPr>
          <p:spPr>
            <a:xfrm>
              <a:off x="0" y="4348220"/>
              <a:ext cx="12192000" cy="1095585"/>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FD2DD41-C9CF-FFDC-250D-E775A6F94C41}"/>
                </a:ext>
              </a:extLst>
            </p:cNvPr>
            <p:cNvSpPr txBox="1"/>
            <p:nvPr/>
          </p:nvSpPr>
          <p:spPr>
            <a:xfrm>
              <a:off x="468525" y="4550576"/>
              <a:ext cx="11355932" cy="984885"/>
            </a:xfrm>
            <a:prstGeom prst="rect">
              <a:avLst/>
            </a:prstGeom>
            <a:noFill/>
          </p:spPr>
          <p:txBody>
            <a:bodyPr wrap="square">
              <a:spAutoFit/>
            </a:bodyPr>
            <a:lstStyle/>
            <a:p>
              <a:pPr algn="ctr"/>
              <a:r>
                <a:rPr lang="en-US" sz="2000" b="1" i="0" dirty="0">
                  <a:solidFill>
                    <a:schemeClr val="bg1"/>
                  </a:solidFill>
                  <a:effectLst/>
                  <a:latin typeface="Arial" panose="020B0604020202020204" pitchFamily="34" charset="0"/>
                  <a:cs typeface="Arial" panose="020B0604020202020204" pitchFamily="34" charset="0"/>
                </a:rPr>
                <a:t>The Decarbonization Challenge Fund is a year-long competitive fund offering $1,000-$10,000 to implement decarbonization projects within local chapters. </a:t>
              </a:r>
            </a:p>
            <a:p>
              <a:endParaRPr lang="en-US" b="1" i="0" dirty="0">
                <a:solidFill>
                  <a:schemeClr val="bg1"/>
                </a:solidFill>
                <a:effectLst/>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E53064FA-2E90-9F50-8B60-48B108402765}"/>
                </a:ext>
              </a:extLst>
            </p:cNvPr>
            <p:cNvSpPr txBox="1"/>
            <p:nvPr/>
          </p:nvSpPr>
          <p:spPr>
            <a:xfrm>
              <a:off x="360490" y="5648682"/>
              <a:ext cx="11544759" cy="707886"/>
            </a:xfrm>
            <a:prstGeom prst="rect">
              <a:avLst/>
            </a:prstGeom>
            <a:noFill/>
          </p:spPr>
          <p:txBody>
            <a:bodyPr wrap="square">
              <a:spAutoFit/>
            </a:bodyPr>
            <a:lstStyle/>
            <a:p>
              <a:pPr algn="ctr"/>
              <a:r>
                <a:rPr lang="en-US" sz="2000" b="1" i="0" dirty="0">
                  <a:solidFill>
                    <a:srgbClr val="05549C"/>
                  </a:solidFill>
                  <a:effectLst/>
                  <a:latin typeface="Arial" panose="020B0604020202020204" pitchFamily="34" charset="0"/>
                  <a:cs typeface="Arial" panose="020B0604020202020204" pitchFamily="34" charset="0"/>
                </a:rPr>
                <a:t>Contact your Chapter YEA Representative for more information. </a:t>
              </a:r>
            </a:p>
            <a:p>
              <a:pPr algn="ctr"/>
              <a:r>
                <a:rPr lang="en-US" sz="2000" b="1" i="0" dirty="0">
                  <a:solidFill>
                    <a:srgbClr val="05549C"/>
                  </a:solidFill>
                  <a:effectLst/>
                  <a:latin typeface="Arial" panose="020B0604020202020204" pitchFamily="34" charset="0"/>
                  <a:cs typeface="Arial" panose="020B0604020202020204" pitchFamily="34" charset="0"/>
                </a:rPr>
                <a:t>Applications due </a:t>
              </a:r>
              <a:r>
                <a:rPr lang="en-US" sz="2000" b="1" i="0" u="sng" dirty="0">
                  <a:solidFill>
                    <a:srgbClr val="FF00FF"/>
                  </a:solidFill>
                  <a:effectLst/>
                  <a:latin typeface="Arial" panose="020B0604020202020204" pitchFamily="34" charset="0"/>
                  <a:cs typeface="Arial" panose="020B0604020202020204" pitchFamily="34" charset="0"/>
                </a:rPr>
                <a:t>November 15, 2024</a:t>
              </a:r>
              <a:r>
                <a:rPr lang="en-US" sz="2000" b="1" i="0" dirty="0">
                  <a:solidFill>
                    <a:srgbClr val="05549C"/>
                  </a:solidFill>
                  <a:effectLst/>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172120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a:ln>
                  <a:noFill/>
                </a:ln>
                <a:solidFill>
                  <a:srgbClr val="8EC540"/>
                </a:solidFill>
                <a:effectLst/>
                <a:uLnTx/>
                <a:uFillTx/>
                <a:latin typeface="Akzidenz Grotesk BE Medium" panose="02000803030000020004" pitchFamily="50" charset="0"/>
                <a:ea typeface="+mj-ea"/>
                <a:cs typeface="+mj-cs"/>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101703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rPr>
              <a:t>Center for Excellence in Building Decarbonization</a:t>
            </a:r>
            <a:endParaRPr kumimoji="0" lang="en-US" sz="24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endParaRPr>
          </a:p>
        </p:txBody>
      </p:sp>
      <p:sp>
        <p:nvSpPr>
          <p:cNvPr id="2" name="TextBox 1">
            <a:extLst>
              <a:ext uri="{FF2B5EF4-FFF2-40B4-BE49-F238E27FC236}">
                <a16:creationId xmlns:a16="http://schemas.microsoft.com/office/drawing/2014/main" id="{FF2EDD39-999D-6D26-7C4C-7F14339A96B9}"/>
              </a:ext>
            </a:extLst>
          </p:cNvPr>
          <p:cNvSpPr txBox="1"/>
          <p:nvPr/>
        </p:nvSpPr>
        <p:spPr>
          <a:xfrm>
            <a:off x="7057145" y="2239444"/>
            <a:ext cx="4716155"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Task Force for Building Decarbonization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is now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rPr>
              <a:t>Center for Excellence in Building Decarbonization (CEBD).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5549C"/>
              </a:solidFill>
              <a:latin typeface="Calibri" panose="020F0502020204030204"/>
            </a:endParaRPr>
          </a:p>
        </p:txBody>
      </p:sp>
      <p:pic>
        <p:nvPicPr>
          <p:cNvPr id="16" name="Picture 15">
            <a:extLst>
              <a:ext uri="{FF2B5EF4-FFF2-40B4-BE49-F238E27FC236}">
                <a16:creationId xmlns:a16="http://schemas.microsoft.com/office/drawing/2014/main" id="{8D921990-FEA8-8D51-A4E5-4BA2E884506E}"/>
              </a:ext>
            </a:extLst>
          </p:cNvPr>
          <p:cNvPicPr>
            <a:picLocks noChangeAspect="1"/>
          </p:cNvPicPr>
          <p:nvPr/>
        </p:nvPicPr>
        <p:blipFill>
          <a:blip r:embed="rId3"/>
          <a:stretch>
            <a:fillRect/>
          </a:stretch>
        </p:blipFill>
        <p:spPr>
          <a:xfrm>
            <a:off x="433914" y="2005328"/>
            <a:ext cx="6375290" cy="3207444"/>
          </a:xfrm>
          <a:prstGeom prst="rect">
            <a:avLst/>
          </a:prstGeom>
        </p:spPr>
      </p:pic>
      <p:sp>
        <p:nvSpPr>
          <p:cNvPr id="3" name="TextBox 2">
            <a:extLst>
              <a:ext uri="{FF2B5EF4-FFF2-40B4-BE49-F238E27FC236}">
                <a16:creationId xmlns:a16="http://schemas.microsoft.com/office/drawing/2014/main" id="{4E707C7D-DCEA-6085-D5D1-60BF78425565}"/>
              </a:ext>
            </a:extLst>
          </p:cNvPr>
          <p:cNvSpPr txBox="1"/>
          <p:nvPr/>
        </p:nvSpPr>
        <p:spPr>
          <a:xfrm>
            <a:off x="785308" y="5744584"/>
            <a:ext cx="10757647" cy="400110"/>
          </a:xfrm>
          <a:prstGeom prst="rect">
            <a:avLst/>
          </a:prstGeom>
          <a:solidFill>
            <a:schemeClr val="accent6"/>
          </a:solidFill>
        </p:spPr>
        <p:txBody>
          <a:bodyPr wrap="square" rtlCol="0">
            <a:spAutoFit/>
          </a:bodyPr>
          <a:lstStyle/>
          <a:p>
            <a:pPr algn="ctr"/>
            <a:r>
              <a:rPr lang="en-US" sz="2000" dirty="0"/>
              <a:t>Coming this Fall: Training On the Grid Guide and Hospital Guide</a:t>
            </a:r>
          </a:p>
        </p:txBody>
      </p:sp>
    </p:spTree>
    <p:extLst>
      <p:ext uri="{BB962C8B-B14F-4D97-AF65-F5344CB8AC3E}">
        <p14:creationId xmlns:p14="http://schemas.microsoft.com/office/powerpoint/2010/main" val="1262039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AF4B68-DD92-74F9-BEB7-6B8C6B6FA3F6}"/>
              </a:ext>
            </a:extLst>
          </p:cNvPr>
          <p:cNvSpPr/>
          <p:nvPr/>
        </p:nvSpPr>
        <p:spPr>
          <a:xfrm>
            <a:off x="4439699" y="1398131"/>
            <a:ext cx="3312599" cy="448458"/>
          </a:xfrm>
          <a:prstGeom prst="rect">
            <a:avLst/>
          </a:prstGeom>
          <a:solidFill>
            <a:srgbClr val="0099C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26CF88-91EC-4844-0384-1B390C3EB1CF}"/>
              </a:ext>
            </a:extLst>
          </p:cNvPr>
          <p:cNvSpPr/>
          <p:nvPr/>
        </p:nvSpPr>
        <p:spPr>
          <a:xfrm>
            <a:off x="389759" y="1407958"/>
            <a:ext cx="3403567" cy="448458"/>
          </a:xfrm>
          <a:prstGeom prst="rect">
            <a:avLst/>
          </a:prstGeom>
          <a:solidFill>
            <a:srgbClr val="0554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8255FE-E393-D9A6-E23A-B5E7F3F2879B}"/>
              </a:ext>
            </a:extLst>
          </p:cNvPr>
          <p:cNvSpPr/>
          <p:nvPr/>
        </p:nvSpPr>
        <p:spPr>
          <a:xfrm>
            <a:off x="8367530" y="1424203"/>
            <a:ext cx="3312599" cy="448458"/>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76945" y="635781"/>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14449" y="6357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33609" y="6357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01473" y="6357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99366" y="6357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87682" y="6357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3360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75432"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10554"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05860"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4048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0B122C-BB67-7C9F-0885-9F00EA6DFC26}"/>
              </a:ext>
            </a:extLst>
          </p:cNvPr>
          <p:cNvSpPr txBox="1"/>
          <p:nvPr/>
        </p:nvSpPr>
        <p:spPr>
          <a:xfrm>
            <a:off x="107158" y="138682"/>
            <a:ext cx="6248400"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Standards</a:t>
            </a:r>
            <a:endParaRPr lang="en-US" sz="2400" b="1" i="0">
              <a:solidFill>
                <a:schemeClr val="bg1"/>
              </a:solidFill>
              <a:effectLst/>
              <a:latin typeface="Akzidenz Grotesk BE Medium" panose="02000803030000020004" pitchFamily="50" charset="0"/>
            </a:endParaRPr>
          </a:p>
        </p:txBody>
      </p:sp>
      <p:pic>
        <p:nvPicPr>
          <p:cNvPr id="3" name="Picture 2" descr="A picture containing text, screenshot, font, design">
            <a:extLst>
              <a:ext uri="{FF2B5EF4-FFF2-40B4-BE49-F238E27FC236}">
                <a16:creationId xmlns:a16="http://schemas.microsoft.com/office/drawing/2014/main" id="{4DA18E82-83A1-657C-96CA-28C4F6FBB93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9759" y="1965397"/>
            <a:ext cx="3405929" cy="4368902"/>
          </a:xfrm>
          <a:prstGeom prst="rect">
            <a:avLst/>
          </a:prstGeom>
          <a:ln>
            <a:noFill/>
          </a:ln>
          <a:effectLst>
            <a:outerShdw blurRad="292100" dist="139700" dir="2700000" algn="tl" rotWithShape="0">
              <a:srgbClr val="333333">
                <a:alpha val="65000"/>
              </a:srgbClr>
            </a:outerShdw>
          </a:effectLst>
        </p:spPr>
      </p:pic>
      <p:pic>
        <p:nvPicPr>
          <p:cNvPr id="17" name="Picture 16" descr="A green and white paper with black text&#10;&#10;Description automatically generated">
            <a:extLst>
              <a:ext uri="{FF2B5EF4-FFF2-40B4-BE49-F238E27FC236}">
                <a16:creationId xmlns:a16="http://schemas.microsoft.com/office/drawing/2014/main" id="{B819AFE9-C781-B186-7035-5A9DCCB32552}"/>
              </a:ext>
            </a:extLst>
          </p:cNvPr>
          <p:cNvPicPr>
            <a:picLocks noChangeAspect="1"/>
          </p:cNvPicPr>
          <p:nvPr/>
        </p:nvPicPr>
        <p:blipFill>
          <a:blip r:embed="rId4"/>
          <a:stretch>
            <a:fillRect/>
          </a:stretch>
        </p:blipFill>
        <p:spPr>
          <a:xfrm>
            <a:off x="8367530" y="1993440"/>
            <a:ext cx="3312599" cy="4286894"/>
          </a:xfrm>
          <a:prstGeom prst="rect">
            <a:avLst/>
          </a:prstGeom>
          <a:ln>
            <a:noFill/>
          </a:ln>
          <a:effectLst>
            <a:outerShdw blurRad="292100" dist="139700" dir="2700000" algn="tl" rotWithShape="0">
              <a:srgbClr val="333333">
                <a:alpha val="65000"/>
              </a:srgbClr>
            </a:outerShdw>
          </a:effectLst>
        </p:spPr>
      </p:pic>
      <p:pic>
        <p:nvPicPr>
          <p:cNvPr id="18" name="Picture 17" descr="A white and green rectangle with black text&#10;&#10;Description automatically generated">
            <a:extLst>
              <a:ext uri="{FF2B5EF4-FFF2-40B4-BE49-F238E27FC236}">
                <a16:creationId xmlns:a16="http://schemas.microsoft.com/office/drawing/2014/main" id="{2DF26374-4414-8970-FECD-88A5CC70C4CB}"/>
              </a:ext>
            </a:extLst>
          </p:cNvPr>
          <p:cNvPicPr>
            <a:picLocks noChangeAspect="1"/>
          </p:cNvPicPr>
          <p:nvPr/>
        </p:nvPicPr>
        <p:blipFill>
          <a:blip r:embed="rId5"/>
          <a:stretch>
            <a:fillRect/>
          </a:stretch>
        </p:blipFill>
        <p:spPr>
          <a:xfrm>
            <a:off x="4418440" y="1965397"/>
            <a:ext cx="3355119" cy="434191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D22AF49-D15F-339A-6A5A-B1089C2472C5}"/>
              </a:ext>
            </a:extLst>
          </p:cNvPr>
          <p:cNvSpPr txBox="1"/>
          <p:nvPr/>
        </p:nvSpPr>
        <p:spPr>
          <a:xfrm>
            <a:off x="389760" y="1447521"/>
            <a:ext cx="3209226" cy="369332"/>
          </a:xfrm>
          <a:prstGeom prst="rect">
            <a:avLst/>
          </a:prstGeom>
          <a:noFill/>
        </p:spPr>
        <p:txBody>
          <a:bodyPr wrap="square" rtlCol="0">
            <a:spAutoFit/>
          </a:bodyPr>
          <a:lstStyle/>
          <a:p>
            <a:pPr algn="ctr"/>
            <a:r>
              <a:rPr lang="en-US" b="1" dirty="0">
                <a:solidFill>
                  <a:schemeClr val="bg1"/>
                </a:solidFill>
              </a:rPr>
              <a:t>Now Available in Spanish</a:t>
            </a:r>
          </a:p>
        </p:txBody>
      </p:sp>
      <p:sp>
        <p:nvSpPr>
          <p:cNvPr id="20" name="TextBox 19">
            <a:extLst>
              <a:ext uri="{FF2B5EF4-FFF2-40B4-BE49-F238E27FC236}">
                <a16:creationId xmlns:a16="http://schemas.microsoft.com/office/drawing/2014/main" id="{F369D16D-A29E-CCE8-D3F7-C8FDC919CCDB}"/>
              </a:ext>
            </a:extLst>
          </p:cNvPr>
          <p:cNvSpPr txBox="1"/>
          <p:nvPr/>
        </p:nvSpPr>
        <p:spPr>
          <a:xfrm>
            <a:off x="8173190" y="1462019"/>
            <a:ext cx="3648025" cy="369332"/>
          </a:xfrm>
          <a:prstGeom prst="rect">
            <a:avLst/>
          </a:prstGeom>
          <a:noFill/>
        </p:spPr>
        <p:txBody>
          <a:bodyPr wrap="square" rtlCol="0">
            <a:spAutoFit/>
          </a:bodyPr>
          <a:lstStyle/>
          <a:p>
            <a:pPr algn="ctr"/>
            <a:r>
              <a:rPr lang="en-US" b="1" dirty="0">
                <a:solidFill>
                  <a:schemeClr val="bg1"/>
                </a:solidFill>
              </a:rPr>
              <a:t>Newly Updated for 2024</a:t>
            </a:r>
          </a:p>
        </p:txBody>
      </p:sp>
      <p:sp>
        <p:nvSpPr>
          <p:cNvPr id="23" name="TextBox 22">
            <a:extLst>
              <a:ext uri="{FF2B5EF4-FFF2-40B4-BE49-F238E27FC236}">
                <a16:creationId xmlns:a16="http://schemas.microsoft.com/office/drawing/2014/main" id="{E4ED3B5C-A732-F7D6-68E6-813F7F8AF0C4}"/>
              </a:ext>
            </a:extLst>
          </p:cNvPr>
          <p:cNvSpPr txBox="1"/>
          <p:nvPr/>
        </p:nvSpPr>
        <p:spPr>
          <a:xfrm>
            <a:off x="4460961" y="1447521"/>
            <a:ext cx="3135594" cy="369332"/>
          </a:xfrm>
          <a:prstGeom prst="rect">
            <a:avLst/>
          </a:prstGeom>
          <a:noFill/>
        </p:spPr>
        <p:txBody>
          <a:bodyPr wrap="square" rtlCol="0">
            <a:spAutoFit/>
          </a:bodyPr>
          <a:lstStyle/>
          <a:p>
            <a:pPr algn="ctr"/>
            <a:r>
              <a:rPr lang="en-US" b="1">
                <a:solidFill>
                  <a:schemeClr val="bg1"/>
                </a:solidFill>
              </a:rPr>
              <a:t>First of Its Kind</a:t>
            </a:r>
            <a:endParaRPr lang="en-US" b="1" dirty="0">
              <a:solidFill>
                <a:schemeClr val="bg1"/>
              </a:solidFill>
            </a:endParaRPr>
          </a:p>
        </p:txBody>
      </p:sp>
    </p:spTree>
    <p:extLst>
      <p:ext uri="{BB962C8B-B14F-4D97-AF65-F5344CB8AC3E}">
        <p14:creationId xmlns:p14="http://schemas.microsoft.com/office/powerpoint/2010/main" val="1348641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B60A23A-C653-09EF-C722-22E6D92248C8}"/>
              </a:ext>
            </a:extLst>
          </p:cNvPr>
          <p:cNvSpPr/>
          <p:nvPr/>
        </p:nvSpPr>
        <p:spPr>
          <a:xfrm>
            <a:off x="0" y="1286420"/>
            <a:ext cx="12192000" cy="716804"/>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8543951"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ASHRAE Bookstore</a:t>
            </a:r>
            <a:endParaRPr lang="en-US" sz="2400" b="1" i="0">
              <a:solidFill>
                <a:schemeClr val="bg1"/>
              </a:solidFill>
              <a:effectLst/>
              <a:latin typeface="Akzidenz Grotesk BE Medium" panose="02000803030000020004" pitchFamily="50" charset="0"/>
            </a:endParaRPr>
          </a:p>
        </p:txBody>
      </p:sp>
      <p:pic>
        <p:nvPicPr>
          <p:cNvPr id="18" name="Picture 17" descr="A cartoon of a child holding a sign&#10;&#10;Description automatically generated">
            <a:extLst>
              <a:ext uri="{FF2B5EF4-FFF2-40B4-BE49-F238E27FC236}">
                <a16:creationId xmlns:a16="http://schemas.microsoft.com/office/drawing/2014/main" id="{D9BDEAA8-C20B-0891-84F0-2BA4F483CB29}"/>
              </a:ext>
            </a:extLst>
          </p:cNvPr>
          <p:cNvPicPr>
            <a:picLocks noChangeAspect="1"/>
          </p:cNvPicPr>
          <p:nvPr/>
        </p:nvPicPr>
        <p:blipFill>
          <a:blip r:embed="rId3"/>
          <a:stretch>
            <a:fillRect/>
          </a:stretch>
        </p:blipFill>
        <p:spPr>
          <a:xfrm>
            <a:off x="6175829" y="2587177"/>
            <a:ext cx="2743200" cy="271889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DEF0430-D987-483D-066F-89048AD02C3A}"/>
              </a:ext>
            </a:extLst>
          </p:cNvPr>
          <p:cNvPicPr>
            <a:picLocks noChangeAspect="1"/>
          </p:cNvPicPr>
          <p:nvPr/>
        </p:nvPicPr>
        <p:blipFill>
          <a:blip r:embed="rId4"/>
          <a:stretch>
            <a:fillRect/>
          </a:stretch>
        </p:blipFill>
        <p:spPr>
          <a:xfrm>
            <a:off x="313839" y="2185040"/>
            <a:ext cx="2868314" cy="3757713"/>
          </a:xfrm>
          <a:prstGeom prst="rect">
            <a:avLst/>
          </a:prstGeom>
          <a:ln>
            <a:noFill/>
          </a:ln>
          <a:effectLst>
            <a:outerShdw blurRad="292100" dist="139700" dir="2700000" algn="tl" rotWithShape="0">
              <a:srgbClr val="333333">
                <a:alpha val="65000"/>
              </a:srgbClr>
            </a:outerShdw>
          </a:effectLst>
        </p:spPr>
      </p:pic>
      <p:pic>
        <p:nvPicPr>
          <p:cNvPr id="3" name="Content Placeholder 4" descr="A book cover of a kitchen">
            <a:extLst>
              <a:ext uri="{FF2B5EF4-FFF2-40B4-BE49-F238E27FC236}">
                <a16:creationId xmlns:a16="http://schemas.microsoft.com/office/drawing/2014/main" id="{727C06F1-E5FD-6455-A3A6-370FA6BF0DDE}"/>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8590" r="28793"/>
          <a:stretch/>
        </p:blipFill>
        <p:spPr>
          <a:xfrm>
            <a:off x="9209327" y="2067769"/>
            <a:ext cx="2742129" cy="3992253"/>
          </a:xfrm>
          <a:prstGeom prst="rect">
            <a:avLst/>
          </a:prstGeom>
          <a:ln>
            <a:noFill/>
          </a:ln>
          <a:effectLst>
            <a:outerShdw blurRad="292100" dist="139700" dir="2700000" algn="tl" rotWithShape="0">
              <a:srgbClr val="333333">
                <a:alpha val="65000"/>
              </a:srgbClr>
            </a:outerShdw>
          </a:effectLst>
        </p:spPr>
      </p:pic>
      <p:pic>
        <p:nvPicPr>
          <p:cNvPr id="19" name="Picture 18" descr="A cover of a book&#10;&#10;Description automatically generated">
            <a:extLst>
              <a:ext uri="{FF2B5EF4-FFF2-40B4-BE49-F238E27FC236}">
                <a16:creationId xmlns:a16="http://schemas.microsoft.com/office/drawing/2014/main" id="{856A907A-0901-7C36-7891-F494890D879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58989" y="2300839"/>
            <a:ext cx="2868314" cy="352611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7E181E6-17A1-DC98-34AA-384D6B580077}"/>
              </a:ext>
            </a:extLst>
          </p:cNvPr>
          <p:cNvSpPr txBox="1"/>
          <p:nvPr/>
        </p:nvSpPr>
        <p:spPr>
          <a:xfrm>
            <a:off x="2729645" y="1405366"/>
            <a:ext cx="7183479" cy="461665"/>
          </a:xfrm>
          <a:prstGeom prst="rect">
            <a:avLst/>
          </a:prstGeom>
          <a:noFill/>
        </p:spPr>
        <p:txBody>
          <a:bodyPr wrap="square" rtlCol="0">
            <a:spAutoFit/>
          </a:bodyPr>
          <a:lstStyle/>
          <a:p>
            <a:r>
              <a:rPr lang="en-US" sz="2400" b="1" dirty="0">
                <a:solidFill>
                  <a:schemeClr val="bg1"/>
                </a:solidFill>
              </a:rPr>
              <a:t>Get the Latest and Greatest Publications from 2024</a:t>
            </a:r>
          </a:p>
        </p:txBody>
      </p:sp>
    </p:spTree>
    <p:extLst>
      <p:ext uri="{BB962C8B-B14F-4D97-AF65-F5344CB8AC3E}">
        <p14:creationId xmlns:p14="http://schemas.microsoft.com/office/powerpoint/2010/main" val="1146266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rated by DALL·E">
            <a:extLst>
              <a:ext uri="{FF2B5EF4-FFF2-40B4-BE49-F238E27FC236}">
                <a16:creationId xmlns:a16="http://schemas.microsoft.com/office/drawing/2014/main" id="{720F2DB3-C828-CAD7-3177-06FB64AFA2B5}"/>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8724" r="18595" b="13640"/>
          <a:stretch/>
        </p:blipFill>
        <p:spPr bwMode="auto">
          <a:xfrm>
            <a:off x="4902293" y="3096041"/>
            <a:ext cx="2566901" cy="1985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85641" y="681036"/>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62945" y="68103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530485" y="661268"/>
            <a:ext cx="3678927"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u="sng">
                <a:solidFill>
                  <a:srgbClr val="8EC540"/>
                </a:solidFill>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91640" y="66812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03786" y="66387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71538" y="65052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530485" y="83203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1640"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3786"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71538"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32519" y="83889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490765-760C-44AC-7D0E-D65BC3425D13}"/>
              </a:ext>
            </a:extLst>
          </p:cNvPr>
          <p:cNvSpPr/>
          <p:nvPr/>
        </p:nvSpPr>
        <p:spPr>
          <a:xfrm>
            <a:off x="88519" y="1398586"/>
            <a:ext cx="3829335" cy="597755"/>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51F0DCA-09D5-CD92-1307-1A8213D19416}"/>
              </a:ext>
            </a:extLst>
          </p:cNvPr>
          <p:cNvSpPr txBox="1"/>
          <p:nvPr/>
        </p:nvSpPr>
        <p:spPr>
          <a:xfrm>
            <a:off x="139790" y="1469709"/>
            <a:ext cx="37267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cs typeface="Calibri"/>
              </a:rPr>
              <a:t>eLearning</a:t>
            </a:r>
            <a:endParaRPr lang="en-US" sz="2400" dirty="0">
              <a:solidFill>
                <a:schemeClr val="bg1"/>
              </a:solidFill>
              <a:ea typeface="Calibri"/>
              <a:cs typeface="Calibri"/>
            </a:endParaRPr>
          </a:p>
        </p:txBody>
      </p:sp>
      <p:sp>
        <p:nvSpPr>
          <p:cNvPr id="22" name="Rectangle 21">
            <a:extLst>
              <a:ext uri="{FF2B5EF4-FFF2-40B4-BE49-F238E27FC236}">
                <a16:creationId xmlns:a16="http://schemas.microsoft.com/office/drawing/2014/main" id="{0A42A00D-1464-AAEE-B3C7-B9B0E253AA15}"/>
              </a:ext>
            </a:extLst>
          </p:cNvPr>
          <p:cNvSpPr/>
          <p:nvPr/>
        </p:nvSpPr>
        <p:spPr>
          <a:xfrm>
            <a:off x="4265494" y="1394847"/>
            <a:ext cx="3829334" cy="597755"/>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BC57374-287D-5E2F-059D-E2EDB9099542}"/>
              </a:ext>
            </a:extLst>
          </p:cNvPr>
          <p:cNvSpPr txBox="1"/>
          <p:nvPr/>
        </p:nvSpPr>
        <p:spPr>
          <a:xfrm>
            <a:off x="4285894" y="1487447"/>
            <a:ext cx="38277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cs typeface="Calibri"/>
              </a:rPr>
              <a:t>ASHRAE Learning Institute</a:t>
            </a:r>
            <a:endParaRPr lang="en-US" sz="2400" dirty="0">
              <a:solidFill>
                <a:schemeClr val="bg1"/>
              </a:solidFill>
              <a:ea typeface="Calibri"/>
              <a:cs typeface="Calibri"/>
            </a:endParaRPr>
          </a:p>
        </p:txBody>
      </p:sp>
      <p:sp>
        <p:nvSpPr>
          <p:cNvPr id="26" name="Rectangle 25">
            <a:extLst>
              <a:ext uri="{FF2B5EF4-FFF2-40B4-BE49-F238E27FC236}">
                <a16:creationId xmlns:a16="http://schemas.microsoft.com/office/drawing/2014/main" id="{1C437F2E-4D2E-A621-A2A1-7FB0D2BA67F3}"/>
              </a:ext>
            </a:extLst>
          </p:cNvPr>
          <p:cNvSpPr/>
          <p:nvPr/>
        </p:nvSpPr>
        <p:spPr>
          <a:xfrm>
            <a:off x="8345757" y="1398586"/>
            <a:ext cx="3829338" cy="605284"/>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A9B4E92-DE7D-C53E-83B1-76BF1BC3B683}"/>
              </a:ext>
            </a:extLst>
          </p:cNvPr>
          <p:cNvSpPr txBox="1"/>
          <p:nvPr/>
        </p:nvSpPr>
        <p:spPr>
          <a:xfrm>
            <a:off x="8328851" y="1502702"/>
            <a:ext cx="38631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ea typeface="Calibri"/>
                <a:cs typeface="Calibri"/>
              </a:rPr>
              <a:t>Certification</a:t>
            </a:r>
            <a:endParaRPr lang="en-US" sz="2400" dirty="0">
              <a:solidFill>
                <a:schemeClr val="bg1"/>
              </a:solidFill>
              <a:ea typeface="Calibri"/>
              <a:cs typeface="Calibri"/>
            </a:endParaRPr>
          </a:p>
        </p:txBody>
      </p:sp>
      <p:cxnSp>
        <p:nvCxnSpPr>
          <p:cNvPr id="33" name="Straight Connector 32">
            <a:extLst>
              <a:ext uri="{FF2B5EF4-FFF2-40B4-BE49-F238E27FC236}">
                <a16:creationId xmlns:a16="http://schemas.microsoft.com/office/drawing/2014/main" id="{F4FB2079-B342-DBA8-0A72-2FE5D53CFDEF}"/>
              </a:ext>
            </a:extLst>
          </p:cNvPr>
          <p:cNvCxnSpPr>
            <a:cxnSpLocks/>
          </p:cNvCxnSpPr>
          <p:nvPr/>
        </p:nvCxnSpPr>
        <p:spPr>
          <a:xfrm>
            <a:off x="4087892" y="2254882"/>
            <a:ext cx="0"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91DDB1-8580-7AAA-4A6F-5EF38BDB3EAA}"/>
              </a:ext>
            </a:extLst>
          </p:cNvPr>
          <p:cNvCxnSpPr>
            <a:cxnSpLocks/>
          </p:cNvCxnSpPr>
          <p:nvPr/>
        </p:nvCxnSpPr>
        <p:spPr>
          <a:xfrm>
            <a:off x="8206551" y="2254882"/>
            <a:ext cx="16515"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6F0ECD7-BED3-F55E-079A-D6025CE29D6C}"/>
              </a:ext>
            </a:extLst>
          </p:cNvPr>
          <p:cNvSpPr txBox="1"/>
          <p:nvPr/>
        </p:nvSpPr>
        <p:spPr>
          <a:xfrm>
            <a:off x="107158" y="138682"/>
            <a:ext cx="6248400"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Professional Development</a:t>
            </a:r>
          </a:p>
        </p:txBody>
      </p:sp>
      <p:pic>
        <p:nvPicPr>
          <p:cNvPr id="3" name="Picture 2" descr="A blue and green circle with white text&#10;&#10;Description automatically generated">
            <a:extLst>
              <a:ext uri="{FF2B5EF4-FFF2-40B4-BE49-F238E27FC236}">
                <a16:creationId xmlns:a16="http://schemas.microsoft.com/office/drawing/2014/main" id="{5611A5D6-56C9-FF82-ECD9-E0CA98E3732E}"/>
              </a:ext>
            </a:extLst>
          </p:cNvPr>
          <p:cNvPicPr>
            <a:picLocks noChangeAspect="1"/>
          </p:cNvPicPr>
          <p:nvPr/>
        </p:nvPicPr>
        <p:blipFill>
          <a:blip r:embed="rId4"/>
          <a:stretch>
            <a:fillRect/>
          </a:stretch>
        </p:blipFill>
        <p:spPr>
          <a:xfrm>
            <a:off x="8620656" y="2958168"/>
            <a:ext cx="3237346" cy="3214255"/>
          </a:xfrm>
          <a:prstGeom prst="rect">
            <a:avLst/>
          </a:prstGeom>
          <a:ln>
            <a:noFill/>
          </a:ln>
          <a:effectLst>
            <a:outerShdw blurRad="292100" dist="139700" dir="2700000" algn="tl" rotWithShape="0">
              <a:srgbClr val="333333">
                <a:alpha val="65000"/>
              </a:srgbClr>
            </a:outerShdw>
          </a:effectLst>
        </p:spPr>
      </p:pic>
      <p:pic>
        <p:nvPicPr>
          <p:cNvPr id="10" name="Picture 9" descr="A close-up of a book cover&#10;&#10;Description automatically generated">
            <a:extLst>
              <a:ext uri="{FF2B5EF4-FFF2-40B4-BE49-F238E27FC236}">
                <a16:creationId xmlns:a16="http://schemas.microsoft.com/office/drawing/2014/main" id="{0BA49FFC-7F12-00FD-B347-E8122C6224F6}"/>
              </a:ext>
            </a:extLst>
          </p:cNvPr>
          <p:cNvPicPr>
            <a:picLocks noChangeAspect="1"/>
          </p:cNvPicPr>
          <p:nvPr/>
        </p:nvPicPr>
        <p:blipFill>
          <a:blip r:embed="rId5"/>
          <a:stretch>
            <a:fillRect/>
          </a:stretch>
        </p:blipFill>
        <p:spPr>
          <a:xfrm>
            <a:off x="732844" y="2631721"/>
            <a:ext cx="2565913" cy="3707376"/>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3A9C457C-DC9A-467E-3758-4A6FFB822EAA}"/>
              </a:ext>
            </a:extLst>
          </p:cNvPr>
          <p:cNvSpPr txBox="1"/>
          <p:nvPr/>
        </p:nvSpPr>
        <p:spPr>
          <a:xfrm>
            <a:off x="4277796" y="5117875"/>
            <a:ext cx="3819436"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6559D"/>
                </a:solidFill>
                <a:ea typeface="Calibri"/>
                <a:cs typeface="Calibri" panose="020F0502020204030204"/>
              </a:rPr>
              <a:t>Understanding Standard 241</a:t>
            </a:r>
          </a:p>
          <a:p>
            <a:pPr algn="ctr"/>
            <a:r>
              <a:rPr lang="en-US" sz="2000" b="1" dirty="0">
                <a:solidFill>
                  <a:srgbClr val="06559D"/>
                </a:solidFill>
                <a:ea typeface="Calibri"/>
                <a:cs typeface="Calibri" panose="020F0502020204030204"/>
              </a:rPr>
              <a:t>June 25 | 9 AM</a:t>
            </a:r>
          </a:p>
          <a:p>
            <a:pPr algn="ctr"/>
            <a:endParaRPr lang="en-US" sz="1200" b="1" dirty="0">
              <a:solidFill>
                <a:srgbClr val="06559D"/>
              </a:solidFill>
              <a:ea typeface="Calibri"/>
              <a:cs typeface="Calibri" panose="020F0502020204030204"/>
            </a:endParaRPr>
          </a:p>
          <a:p>
            <a:pPr algn="ctr"/>
            <a:r>
              <a:rPr lang="en-US" sz="2000" b="1" dirty="0">
                <a:solidFill>
                  <a:srgbClr val="06559D"/>
                </a:solidFill>
                <a:ea typeface="Calibri"/>
                <a:cs typeface="Calibri" panose="020F0502020204030204"/>
              </a:rPr>
              <a:t>Applying Standard 241 </a:t>
            </a:r>
          </a:p>
          <a:p>
            <a:pPr algn="ctr"/>
            <a:r>
              <a:rPr lang="en-US" sz="2000" b="1" dirty="0">
                <a:solidFill>
                  <a:srgbClr val="06559D"/>
                </a:solidFill>
                <a:ea typeface="Calibri"/>
                <a:cs typeface="Calibri" panose="020F0502020204030204"/>
              </a:rPr>
              <a:t>June 25 | 1 PM</a:t>
            </a:r>
          </a:p>
        </p:txBody>
      </p:sp>
      <p:sp>
        <p:nvSpPr>
          <p:cNvPr id="19" name="TextBox 18">
            <a:extLst>
              <a:ext uri="{FF2B5EF4-FFF2-40B4-BE49-F238E27FC236}">
                <a16:creationId xmlns:a16="http://schemas.microsoft.com/office/drawing/2014/main" id="{B80A5A59-41BC-AAF5-372C-DB9E9D385BF9}"/>
              </a:ext>
            </a:extLst>
          </p:cNvPr>
          <p:cNvSpPr txBox="1"/>
          <p:nvPr/>
        </p:nvSpPr>
        <p:spPr>
          <a:xfrm>
            <a:off x="8755626" y="2217175"/>
            <a:ext cx="31856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6559D"/>
                </a:solidFill>
              </a:rPr>
              <a:t>New Certification </a:t>
            </a:r>
            <a:r>
              <a:rPr lang="en-US" sz="2400" dirty="0">
                <a:solidFill>
                  <a:srgbClr val="06559D"/>
                </a:solidFill>
                <a:ea typeface="Calibri"/>
                <a:cs typeface="Calibri"/>
              </a:rPr>
              <a:t>​</a:t>
            </a:r>
            <a:endParaRPr lang="en-US" dirty="0"/>
          </a:p>
        </p:txBody>
      </p:sp>
      <p:sp>
        <p:nvSpPr>
          <p:cNvPr id="20" name="TextBox 19">
            <a:extLst>
              <a:ext uri="{FF2B5EF4-FFF2-40B4-BE49-F238E27FC236}">
                <a16:creationId xmlns:a16="http://schemas.microsoft.com/office/drawing/2014/main" id="{430E12B2-BF61-1B6A-E884-31431A672E49}"/>
              </a:ext>
            </a:extLst>
          </p:cNvPr>
          <p:cNvSpPr txBox="1"/>
          <p:nvPr/>
        </p:nvSpPr>
        <p:spPr>
          <a:xfrm>
            <a:off x="507811" y="2109652"/>
            <a:ext cx="30020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6559D"/>
                </a:solidFill>
                <a:cs typeface="Calibri"/>
              </a:rPr>
              <a:t>Recently Updated</a:t>
            </a:r>
            <a:endParaRPr lang="en-US" sz="2400" dirty="0">
              <a:solidFill>
                <a:srgbClr val="06559D"/>
              </a:solidFill>
              <a:ea typeface="Calibri"/>
              <a:cs typeface="Calibri"/>
            </a:endParaRPr>
          </a:p>
        </p:txBody>
      </p:sp>
      <p:sp>
        <p:nvSpPr>
          <p:cNvPr id="21" name="TextBox 20">
            <a:extLst>
              <a:ext uri="{FF2B5EF4-FFF2-40B4-BE49-F238E27FC236}">
                <a16:creationId xmlns:a16="http://schemas.microsoft.com/office/drawing/2014/main" id="{BCB51231-CCFF-E990-95D5-52DCA645D0B3}"/>
              </a:ext>
            </a:extLst>
          </p:cNvPr>
          <p:cNvSpPr txBox="1"/>
          <p:nvPr/>
        </p:nvSpPr>
        <p:spPr>
          <a:xfrm>
            <a:off x="3072231" y="2172711"/>
            <a:ext cx="6255026" cy="923330"/>
          </a:xfrm>
          <a:prstGeom prst="rect">
            <a:avLst/>
          </a:prstGeom>
          <a:noFill/>
        </p:spPr>
        <p:txBody>
          <a:bodyPr wrap="square">
            <a:spAutoFit/>
          </a:bodyPr>
          <a:lstStyle/>
          <a:p>
            <a:pPr algn="ctr"/>
            <a:r>
              <a:rPr lang="en-US" sz="1800" b="1" dirty="0">
                <a:solidFill>
                  <a:srgbClr val="8EC540"/>
                </a:solidFill>
                <a:ea typeface="Calibri"/>
                <a:cs typeface="Calibri" panose="020F0502020204030204"/>
              </a:rPr>
              <a:t>New Trainings in Indianapolis</a:t>
            </a:r>
          </a:p>
          <a:p>
            <a:pPr algn="ctr"/>
            <a:r>
              <a:rPr lang="en-US" sz="1800" b="1" dirty="0">
                <a:solidFill>
                  <a:srgbClr val="06559D"/>
                </a:solidFill>
                <a:ea typeface="Calibri"/>
                <a:cs typeface="Calibri" panose="020F0502020204030204"/>
              </a:rPr>
              <a:t>Standard 241</a:t>
            </a:r>
          </a:p>
          <a:p>
            <a:pPr algn="ctr"/>
            <a:r>
              <a:rPr lang="en-US" sz="1800" b="1" dirty="0">
                <a:solidFill>
                  <a:srgbClr val="06559D"/>
                </a:solidFill>
                <a:ea typeface="Calibri"/>
                <a:cs typeface="Calibri" panose="020F0502020204030204"/>
              </a:rPr>
              <a:t>Control of Infectious Aerosols</a:t>
            </a:r>
          </a:p>
        </p:txBody>
      </p:sp>
    </p:spTree>
    <p:extLst>
      <p:ext uri="{BB962C8B-B14F-4D97-AF65-F5344CB8AC3E}">
        <p14:creationId xmlns:p14="http://schemas.microsoft.com/office/powerpoint/2010/main" val="204745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world map on a black background&#10;&#10;Description automatically generated">
            <a:extLst>
              <a:ext uri="{FF2B5EF4-FFF2-40B4-BE49-F238E27FC236}">
                <a16:creationId xmlns:a16="http://schemas.microsoft.com/office/drawing/2014/main" id="{1A163E0D-803A-7B84-B328-E6954BA7B09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val="0"/>
              </a:ext>
            </a:extLst>
          </a:blip>
          <a:stretch>
            <a:fillRect/>
          </a:stretch>
        </p:blipFill>
        <p:spPr>
          <a:xfrm>
            <a:off x="2995988" y="856120"/>
            <a:ext cx="9865453" cy="5549317"/>
          </a:xfrm>
          <a:prstGeom prst="rect">
            <a:avLst/>
          </a:prstGeom>
        </p:spPr>
      </p:pic>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59065" y="618743"/>
            <a:ext cx="998989" cy="643543"/>
          </a:xfrm>
        </p:spPr>
        <p:txBody>
          <a:bodyPr>
            <a:normAutofit/>
          </a:bodyPr>
          <a:lstStyle/>
          <a:p>
            <a:r>
              <a:rPr lang="en-US" sz="1600">
                <a:latin typeface="Akzidenz Grotesk BE Light" panose="02000506040000020003" pitchFamily="50" charset="0"/>
              </a:rPr>
              <a:t>ABOUT</a:t>
            </a:r>
            <a:endParaRPr lang="en-US" sz="1400">
              <a:latin typeface="Akzidenz Grotesk BE Light" panose="02000506040000020003"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051256" y="618743"/>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50153" y="618742"/>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859466"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04457"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29968" y="58874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50154"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35791"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0341"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9968"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40067"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9EF401-8111-D377-BFC3-6C0B4AB83C1B}"/>
              </a:ext>
            </a:extLst>
          </p:cNvPr>
          <p:cNvSpPr txBox="1"/>
          <p:nvPr/>
        </p:nvSpPr>
        <p:spPr>
          <a:xfrm>
            <a:off x="152503" y="161939"/>
            <a:ext cx="6248400" cy="584775"/>
          </a:xfrm>
          <a:prstGeom prst="rect">
            <a:avLst/>
          </a:prstGeom>
          <a:noFill/>
        </p:spPr>
        <p:txBody>
          <a:bodyPr wrap="square">
            <a:spAutoFit/>
          </a:bodyPr>
          <a:lstStyle/>
          <a:p>
            <a:pPr algn="l"/>
            <a:r>
              <a:rPr lang="en-US" sz="3200" b="1" i="0" dirty="0">
                <a:solidFill>
                  <a:schemeClr val="bg1"/>
                </a:solidFill>
                <a:effectLst/>
                <a:latin typeface="Akzidenz Grotesk BE Medium" panose="02000803030000020004" pitchFamily="50" charset="0"/>
              </a:rPr>
              <a:t>2024-25 Topical Conferences</a:t>
            </a:r>
          </a:p>
        </p:txBody>
      </p:sp>
      <p:pic>
        <p:nvPicPr>
          <p:cNvPr id="30" name="Graphic 29" descr="Marker with solid fill">
            <a:extLst>
              <a:ext uri="{FF2B5EF4-FFF2-40B4-BE49-F238E27FC236}">
                <a16:creationId xmlns:a16="http://schemas.microsoft.com/office/drawing/2014/main" id="{C0F1F9C8-1EF8-2C5D-A3AF-BD9554E1E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1723" y="2771290"/>
            <a:ext cx="748984" cy="787804"/>
          </a:xfrm>
          <a:prstGeom prst="rect">
            <a:avLst/>
          </a:prstGeom>
        </p:spPr>
      </p:pic>
      <p:pic>
        <p:nvPicPr>
          <p:cNvPr id="19" name="Graphic 18" descr="Marker with solid fill">
            <a:extLst>
              <a:ext uri="{FF2B5EF4-FFF2-40B4-BE49-F238E27FC236}">
                <a16:creationId xmlns:a16="http://schemas.microsoft.com/office/drawing/2014/main" id="{83CE5CF4-0621-BF93-60E9-8B9FED4517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8764" y="2457916"/>
            <a:ext cx="732076" cy="770020"/>
          </a:xfrm>
          <a:prstGeom prst="rect">
            <a:avLst/>
          </a:prstGeom>
        </p:spPr>
      </p:pic>
      <p:pic>
        <p:nvPicPr>
          <p:cNvPr id="27" name="Graphic 26" descr="Marker with solid fill">
            <a:extLst>
              <a:ext uri="{FF2B5EF4-FFF2-40B4-BE49-F238E27FC236}">
                <a16:creationId xmlns:a16="http://schemas.microsoft.com/office/drawing/2014/main" id="{73D37450-A40C-CF58-129B-FB2FB1E034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56833" y="2818418"/>
            <a:ext cx="732076" cy="770020"/>
          </a:xfrm>
          <a:prstGeom prst="rect">
            <a:avLst/>
          </a:prstGeom>
        </p:spPr>
      </p:pic>
      <p:pic>
        <p:nvPicPr>
          <p:cNvPr id="29" name="Graphic 28" descr="Marker with solid fill">
            <a:extLst>
              <a:ext uri="{FF2B5EF4-FFF2-40B4-BE49-F238E27FC236}">
                <a16:creationId xmlns:a16="http://schemas.microsoft.com/office/drawing/2014/main" id="{CCC168AF-4677-4F54-C50F-2AB1D2E79B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82066" y="2570927"/>
            <a:ext cx="732075" cy="770019"/>
          </a:xfrm>
          <a:prstGeom prst="rect">
            <a:avLst/>
          </a:prstGeom>
        </p:spPr>
      </p:pic>
      <p:grpSp>
        <p:nvGrpSpPr>
          <p:cNvPr id="18" name="Group 17">
            <a:extLst>
              <a:ext uri="{FF2B5EF4-FFF2-40B4-BE49-F238E27FC236}">
                <a16:creationId xmlns:a16="http://schemas.microsoft.com/office/drawing/2014/main" id="{F8C847DC-F30C-B93A-8913-C070204EA846}"/>
              </a:ext>
            </a:extLst>
          </p:cNvPr>
          <p:cNvGrpSpPr/>
          <p:nvPr/>
        </p:nvGrpSpPr>
        <p:grpSpPr>
          <a:xfrm>
            <a:off x="119459" y="2421619"/>
            <a:ext cx="7132007" cy="932430"/>
            <a:chOff x="99317" y="3014073"/>
            <a:chExt cx="7132007" cy="932430"/>
          </a:xfrm>
        </p:grpSpPr>
        <p:sp>
          <p:nvSpPr>
            <p:cNvPr id="33" name="TextBox 32">
              <a:extLst>
                <a:ext uri="{FF2B5EF4-FFF2-40B4-BE49-F238E27FC236}">
                  <a16:creationId xmlns:a16="http://schemas.microsoft.com/office/drawing/2014/main" id="{5CDE635A-1830-61D0-9DF4-25EE7029864E}"/>
                </a:ext>
              </a:extLst>
            </p:cNvPr>
            <p:cNvSpPr txBox="1"/>
            <p:nvPr/>
          </p:nvSpPr>
          <p:spPr>
            <a:xfrm>
              <a:off x="689508" y="3300172"/>
              <a:ext cx="4308857" cy="646331"/>
            </a:xfrm>
            <a:prstGeom prst="rect">
              <a:avLst/>
            </a:prstGeom>
            <a:noFill/>
            <a:ln w="12700">
              <a:noFill/>
            </a:ln>
          </p:spPr>
          <p:txBody>
            <a:bodyPr wrap="square" rtlCol="0">
              <a:spAutoFit/>
            </a:bodyPr>
            <a:lstStyle/>
            <a:p>
              <a:r>
                <a:rPr lang="en-US" dirty="0"/>
                <a:t>The Sixth International Conference on Efficient Building Design </a:t>
              </a:r>
            </a:p>
          </p:txBody>
        </p:sp>
        <p:pic>
          <p:nvPicPr>
            <p:cNvPr id="49" name="Graphic 48" descr="Marker with solid fill">
              <a:extLst>
                <a:ext uri="{FF2B5EF4-FFF2-40B4-BE49-F238E27FC236}">
                  <a16:creationId xmlns:a16="http://schemas.microsoft.com/office/drawing/2014/main" id="{C6BB2EB7-EBFB-D54C-F50E-D5A61D0414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317" y="3147361"/>
              <a:ext cx="753226" cy="792266"/>
            </a:xfrm>
            <a:prstGeom prst="rect">
              <a:avLst/>
            </a:prstGeom>
          </p:spPr>
        </p:pic>
        <p:sp>
          <p:nvSpPr>
            <p:cNvPr id="53" name="TextBox 52">
              <a:extLst>
                <a:ext uri="{FF2B5EF4-FFF2-40B4-BE49-F238E27FC236}">
                  <a16:creationId xmlns:a16="http://schemas.microsoft.com/office/drawing/2014/main" id="{1FFF9312-6954-C634-280F-F8ACCA5881E3}"/>
                </a:ext>
              </a:extLst>
            </p:cNvPr>
            <p:cNvSpPr txBox="1"/>
            <p:nvPr/>
          </p:nvSpPr>
          <p:spPr>
            <a:xfrm>
              <a:off x="713136" y="3014073"/>
              <a:ext cx="6518188" cy="369332"/>
            </a:xfrm>
            <a:prstGeom prst="rect">
              <a:avLst/>
            </a:prstGeom>
            <a:noFill/>
          </p:spPr>
          <p:txBody>
            <a:bodyPr wrap="square">
              <a:spAutoFit/>
            </a:bodyPr>
            <a:lstStyle/>
            <a:p>
              <a:r>
                <a:rPr lang="en-US" dirty="0">
                  <a:solidFill>
                    <a:srgbClr val="05549C"/>
                  </a:solidFill>
                </a:rPr>
                <a:t>Beirut, Oct 3-4, 2024</a:t>
              </a:r>
            </a:p>
          </p:txBody>
        </p:sp>
      </p:grpSp>
      <p:pic>
        <p:nvPicPr>
          <p:cNvPr id="2" name="Graphic 1" descr="Marker with solid fill">
            <a:extLst>
              <a:ext uri="{FF2B5EF4-FFF2-40B4-BE49-F238E27FC236}">
                <a16:creationId xmlns:a16="http://schemas.microsoft.com/office/drawing/2014/main" id="{115D31A1-1D01-321C-85A1-D4E2A6D821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38294" y="2529159"/>
            <a:ext cx="732076" cy="770020"/>
          </a:xfrm>
          <a:prstGeom prst="rect">
            <a:avLst/>
          </a:prstGeom>
        </p:spPr>
      </p:pic>
      <p:grpSp>
        <p:nvGrpSpPr>
          <p:cNvPr id="36" name="Group 35">
            <a:extLst>
              <a:ext uri="{FF2B5EF4-FFF2-40B4-BE49-F238E27FC236}">
                <a16:creationId xmlns:a16="http://schemas.microsoft.com/office/drawing/2014/main" id="{C248108A-96F4-1F3D-899C-A5317EE23A30}"/>
              </a:ext>
            </a:extLst>
          </p:cNvPr>
          <p:cNvGrpSpPr/>
          <p:nvPr/>
        </p:nvGrpSpPr>
        <p:grpSpPr>
          <a:xfrm>
            <a:off x="110533" y="1666755"/>
            <a:ext cx="7174067" cy="4332173"/>
            <a:chOff x="132094" y="2772430"/>
            <a:chExt cx="7174067" cy="3903688"/>
          </a:xfrm>
        </p:grpSpPr>
        <p:pic>
          <p:nvPicPr>
            <p:cNvPr id="22" name="Graphic 21" descr="Marker with solid fill">
              <a:extLst>
                <a:ext uri="{FF2B5EF4-FFF2-40B4-BE49-F238E27FC236}">
                  <a16:creationId xmlns:a16="http://schemas.microsoft.com/office/drawing/2014/main" id="{FF9CA1A7-B9AD-F597-BC70-AB4A6FCD4D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6740" y="2772430"/>
              <a:ext cx="732076" cy="770020"/>
            </a:xfrm>
            <a:prstGeom prst="rect">
              <a:avLst/>
            </a:prstGeom>
          </p:spPr>
        </p:pic>
        <p:grpSp>
          <p:nvGrpSpPr>
            <p:cNvPr id="28" name="Group 27">
              <a:extLst>
                <a:ext uri="{FF2B5EF4-FFF2-40B4-BE49-F238E27FC236}">
                  <a16:creationId xmlns:a16="http://schemas.microsoft.com/office/drawing/2014/main" id="{07C5F752-3B73-4323-CD93-1CD4A3A0AA31}"/>
                </a:ext>
              </a:extLst>
            </p:cNvPr>
            <p:cNvGrpSpPr/>
            <p:nvPr/>
          </p:nvGrpSpPr>
          <p:grpSpPr>
            <a:xfrm>
              <a:off x="132094" y="2814155"/>
              <a:ext cx="7174067" cy="3861963"/>
              <a:chOff x="132094" y="2814155"/>
              <a:chExt cx="7174067" cy="3861963"/>
            </a:xfrm>
          </p:grpSpPr>
          <p:grpSp>
            <p:nvGrpSpPr>
              <p:cNvPr id="21" name="Group 20">
                <a:extLst>
                  <a:ext uri="{FF2B5EF4-FFF2-40B4-BE49-F238E27FC236}">
                    <a16:creationId xmlns:a16="http://schemas.microsoft.com/office/drawing/2014/main" id="{08A327A3-6465-1BEE-EF86-B0C1B9157025}"/>
                  </a:ext>
                </a:extLst>
              </p:cNvPr>
              <p:cNvGrpSpPr/>
              <p:nvPr/>
            </p:nvGrpSpPr>
            <p:grpSpPr>
              <a:xfrm>
                <a:off x="150661" y="4273378"/>
                <a:ext cx="7147956" cy="871667"/>
                <a:chOff x="109307" y="4980450"/>
                <a:chExt cx="7147956" cy="871667"/>
              </a:xfrm>
            </p:grpSpPr>
            <p:sp>
              <p:nvSpPr>
                <p:cNvPr id="35" name="TextBox 34">
                  <a:extLst>
                    <a:ext uri="{FF2B5EF4-FFF2-40B4-BE49-F238E27FC236}">
                      <a16:creationId xmlns:a16="http://schemas.microsoft.com/office/drawing/2014/main" id="{0120DBF3-8E5A-21F3-18A1-E25CBE042790}"/>
                    </a:ext>
                  </a:extLst>
                </p:cNvPr>
                <p:cNvSpPr txBox="1"/>
                <p:nvPr/>
              </p:nvSpPr>
              <p:spPr>
                <a:xfrm>
                  <a:off x="739075" y="5205786"/>
                  <a:ext cx="4481852" cy="646331"/>
                </a:xfrm>
                <a:prstGeom prst="rect">
                  <a:avLst/>
                </a:prstGeom>
                <a:noFill/>
              </p:spPr>
              <p:txBody>
                <a:bodyPr wrap="square">
                  <a:spAutoFit/>
                </a:bodyPr>
                <a:lstStyle/>
                <a:p>
                  <a:pPr algn="l"/>
                  <a:r>
                    <a:rPr lang="en-US" i="0" dirty="0">
                      <a:effectLst/>
                    </a:rPr>
                    <a:t>2024 ASHRAE Decarbonization Conference: Decarbonizing Existing Tall Buildings </a:t>
                  </a:r>
                </a:p>
              </p:txBody>
            </p:sp>
            <p:pic>
              <p:nvPicPr>
                <p:cNvPr id="47" name="Graphic 46" descr="Marker with solid fill">
                  <a:extLst>
                    <a:ext uri="{FF2B5EF4-FFF2-40B4-BE49-F238E27FC236}">
                      <a16:creationId xmlns:a16="http://schemas.microsoft.com/office/drawing/2014/main" id="{4BCB8236-B307-D79C-05F6-47B6BF8103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307" y="5001851"/>
                  <a:ext cx="753227" cy="792267"/>
                </a:xfrm>
                <a:prstGeom prst="rect">
                  <a:avLst/>
                </a:prstGeom>
              </p:spPr>
            </p:pic>
            <p:sp>
              <p:nvSpPr>
                <p:cNvPr id="55" name="TextBox 54">
                  <a:extLst>
                    <a:ext uri="{FF2B5EF4-FFF2-40B4-BE49-F238E27FC236}">
                      <a16:creationId xmlns:a16="http://schemas.microsoft.com/office/drawing/2014/main" id="{F9F5D9D1-98FD-AEFB-7AC1-BE72EAE2D04D}"/>
                    </a:ext>
                  </a:extLst>
                </p:cNvPr>
                <p:cNvSpPr txBox="1"/>
                <p:nvPr/>
              </p:nvSpPr>
              <p:spPr>
                <a:xfrm>
                  <a:off x="739075" y="4980450"/>
                  <a:ext cx="6518188" cy="369332"/>
                </a:xfrm>
                <a:prstGeom prst="rect">
                  <a:avLst/>
                </a:prstGeom>
                <a:noFill/>
              </p:spPr>
              <p:txBody>
                <a:bodyPr wrap="square">
                  <a:spAutoFit/>
                </a:bodyPr>
                <a:lstStyle/>
                <a:p>
                  <a:pPr algn="l"/>
                  <a:r>
                    <a:rPr lang="en-US" i="0" dirty="0">
                      <a:solidFill>
                        <a:srgbClr val="05549C"/>
                      </a:solidFill>
                      <a:effectLst/>
                    </a:rPr>
                    <a:t>New York City, </a:t>
                  </a:r>
                  <a:r>
                    <a:rPr lang="en-US" dirty="0">
                      <a:solidFill>
                        <a:srgbClr val="05549C"/>
                      </a:solidFill>
                    </a:rPr>
                    <a:t>October 21-23, 2024</a:t>
                  </a:r>
                  <a:r>
                    <a:rPr lang="en-US" i="0" dirty="0">
                      <a:solidFill>
                        <a:srgbClr val="05549C"/>
                      </a:solidFill>
                      <a:effectLst/>
                    </a:rPr>
                    <a:t> </a:t>
                  </a:r>
                </a:p>
              </p:txBody>
            </p:sp>
          </p:grpSp>
          <p:grpSp>
            <p:nvGrpSpPr>
              <p:cNvPr id="20" name="Group 19">
                <a:extLst>
                  <a:ext uri="{FF2B5EF4-FFF2-40B4-BE49-F238E27FC236}">
                    <a16:creationId xmlns:a16="http://schemas.microsoft.com/office/drawing/2014/main" id="{6CA2E7BD-41E7-A9F7-F435-81448C5258BB}"/>
                  </a:ext>
                </a:extLst>
              </p:cNvPr>
              <p:cNvGrpSpPr/>
              <p:nvPr/>
            </p:nvGrpSpPr>
            <p:grpSpPr>
              <a:xfrm>
                <a:off x="132094" y="5130655"/>
                <a:ext cx="7174067" cy="908772"/>
                <a:chOff x="50927" y="6113980"/>
                <a:chExt cx="7174067" cy="908772"/>
              </a:xfrm>
            </p:grpSpPr>
            <p:sp>
              <p:nvSpPr>
                <p:cNvPr id="37" name="TextBox 36">
                  <a:extLst>
                    <a:ext uri="{FF2B5EF4-FFF2-40B4-BE49-F238E27FC236}">
                      <a16:creationId xmlns:a16="http://schemas.microsoft.com/office/drawing/2014/main" id="{C1381161-4989-DCA3-90E8-0EE87A609225}"/>
                    </a:ext>
                  </a:extLst>
                </p:cNvPr>
                <p:cNvSpPr txBox="1"/>
                <p:nvPr/>
              </p:nvSpPr>
              <p:spPr>
                <a:xfrm>
                  <a:off x="735469" y="6376421"/>
                  <a:ext cx="4158375" cy="646331"/>
                </a:xfrm>
                <a:prstGeom prst="rect">
                  <a:avLst/>
                </a:prstGeom>
                <a:solidFill>
                  <a:srgbClr val="FFFFFF">
                    <a:alpha val="40000"/>
                  </a:srgbClr>
                </a:solidFill>
              </p:spPr>
              <p:txBody>
                <a:bodyPr wrap="square">
                  <a:spAutoFit/>
                </a:bodyPr>
                <a:lstStyle/>
                <a:p>
                  <a:r>
                    <a:rPr lang="en-US" i="0" dirty="0">
                      <a:effectLst/>
                      <a:cs typeface="Calibri"/>
                    </a:rPr>
                    <a:t>Third International Conference on Energy and Indoor Environment for Hot Climates</a:t>
                  </a:r>
                </a:p>
              </p:txBody>
            </p:sp>
            <p:pic>
              <p:nvPicPr>
                <p:cNvPr id="50" name="Graphic 49" descr="Marker with solid fill">
                  <a:extLst>
                    <a:ext uri="{FF2B5EF4-FFF2-40B4-BE49-F238E27FC236}">
                      <a16:creationId xmlns:a16="http://schemas.microsoft.com/office/drawing/2014/main" id="{7A94CCB6-5F98-4EB3-D4E3-D9DB08C610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27" y="6113980"/>
                  <a:ext cx="753227" cy="792267"/>
                </a:xfrm>
                <a:prstGeom prst="rect">
                  <a:avLst/>
                </a:prstGeom>
              </p:spPr>
            </p:pic>
            <p:sp>
              <p:nvSpPr>
                <p:cNvPr id="57" name="TextBox 56">
                  <a:extLst>
                    <a:ext uri="{FF2B5EF4-FFF2-40B4-BE49-F238E27FC236}">
                      <a16:creationId xmlns:a16="http://schemas.microsoft.com/office/drawing/2014/main" id="{2590B520-37C5-625C-D088-1FCCABFFDF50}"/>
                    </a:ext>
                  </a:extLst>
                </p:cNvPr>
                <p:cNvSpPr txBox="1"/>
                <p:nvPr/>
              </p:nvSpPr>
              <p:spPr>
                <a:xfrm>
                  <a:off x="706806" y="6166288"/>
                  <a:ext cx="6518188" cy="369332"/>
                </a:xfrm>
                <a:prstGeom prst="rect">
                  <a:avLst/>
                </a:prstGeom>
                <a:noFill/>
              </p:spPr>
              <p:txBody>
                <a:bodyPr wrap="square">
                  <a:spAutoFit/>
                </a:bodyPr>
                <a:lstStyle/>
                <a:p>
                  <a:r>
                    <a:rPr lang="en-US" dirty="0">
                      <a:solidFill>
                        <a:srgbClr val="05549C"/>
                      </a:solidFill>
                      <a:cs typeface="Calibri"/>
                    </a:rPr>
                    <a:t>Qatar</a:t>
                  </a:r>
                  <a:r>
                    <a:rPr lang="en-US" i="0" dirty="0">
                      <a:solidFill>
                        <a:srgbClr val="05549C"/>
                      </a:solidFill>
                      <a:effectLst/>
                      <a:cs typeface="Calibri"/>
                    </a:rPr>
                    <a:t>, April 23-24, 2025</a:t>
                  </a:r>
                </a:p>
              </p:txBody>
            </p:sp>
          </p:grpSp>
          <p:grpSp>
            <p:nvGrpSpPr>
              <p:cNvPr id="24" name="Group 23">
                <a:extLst>
                  <a:ext uri="{FF2B5EF4-FFF2-40B4-BE49-F238E27FC236}">
                    <a16:creationId xmlns:a16="http://schemas.microsoft.com/office/drawing/2014/main" id="{85636478-AD23-AC8B-00B2-10402F49DAC8}"/>
                  </a:ext>
                </a:extLst>
              </p:cNvPr>
              <p:cNvGrpSpPr/>
              <p:nvPr/>
            </p:nvGrpSpPr>
            <p:grpSpPr>
              <a:xfrm>
                <a:off x="729728" y="2814155"/>
                <a:ext cx="6518188" cy="602475"/>
                <a:chOff x="737539" y="4200349"/>
                <a:chExt cx="6518188" cy="602475"/>
              </a:xfrm>
            </p:grpSpPr>
            <p:sp>
              <p:nvSpPr>
                <p:cNvPr id="25" name="TextBox 24">
                  <a:extLst>
                    <a:ext uri="{FF2B5EF4-FFF2-40B4-BE49-F238E27FC236}">
                      <a16:creationId xmlns:a16="http://schemas.microsoft.com/office/drawing/2014/main" id="{A317A488-567F-9494-96C9-5CB3C9AF7690}"/>
                    </a:ext>
                  </a:extLst>
                </p:cNvPr>
                <p:cNvSpPr txBox="1"/>
                <p:nvPr/>
              </p:nvSpPr>
              <p:spPr>
                <a:xfrm>
                  <a:off x="737539" y="4433492"/>
                  <a:ext cx="4481852" cy="369332"/>
                </a:xfrm>
                <a:prstGeom prst="rect">
                  <a:avLst/>
                </a:prstGeom>
                <a:noFill/>
              </p:spPr>
              <p:txBody>
                <a:bodyPr wrap="square">
                  <a:spAutoFit/>
                </a:bodyPr>
                <a:lstStyle/>
                <a:p>
                  <a:pPr algn="l"/>
                  <a:r>
                    <a:rPr lang="en-US" i="0" dirty="0">
                      <a:effectLst/>
                    </a:rPr>
                    <a:t>Women in ASHRAE Leadership Symposium</a:t>
                  </a:r>
                </a:p>
              </p:txBody>
            </p:sp>
            <p:sp>
              <p:nvSpPr>
                <p:cNvPr id="31" name="TextBox 30">
                  <a:extLst>
                    <a:ext uri="{FF2B5EF4-FFF2-40B4-BE49-F238E27FC236}">
                      <a16:creationId xmlns:a16="http://schemas.microsoft.com/office/drawing/2014/main" id="{14BF3E4E-3750-50C1-73EE-490258DAD269}"/>
                    </a:ext>
                  </a:extLst>
                </p:cNvPr>
                <p:cNvSpPr txBox="1"/>
                <p:nvPr/>
              </p:nvSpPr>
              <p:spPr>
                <a:xfrm>
                  <a:off x="737539" y="4200349"/>
                  <a:ext cx="6518188" cy="369332"/>
                </a:xfrm>
                <a:prstGeom prst="rect">
                  <a:avLst/>
                </a:prstGeom>
                <a:noFill/>
              </p:spPr>
              <p:txBody>
                <a:bodyPr wrap="square">
                  <a:spAutoFit/>
                </a:bodyPr>
                <a:lstStyle/>
                <a:p>
                  <a:pPr algn="l"/>
                  <a:r>
                    <a:rPr lang="en-US" i="0" dirty="0">
                      <a:solidFill>
                        <a:srgbClr val="05549C"/>
                      </a:solidFill>
                      <a:effectLst/>
                    </a:rPr>
                    <a:t>Chicago, </a:t>
                  </a:r>
                  <a:r>
                    <a:rPr lang="en-US" dirty="0">
                      <a:solidFill>
                        <a:srgbClr val="05549C"/>
                      </a:solidFill>
                    </a:rPr>
                    <a:t>September 26-27, 2024</a:t>
                  </a:r>
                  <a:endParaRPr lang="en-US" i="0" dirty="0">
                    <a:solidFill>
                      <a:srgbClr val="05549C"/>
                    </a:solidFill>
                    <a:effectLst/>
                  </a:endParaRPr>
                </a:p>
              </p:txBody>
            </p:sp>
          </p:grpSp>
          <p:grpSp>
            <p:nvGrpSpPr>
              <p:cNvPr id="23" name="Group 22">
                <a:extLst>
                  <a:ext uri="{FF2B5EF4-FFF2-40B4-BE49-F238E27FC236}">
                    <a16:creationId xmlns:a16="http://schemas.microsoft.com/office/drawing/2014/main" id="{91306635-12BA-44CB-DA10-C74F269D65DA}"/>
                  </a:ext>
                </a:extLst>
              </p:cNvPr>
              <p:cNvGrpSpPr/>
              <p:nvPr/>
            </p:nvGrpSpPr>
            <p:grpSpPr>
              <a:xfrm>
                <a:off x="146161" y="5881041"/>
                <a:ext cx="4760736" cy="795077"/>
                <a:chOff x="48095" y="2230343"/>
                <a:chExt cx="4760736" cy="795077"/>
              </a:xfrm>
            </p:grpSpPr>
            <p:sp>
              <p:nvSpPr>
                <p:cNvPr id="26" name="TextBox 25">
                  <a:extLst>
                    <a:ext uri="{FF2B5EF4-FFF2-40B4-BE49-F238E27FC236}">
                      <a16:creationId xmlns:a16="http://schemas.microsoft.com/office/drawing/2014/main" id="{DA3C9A78-CA8C-BF77-878A-D6708ACF52A7}"/>
                    </a:ext>
                  </a:extLst>
                </p:cNvPr>
                <p:cNvSpPr txBox="1"/>
                <p:nvPr/>
              </p:nvSpPr>
              <p:spPr>
                <a:xfrm>
                  <a:off x="682363" y="2656088"/>
                  <a:ext cx="4126468" cy="369332"/>
                </a:xfrm>
                <a:prstGeom prst="rect">
                  <a:avLst/>
                </a:prstGeom>
                <a:noFill/>
              </p:spPr>
              <p:txBody>
                <a:bodyPr wrap="square" rtlCol="0">
                  <a:spAutoFit/>
                </a:bodyPr>
                <a:lstStyle/>
                <a:p>
                  <a:r>
                    <a:rPr lang="en-US" dirty="0">
                      <a:cs typeface="Arial"/>
                    </a:rPr>
                    <a:t>IEQ 2025 Conference</a:t>
                  </a:r>
                </a:p>
              </p:txBody>
            </p:sp>
            <p:pic>
              <p:nvPicPr>
                <p:cNvPr id="32" name="Graphic 31" descr="Marker with solid fill">
                  <a:extLst>
                    <a:ext uri="{FF2B5EF4-FFF2-40B4-BE49-F238E27FC236}">
                      <a16:creationId xmlns:a16="http://schemas.microsoft.com/office/drawing/2014/main" id="{710C2947-34DD-F2F1-ADC4-32778FC8A7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95" y="2230343"/>
                  <a:ext cx="753226" cy="792266"/>
                </a:xfrm>
                <a:prstGeom prst="rect">
                  <a:avLst/>
                </a:prstGeom>
              </p:spPr>
            </p:pic>
            <p:sp>
              <p:nvSpPr>
                <p:cNvPr id="34" name="TextBox 33">
                  <a:extLst>
                    <a:ext uri="{FF2B5EF4-FFF2-40B4-BE49-F238E27FC236}">
                      <a16:creationId xmlns:a16="http://schemas.microsoft.com/office/drawing/2014/main" id="{3B882690-45D1-838E-CCE5-579D31A220BA}"/>
                    </a:ext>
                  </a:extLst>
                </p:cNvPr>
                <p:cNvSpPr txBox="1"/>
                <p:nvPr/>
              </p:nvSpPr>
              <p:spPr>
                <a:xfrm>
                  <a:off x="682363" y="2376376"/>
                  <a:ext cx="3560314" cy="369332"/>
                </a:xfrm>
                <a:prstGeom prst="rect">
                  <a:avLst/>
                </a:prstGeom>
                <a:noFill/>
              </p:spPr>
              <p:txBody>
                <a:bodyPr wrap="square" rtlCol="0">
                  <a:spAutoFit/>
                </a:bodyPr>
                <a:lstStyle/>
                <a:p>
                  <a:r>
                    <a:rPr lang="en-US" dirty="0">
                      <a:solidFill>
                        <a:srgbClr val="05549C"/>
                      </a:solidFill>
                    </a:rPr>
                    <a:t>Montreal, September 24-26, 2025</a:t>
                  </a:r>
                </a:p>
              </p:txBody>
            </p:sp>
          </p:grpSp>
        </p:grpSp>
      </p:grpSp>
    </p:spTree>
    <p:extLst>
      <p:ext uri="{BB962C8B-B14F-4D97-AF65-F5344CB8AC3E}">
        <p14:creationId xmlns:p14="http://schemas.microsoft.com/office/powerpoint/2010/main" val="93033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1C3C8-D878-9642-3CD5-18D5BA80643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2ADEDF9-F61A-8600-EC4D-C43AC98F5B5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82037" y="1670165"/>
            <a:ext cx="10112187" cy="337072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4C8AD2B-6AF7-3C8B-2E03-2619B70E5453}"/>
              </a:ext>
            </a:extLst>
          </p:cNvPr>
          <p:cNvSpPr>
            <a:spLocks noGrp="1"/>
          </p:cNvSpPr>
          <p:nvPr>
            <p:ph type="title"/>
          </p:nvPr>
        </p:nvSpPr>
        <p:spPr>
          <a:xfrm>
            <a:off x="159065" y="618743"/>
            <a:ext cx="998989" cy="643543"/>
          </a:xfrm>
        </p:spPr>
        <p:txBody>
          <a:bodyPr>
            <a:normAutofit/>
          </a:bodyPr>
          <a:lstStyle/>
          <a:p>
            <a:r>
              <a:rPr lang="en-US" sz="1600">
                <a:latin typeface="Akzidenz Grotesk BE Light" panose="02000506040000020003" pitchFamily="50" charset="0"/>
              </a:rPr>
              <a:t>ABOUT</a:t>
            </a:r>
            <a:endParaRPr lang="en-US" sz="1400">
              <a:latin typeface="Akzidenz Grotesk BE Light" panose="02000506040000020003" pitchFamily="50" charset="0"/>
            </a:endParaRPr>
          </a:p>
        </p:txBody>
      </p:sp>
      <p:sp>
        <p:nvSpPr>
          <p:cNvPr id="5" name="Title 1">
            <a:extLst>
              <a:ext uri="{FF2B5EF4-FFF2-40B4-BE49-F238E27FC236}">
                <a16:creationId xmlns:a16="http://schemas.microsoft.com/office/drawing/2014/main" id="{DF1DE7A6-95DE-0E59-4DD6-F5CFA77439BF}"/>
              </a:ext>
            </a:extLst>
          </p:cNvPr>
          <p:cNvSpPr txBox="1">
            <a:spLocks/>
          </p:cNvSpPr>
          <p:nvPr/>
        </p:nvSpPr>
        <p:spPr>
          <a:xfrm>
            <a:off x="1051256" y="618743"/>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6E739BE2-59D0-0C1D-3DF6-C27CE7B705C9}"/>
              </a:ext>
            </a:extLst>
          </p:cNvPr>
          <p:cNvSpPr txBox="1">
            <a:spLocks/>
          </p:cNvSpPr>
          <p:nvPr/>
        </p:nvSpPr>
        <p:spPr>
          <a:xfrm>
            <a:off x="3650153" y="618742"/>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72417B02-BEA4-9558-3082-510056DA5B97}"/>
              </a:ext>
            </a:extLst>
          </p:cNvPr>
          <p:cNvSpPr txBox="1">
            <a:spLocks/>
          </p:cNvSpPr>
          <p:nvPr/>
        </p:nvSpPr>
        <p:spPr>
          <a:xfrm>
            <a:off x="6859466"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CONFERENCES</a:t>
            </a:r>
          </a:p>
        </p:txBody>
      </p:sp>
      <p:sp>
        <p:nvSpPr>
          <p:cNvPr id="8" name="Title 1">
            <a:extLst>
              <a:ext uri="{FF2B5EF4-FFF2-40B4-BE49-F238E27FC236}">
                <a16:creationId xmlns:a16="http://schemas.microsoft.com/office/drawing/2014/main" id="{4E620535-E85A-1F8D-A6F5-C65E876372DD}"/>
              </a:ext>
            </a:extLst>
          </p:cNvPr>
          <p:cNvSpPr txBox="1">
            <a:spLocks/>
          </p:cNvSpPr>
          <p:nvPr/>
        </p:nvSpPr>
        <p:spPr>
          <a:xfrm>
            <a:off x="8904457"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65962662-F9A4-2778-0F2F-AEC0F9A6A4FE}"/>
              </a:ext>
            </a:extLst>
          </p:cNvPr>
          <p:cNvSpPr txBox="1">
            <a:spLocks/>
          </p:cNvSpPr>
          <p:nvPr/>
        </p:nvSpPr>
        <p:spPr>
          <a:xfrm>
            <a:off x="10429968" y="58874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95EE8692-9D25-40D9-457D-8D85B5061905}"/>
              </a:ext>
            </a:extLst>
          </p:cNvPr>
          <p:cNvCxnSpPr/>
          <p:nvPr/>
        </p:nvCxnSpPr>
        <p:spPr>
          <a:xfrm>
            <a:off x="3650154"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D8AD46-BDCB-D331-22B0-769FD7FA1B52}"/>
              </a:ext>
            </a:extLst>
          </p:cNvPr>
          <p:cNvCxnSpPr/>
          <p:nvPr/>
        </p:nvCxnSpPr>
        <p:spPr>
          <a:xfrm>
            <a:off x="6835791"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33C555-3635-9535-260D-FD294E3E91D6}"/>
              </a:ext>
            </a:extLst>
          </p:cNvPr>
          <p:cNvCxnSpPr/>
          <p:nvPr/>
        </p:nvCxnSpPr>
        <p:spPr>
          <a:xfrm>
            <a:off x="8900341"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A87FAA-BABF-08B7-C288-35B37512B942}"/>
              </a:ext>
            </a:extLst>
          </p:cNvPr>
          <p:cNvCxnSpPr/>
          <p:nvPr/>
        </p:nvCxnSpPr>
        <p:spPr>
          <a:xfrm>
            <a:off x="10429968"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4A607F-0F38-A081-2E94-0D305B76DFE2}"/>
              </a:ext>
            </a:extLst>
          </p:cNvPr>
          <p:cNvCxnSpPr/>
          <p:nvPr/>
        </p:nvCxnSpPr>
        <p:spPr>
          <a:xfrm>
            <a:off x="1040067"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D8F1F18-81F8-3708-8282-C59B8B71CBC6}"/>
              </a:ext>
            </a:extLst>
          </p:cNvPr>
          <p:cNvSpPr txBox="1"/>
          <p:nvPr/>
        </p:nvSpPr>
        <p:spPr>
          <a:xfrm>
            <a:off x="152503" y="161939"/>
            <a:ext cx="7926490" cy="584775"/>
          </a:xfrm>
          <a:prstGeom prst="rect">
            <a:avLst/>
          </a:prstGeom>
          <a:noFill/>
        </p:spPr>
        <p:txBody>
          <a:bodyPr wrap="square">
            <a:spAutoFit/>
          </a:bodyPr>
          <a:lstStyle/>
          <a:p>
            <a:pPr algn="l"/>
            <a:r>
              <a:rPr lang="en-US" sz="3200" b="1" i="0" dirty="0">
                <a:solidFill>
                  <a:schemeClr val="bg1"/>
                </a:solidFill>
                <a:effectLst/>
                <a:latin typeface="Akzidenz Grotesk BE Medium" panose="02000803030000020004" pitchFamily="50" charset="0"/>
              </a:rPr>
              <a:t>2025 ASHRAE </a:t>
            </a:r>
            <a:r>
              <a:rPr lang="en-US" sz="3200" b="1" dirty="0">
                <a:solidFill>
                  <a:schemeClr val="bg1"/>
                </a:solidFill>
                <a:latin typeface="Akzidenz Grotesk BE Medium" panose="02000803030000020004" pitchFamily="50" charset="0"/>
              </a:rPr>
              <a:t>Winter </a:t>
            </a:r>
            <a:r>
              <a:rPr lang="en-US" sz="3200" b="1" i="0" dirty="0">
                <a:solidFill>
                  <a:schemeClr val="bg1"/>
                </a:solidFill>
                <a:effectLst/>
                <a:latin typeface="Akzidenz Grotesk BE Medium" panose="02000803030000020004" pitchFamily="50" charset="0"/>
              </a:rPr>
              <a:t>Conference</a:t>
            </a:r>
          </a:p>
        </p:txBody>
      </p:sp>
      <p:sp>
        <p:nvSpPr>
          <p:cNvPr id="3" name="TextBox 2">
            <a:extLst>
              <a:ext uri="{FF2B5EF4-FFF2-40B4-BE49-F238E27FC236}">
                <a16:creationId xmlns:a16="http://schemas.microsoft.com/office/drawing/2014/main" id="{AD643E1C-617F-F0AF-B9FA-DCE82F0AF350}"/>
              </a:ext>
            </a:extLst>
          </p:cNvPr>
          <p:cNvSpPr txBox="1"/>
          <p:nvPr/>
        </p:nvSpPr>
        <p:spPr>
          <a:xfrm>
            <a:off x="1051256" y="5352077"/>
            <a:ext cx="9773751" cy="461665"/>
          </a:xfrm>
          <a:prstGeom prst="rect">
            <a:avLst/>
          </a:prstGeom>
          <a:noFill/>
        </p:spPr>
        <p:txBody>
          <a:bodyPr wrap="square" rtlCol="0">
            <a:spAutoFit/>
          </a:bodyPr>
          <a:lstStyle/>
          <a:p>
            <a:pPr algn="ctr"/>
            <a:r>
              <a:rPr lang="en-US" sz="2400" b="1" dirty="0">
                <a:solidFill>
                  <a:srgbClr val="06559D"/>
                </a:solidFill>
              </a:rPr>
              <a:t>Registration opens in fall 2024. See you in Orlando!</a:t>
            </a:r>
          </a:p>
        </p:txBody>
      </p:sp>
    </p:spTree>
    <p:extLst>
      <p:ext uri="{BB962C8B-B14F-4D97-AF65-F5344CB8AC3E}">
        <p14:creationId xmlns:p14="http://schemas.microsoft.com/office/powerpoint/2010/main" val="186255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9" y="586620"/>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6" y="575574"/>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72133" y="586620"/>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073425" y="59766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779611" y="58662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b="1" u="sng" dirty="0">
                <a:solidFill>
                  <a:srgbClr val="8EC540"/>
                </a:solidFill>
                <a:latin typeface="Akzidenz Grotesk BE Bold" panose="02000503050000020004" pitchFamily="50" charset="0"/>
              </a:rPr>
              <a:t>COMMUNITIES</a:t>
            </a:r>
            <a:endParaRPr lang="en-US" sz="1800" b="1" u="sng" dirty="0">
              <a:solidFill>
                <a:srgbClr val="8EC540"/>
              </a:solidFill>
              <a:latin typeface="Akzidenz Grotesk BE Bold" panose="02000503050000020004"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6" y="58662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825241" y="7532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55246" y="74634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779611" y="7532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4" y="74634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42608" y="72345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ED10BC8-BB51-83C3-1C1C-B223C2B379BC}"/>
              </a:ext>
            </a:extLst>
          </p:cNvPr>
          <p:cNvSpPr txBox="1"/>
          <p:nvPr/>
        </p:nvSpPr>
        <p:spPr>
          <a:xfrm>
            <a:off x="148771" y="114809"/>
            <a:ext cx="6248400" cy="584775"/>
          </a:xfrm>
          <a:prstGeom prst="rect">
            <a:avLst/>
          </a:prstGeom>
          <a:noFill/>
        </p:spPr>
        <p:txBody>
          <a:bodyPr wrap="square">
            <a:spAutoFit/>
          </a:bodyPr>
          <a:lstStyle/>
          <a:p>
            <a:pPr algn="l"/>
            <a:r>
              <a:rPr lang="en-US" sz="3200" b="1" i="0" dirty="0">
                <a:solidFill>
                  <a:schemeClr val="bg1"/>
                </a:solidFill>
                <a:effectLst/>
                <a:latin typeface="Akzidenz Grotesk BE Medium" panose="02000803030000020004" pitchFamily="50" charset="0"/>
              </a:rPr>
              <a:t>New ASHRAE Region XV</a:t>
            </a:r>
          </a:p>
        </p:txBody>
      </p:sp>
      <p:pic>
        <p:nvPicPr>
          <p:cNvPr id="24" name="Picture 23" descr="A map of the world&#10;&#10;Description automatically generated">
            <a:extLst>
              <a:ext uri="{FF2B5EF4-FFF2-40B4-BE49-F238E27FC236}">
                <a16:creationId xmlns:a16="http://schemas.microsoft.com/office/drawing/2014/main" id="{D7230049-748E-AD53-9C0E-B3522532F7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9096" y="1556631"/>
            <a:ext cx="4330781" cy="4330781"/>
          </a:xfrm>
          <a:prstGeom prst="rect">
            <a:avLst/>
          </a:prstGeom>
        </p:spPr>
      </p:pic>
      <p:pic>
        <p:nvPicPr>
          <p:cNvPr id="26" name="Picture 25" descr="A map of india with white text&#10;&#10;Description automatically generated">
            <a:extLst>
              <a:ext uri="{FF2B5EF4-FFF2-40B4-BE49-F238E27FC236}">
                <a16:creationId xmlns:a16="http://schemas.microsoft.com/office/drawing/2014/main" id="{AE4ACBE5-5B05-76E9-87DA-C810D744A37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81299" y="1545424"/>
            <a:ext cx="4330781" cy="4330781"/>
          </a:xfrm>
          <a:prstGeom prst="rect">
            <a:avLst/>
          </a:prstGeom>
        </p:spPr>
      </p:pic>
      <p:sp>
        <p:nvSpPr>
          <p:cNvPr id="2" name="TextBox 1">
            <a:extLst>
              <a:ext uri="{FF2B5EF4-FFF2-40B4-BE49-F238E27FC236}">
                <a16:creationId xmlns:a16="http://schemas.microsoft.com/office/drawing/2014/main" id="{DF25B531-705F-AF8F-20ED-4CC2321B1ACB}"/>
              </a:ext>
            </a:extLst>
          </p:cNvPr>
          <p:cNvSpPr txBox="1"/>
          <p:nvPr/>
        </p:nvSpPr>
        <p:spPr>
          <a:xfrm>
            <a:off x="6781298" y="6024409"/>
            <a:ext cx="4330781" cy="369332"/>
          </a:xfrm>
          <a:prstGeom prst="rect">
            <a:avLst/>
          </a:prstGeom>
          <a:noFill/>
        </p:spPr>
        <p:txBody>
          <a:bodyPr wrap="square" rtlCol="0">
            <a:spAutoFit/>
          </a:bodyPr>
          <a:lstStyle/>
          <a:p>
            <a:r>
              <a:rPr lang="en-US" dirty="0"/>
              <a:t>Director and Regional Chair: </a:t>
            </a:r>
            <a:r>
              <a:rPr lang="en-US" sz="1800" b="1" dirty="0"/>
              <a:t>Richie Mittal</a:t>
            </a:r>
            <a:endParaRPr lang="en-US" dirty="0"/>
          </a:p>
        </p:txBody>
      </p:sp>
      <p:sp>
        <p:nvSpPr>
          <p:cNvPr id="3" name="TextBox 2">
            <a:extLst>
              <a:ext uri="{FF2B5EF4-FFF2-40B4-BE49-F238E27FC236}">
                <a16:creationId xmlns:a16="http://schemas.microsoft.com/office/drawing/2014/main" id="{1A273961-43AC-8039-3AE7-886AC505489C}"/>
              </a:ext>
            </a:extLst>
          </p:cNvPr>
          <p:cNvSpPr txBox="1"/>
          <p:nvPr/>
        </p:nvSpPr>
        <p:spPr>
          <a:xfrm>
            <a:off x="892314" y="6004207"/>
            <a:ext cx="4330781" cy="369332"/>
          </a:xfrm>
          <a:prstGeom prst="rect">
            <a:avLst/>
          </a:prstGeom>
          <a:noFill/>
        </p:spPr>
        <p:txBody>
          <a:bodyPr wrap="square" rtlCol="0">
            <a:spAutoFit/>
          </a:bodyPr>
          <a:lstStyle/>
          <a:p>
            <a:r>
              <a:rPr lang="en-US" dirty="0"/>
              <a:t>Director and Regional Chair: </a:t>
            </a:r>
            <a:r>
              <a:rPr lang="en-US" sz="1800" b="1" dirty="0"/>
              <a:t>Bassel Anbari</a:t>
            </a:r>
            <a:endParaRPr lang="en-US" dirty="0"/>
          </a:p>
        </p:txBody>
      </p:sp>
    </p:spTree>
    <p:extLst>
      <p:ext uri="{BB962C8B-B14F-4D97-AF65-F5344CB8AC3E}">
        <p14:creationId xmlns:p14="http://schemas.microsoft.com/office/powerpoint/2010/main" val="472362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70001" y="665075"/>
            <a:ext cx="998989" cy="643543"/>
          </a:xfrm>
        </p:spPr>
        <p:txBody>
          <a:bodyPr>
            <a:normAutofit/>
          </a:bodyPr>
          <a:lstStyle/>
          <a:p>
            <a:r>
              <a:rPr lang="en-US" sz="1600">
                <a:latin typeface="Akzidenz Grotesk BE Light" panose="02000506040000020003" pitchFamily="50" charset="0"/>
              </a:rPr>
              <a:t>ABOUT</a:t>
            </a:r>
            <a:endParaRPr lang="en-US" sz="1400">
              <a:latin typeface="Akzidenz Grotesk BE Light" panose="02000506040000020003"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067692" y="67759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24287" y="667054"/>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790688" y="65781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478909" y="64856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COMMUNITIES</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0782" y="64647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24287" y="81685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790688" y="80291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478909" y="81685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00782" y="798092"/>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57936" y="81724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FBC98E1-0E50-64A3-D364-425956560518}"/>
              </a:ext>
            </a:extLst>
          </p:cNvPr>
          <p:cNvGrpSpPr/>
          <p:nvPr/>
        </p:nvGrpSpPr>
        <p:grpSpPr>
          <a:xfrm>
            <a:off x="541579" y="2324703"/>
            <a:ext cx="5605309" cy="3350375"/>
            <a:chOff x="272464" y="2246085"/>
            <a:chExt cx="5605309" cy="3350375"/>
          </a:xfrm>
        </p:grpSpPr>
        <p:sp>
          <p:nvSpPr>
            <p:cNvPr id="19" name="TextBox 1">
              <a:extLst>
                <a:ext uri="{FF2B5EF4-FFF2-40B4-BE49-F238E27FC236}">
                  <a16:creationId xmlns:a16="http://schemas.microsoft.com/office/drawing/2014/main" id="{AAC11FA2-96A0-F1E5-326A-8FFF656C2F0A}"/>
                </a:ext>
              </a:extLst>
            </p:cNvPr>
            <p:cNvSpPr txBox="1"/>
            <p:nvPr/>
          </p:nvSpPr>
          <p:spPr>
            <a:xfrm>
              <a:off x="283498" y="2255033"/>
              <a:ext cx="909781" cy="643544"/>
            </a:xfrm>
            <a:prstGeom prst="rect">
              <a:avLst/>
            </a:prstGeom>
            <a:solidFill>
              <a:srgbClr val="8EC540"/>
            </a:solidFill>
          </p:spPr>
          <p:txBody>
            <a:bodyPr wrap="square"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latin typeface="Calibri  "/>
                </a:rPr>
                <a:t>FEB</a:t>
              </a:r>
            </a:p>
            <a:p>
              <a:pPr algn="ctr"/>
              <a:r>
                <a:rPr lang="en-US" b="1" dirty="0">
                  <a:solidFill>
                    <a:schemeClr val="bg1"/>
                  </a:solidFill>
                  <a:latin typeface="Calibri  "/>
                </a:rPr>
                <a:t>2024</a:t>
              </a:r>
            </a:p>
          </p:txBody>
        </p:sp>
        <p:sp>
          <p:nvSpPr>
            <p:cNvPr id="27" name="TextBox 26">
              <a:extLst>
                <a:ext uri="{FF2B5EF4-FFF2-40B4-BE49-F238E27FC236}">
                  <a16:creationId xmlns:a16="http://schemas.microsoft.com/office/drawing/2014/main" id="{DE480C93-5F4B-E261-AAB0-4C908195C7E4}"/>
                </a:ext>
              </a:extLst>
            </p:cNvPr>
            <p:cNvSpPr txBox="1"/>
            <p:nvPr/>
          </p:nvSpPr>
          <p:spPr>
            <a:xfrm>
              <a:off x="1312630" y="2246085"/>
              <a:ext cx="4565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February: </a:t>
              </a:r>
              <a:r>
                <a:rPr lang="en-US" dirty="0"/>
                <a:t>Nominations for appointed committees </a:t>
              </a:r>
              <a:r>
                <a:rPr lang="en-US"/>
                <a:t>are due.</a:t>
              </a:r>
              <a:endParaRPr lang="en-US" dirty="0"/>
            </a:p>
          </p:txBody>
        </p:sp>
        <p:sp>
          <p:nvSpPr>
            <p:cNvPr id="18" name="TextBox 1">
              <a:extLst>
                <a:ext uri="{FF2B5EF4-FFF2-40B4-BE49-F238E27FC236}">
                  <a16:creationId xmlns:a16="http://schemas.microsoft.com/office/drawing/2014/main" id="{5254E3C2-E650-49F4-525F-07D875EA6BDF}"/>
                </a:ext>
              </a:extLst>
            </p:cNvPr>
            <p:cNvSpPr txBox="1"/>
            <p:nvPr/>
          </p:nvSpPr>
          <p:spPr>
            <a:xfrm>
              <a:off x="272464" y="4507554"/>
              <a:ext cx="931851" cy="693157"/>
            </a:xfrm>
            <a:prstGeom prst="rect">
              <a:avLst/>
            </a:prstGeom>
            <a:solidFill>
              <a:srgbClr val="006EB6"/>
            </a:solidFill>
          </p:spPr>
          <p:txBody>
            <a:bodyPr wrap="square"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
                </a:rPr>
                <a:t>SEP</a:t>
              </a:r>
              <a:endParaRPr lang="en-US"/>
            </a:p>
            <a:p>
              <a:pPr algn="ctr"/>
              <a:r>
                <a:rPr lang="en-US" b="1">
                  <a:solidFill>
                    <a:schemeClr val="bg1"/>
                  </a:solidFill>
                  <a:latin typeface="Calibri  "/>
                </a:rPr>
                <a:t>2024</a:t>
              </a:r>
            </a:p>
          </p:txBody>
        </p:sp>
        <p:sp>
          <p:nvSpPr>
            <p:cNvPr id="28" name="TextBox 27">
              <a:extLst>
                <a:ext uri="{FF2B5EF4-FFF2-40B4-BE49-F238E27FC236}">
                  <a16:creationId xmlns:a16="http://schemas.microsoft.com/office/drawing/2014/main" id="{0ED30DFD-3285-8E15-D00D-6E8FA843D301}"/>
                </a:ext>
              </a:extLst>
            </p:cNvPr>
            <p:cNvSpPr txBox="1"/>
            <p:nvPr/>
          </p:nvSpPr>
          <p:spPr>
            <a:xfrm>
              <a:off x="1293872" y="3253089"/>
              <a:ext cx="42035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June: </a:t>
              </a:r>
              <a:r>
                <a:rPr lang="en-US" dirty="0"/>
                <a:t>Speak with your committee </a:t>
              </a:r>
              <a:r>
                <a:rPr lang="en-US" dirty="0" err="1"/>
                <a:t>ExO</a:t>
              </a:r>
              <a:r>
                <a:rPr lang="en-US" dirty="0"/>
                <a:t>/CO if your current appointment/elected position ends to be nominated for another.</a:t>
              </a:r>
            </a:p>
          </p:txBody>
        </p:sp>
        <p:sp>
          <p:nvSpPr>
            <p:cNvPr id="29" name="TextBox 28">
              <a:extLst>
                <a:ext uri="{FF2B5EF4-FFF2-40B4-BE49-F238E27FC236}">
                  <a16:creationId xmlns:a16="http://schemas.microsoft.com/office/drawing/2014/main" id="{89BE5F65-FFCF-F0E2-2646-FA9E869DD404}"/>
                </a:ext>
              </a:extLst>
            </p:cNvPr>
            <p:cNvSpPr txBox="1"/>
            <p:nvPr/>
          </p:nvSpPr>
          <p:spPr>
            <a:xfrm>
              <a:off x="1293872" y="4365354"/>
              <a:ext cx="4203545"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FF"/>
                  </a:solidFill>
                </a:rPr>
                <a:t>September: </a:t>
              </a:r>
              <a:r>
                <a:rPr lang="en-US" dirty="0"/>
                <a:t>Nominations for elected positions are due. (Publications &amp; Education Council, Tech Council, RAC, TAC, </a:t>
              </a:r>
            </a:p>
            <a:p>
              <a:r>
                <a:rPr lang="en-US" dirty="0"/>
                <a:t>Standards, Handbook, Nominating</a:t>
              </a:r>
              <a:r>
                <a:rPr lang="en-US" sz="2000" dirty="0"/>
                <a:t>)</a:t>
              </a:r>
            </a:p>
          </p:txBody>
        </p:sp>
        <p:sp>
          <p:nvSpPr>
            <p:cNvPr id="30" name="TextBox 1">
              <a:extLst>
                <a:ext uri="{FF2B5EF4-FFF2-40B4-BE49-F238E27FC236}">
                  <a16:creationId xmlns:a16="http://schemas.microsoft.com/office/drawing/2014/main" id="{2144067D-ADAC-53D0-90BD-341021D9FD8E}"/>
                </a:ext>
              </a:extLst>
            </p:cNvPr>
            <p:cNvSpPr txBox="1"/>
            <p:nvPr/>
          </p:nvSpPr>
          <p:spPr>
            <a:xfrm>
              <a:off x="272464" y="3344084"/>
              <a:ext cx="909780" cy="693157"/>
            </a:xfrm>
            <a:prstGeom prst="rect">
              <a:avLst/>
            </a:prstGeom>
            <a:solidFill>
              <a:srgbClr val="0099CC"/>
            </a:solidFill>
          </p:spPr>
          <p:txBody>
            <a:bodyPr wrap="square"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
                </a:rPr>
                <a:t>JUN</a:t>
              </a:r>
              <a:endParaRPr lang="en-US">
                <a:solidFill>
                  <a:schemeClr val="bg1"/>
                </a:solidFill>
              </a:endParaRPr>
            </a:p>
            <a:p>
              <a:pPr algn="ctr"/>
              <a:r>
                <a:rPr lang="en-US" b="1">
                  <a:solidFill>
                    <a:schemeClr val="bg1"/>
                  </a:solidFill>
                  <a:latin typeface="Calibri  "/>
                </a:rPr>
                <a:t>2024</a:t>
              </a:r>
            </a:p>
          </p:txBody>
        </p:sp>
      </p:grpSp>
      <p:sp>
        <p:nvSpPr>
          <p:cNvPr id="21" name="TextBox 20">
            <a:extLst>
              <a:ext uri="{FF2B5EF4-FFF2-40B4-BE49-F238E27FC236}">
                <a16:creationId xmlns:a16="http://schemas.microsoft.com/office/drawing/2014/main" id="{F5F813F2-4900-DBDA-E448-FC9E48598E10}"/>
              </a:ext>
            </a:extLst>
          </p:cNvPr>
          <p:cNvSpPr txBox="1"/>
          <p:nvPr/>
        </p:nvSpPr>
        <p:spPr>
          <a:xfrm>
            <a:off x="353471" y="1616798"/>
            <a:ext cx="5742529" cy="400110"/>
          </a:xfrm>
          <a:prstGeom prst="rect">
            <a:avLst/>
          </a:prstGeom>
          <a:noFill/>
        </p:spPr>
        <p:txBody>
          <a:bodyPr wrap="square" lIns="91440" tIns="45720" rIns="91440" bIns="45720" anchor="t">
            <a:spAutoFit/>
          </a:bodyPr>
          <a:lstStyle/>
          <a:p>
            <a:r>
              <a:rPr lang="en-US" sz="2000" b="1">
                <a:solidFill>
                  <a:srgbClr val="06559D"/>
                </a:solidFill>
              </a:rPr>
              <a:t>Find Committees and Nominate Yourself or Others</a:t>
            </a:r>
            <a:endParaRPr lang="en-US" sz="2000" b="1">
              <a:solidFill>
                <a:srgbClr val="06559D"/>
              </a:solidFill>
              <a:ea typeface="Calibri"/>
              <a:cs typeface="Calibri"/>
            </a:endParaRPr>
          </a:p>
        </p:txBody>
      </p:sp>
      <p:sp>
        <p:nvSpPr>
          <p:cNvPr id="20" name="TextBox 19">
            <a:extLst>
              <a:ext uri="{FF2B5EF4-FFF2-40B4-BE49-F238E27FC236}">
                <a16:creationId xmlns:a16="http://schemas.microsoft.com/office/drawing/2014/main" id="{B7366006-C1D4-F5A9-5151-E093D920494B}"/>
              </a:ext>
            </a:extLst>
          </p:cNvPr>
          <p:cNvSpPr txBox="1"/>
          <p:nvPr/>
        </p:nvSpPr>
        <p:spPr>
          <a:xfrm>
            <a:off x="6392573" y="1616798"/>
            <a:ext cx="5676804" cy="400110"/>
          </a:xfrm>
          <a:prstGeom prst="rect">
            <a:avLst/>
          </a:prstGeom>
          <a:noFill/>
        </p:spPr>
        <p:txBody>
          <a:bodyPr wrap="square" lIns="91440" tIns="45720" rIns="91440" bIns="45720" rtlCol="0" anchor="t">
            <a:spAutoFit/>
          </a:bodyPr>
          <a:lstStyle/>
          <a:p>
            <a:r>
              <a:rPr lang="en-US" sz="2000" b="1">
                <a:solidFill>
                  <a:srgbClr val="06559D"/>
                </a:solidFill>
              </a:rPr>
              <a:t>Find </a:t>
            </a:r>
            <a:r>
              <a:rPr lang="en-US" sz="2000" b="1" dirty="0">
                <a:solidFill>
                  <a:srgbClr val="06559D"/>
                </a:solidFill>
              </a:rPr>
              <a:t>Chapter Information </a:t>
            </a:r>
            <a:r>
              <a:rPr lang="en-US" sz="2000" b="1">
                <a:solidFill>
                  <a:srgbClr val="06559D"/>
                </a:solidFill>
              </a:rPr>
              <a:t>Using the Chapters Map</a:t>
            </a:r>
          </a:p>
        </p:txBody>
      </p:sp>
      <p:grpSp>
        <p:nvGrpSpPr>
          <p:cNvPr id="33" name="Group 32">
            <a:extLst>
              <a:ext uri="{FF2B5EF4-FFF2-40B4-BE49-F238E27FC236}">
                <a16:creationId xmlns:a16="http://schemas.microsoft.com/office/drawing/2014/main" id="{25076C43-B665-BBFE-112C-EC67914B1E0F}"/>
              </a:ext>
            </a:extLst>
          </p:cNvPr>
          <p:cNvGrpSpPr/>
          <p:nvPr/>
        </p:nvGrpSpPr>
        <p:grpSpPr>
          <a:xfrm>
            <a:off x="6201363" y="2164264"/>
            <a:ext cx="5880303" cy="4417510"/>
            <a:chOff x="5862165" y="2247900"/>
            <a:chExt cx="6103108" cy="4539698"/>
          </a:xfrm>
        </p:grpSpPr>
        <p:pic>
          <p:nvPicPr>
            <p:cNvPr id="26" name="Picture 25" descr="A black background with a black square&#10;&#10;Description automatically generated with medium confidence">
              <a:extLst>
                <a:ext uri="{FF2B5EF4-FFF2-40B4-BE49-F238E27FC236}">
                  <a16:creationId xmlns:a16="http://schemas.microsoft.com/office/drawing/2014/main" id="{135E2A37-E600-3FE9-E78E-A1BC80C85552}"/>
                </a:ext>
              </a:extLst>
            </p:cNvPr>
            <p:cNvPicPr>
              <a:picLocks noChangeAspect="1"/>
            </p:cNvPicPr>
            <p:nvPr/>
          </p:nvPicPr>
          <p:blipFill rotWithShape="1">
            <a:blip r:embed="rId3">
              <a:extLst>
                <a:ext uri="{28A0092B-C50C-407E-A947-70E740481C1C}">
                  <a14:useLocalDpi xmlns:a14="http://schemas.microsoft.com/office/drawing/2010/main" val="0"/>
                </a:ext>
              </a:extLst>
            </a:blip>
            <a:srcRect l="41792" t="3805" r="20972" b="7201"/>
            <a:stretch/>
          </p:blipFill>
          <p:spPr>
            <a:xfrm rot="16200000">
              <a:off x="6643870" y="1466195"/>
              <a:ext cx="4539698" cy="6103108"/>
            </a:xfrm>
            <a:prstGeom prst="rect">
              <a:avLst/>
            </a:prstGeom>
          </p:spPr>
        </p:pic>
        <p:pic>
          <p:nvPicPr>
            <p:cNvPr id="17" name="Picture 16">
              <a:extLst>
                <a:ext uri="{FF2B5EF4-FFF2-40B4-BE49-F238E27FC236}">
                  <a16:creationId xmlns:a16="http://schemas.microsoft.com/office/drawing/2014/main" id="{5B6F984C-B7EF-607E-22DB-5F1064A00110}"/>
                </a:ext>
              </a:extLst>
            </p:cNvPr>
            <p:cNvPicPr>
              <a:picLocks noChangeAspect="1"/>
            </p:cNvPicPr>
            <p:nvPr/>
          </p:nvPicPr>
          <p:blipFill>
            <a:blip r:embed="rId4"/>
            <a:stretch>
              <a:fillRect/>
            </a:stretch>
          </p:blipFill>
          <p:spPr>
            <a:xfrm>
              <a:off x="6510516" y="3396745"/>
              <a:ext cx="4856244" cy="3135836"/>
            </a:xfrm>
            <a:prstGeom prst="rect">
              <a:avLst/>
            </a:prstGeom>
          </p:spPr>
        </p:pic>
        <p:pic>
          <p:nvPicPr>
            <p:cNvPr id="32" name="Picture 31">
              <a:extLst>
                <a:ext uri="{FF2B5EF4-FFF2-40B4-BE49-F238E27FC236}">
                  <a16:creationId xmlns:a16="http://schemas.microsoft.com/office/drawing/2014/main" id="{E93C0DD2-BDE1-2B6C-1D61-B70B689E4F36}"/>
                </a:ext>
              </a:extLst>
            </p:cNvPr>
            <p:cNvPicPr>
              <a:picLocks noChangeAspect="1"/>
            </p:cNvPicPr>
            <p:nvPr/>
          </p:nvPicPr>
          <p:blipFill rotWithShape="1">
            <a:blip r:embed="rId5"/>
            <a:srcRect r="302"/>
            <a:stretch/>
          </p:blipFill>
          <p:spPr>
            <a:xfrm>
              <a:off x="6283677" y="2625354"/>
              <a:ext cx="5164285" cy="620453"/>
            </a:xfrm>
            <a:prstGeom prst="rect">
              <a:avLst/>
            </a:prstGeom>
            <a:ln>
              <a:noFill/>
            </a:ln>
            <a:effectLst/>
          </p:spPr>
        </p:pic>
      </p:grpSp>
      <p:sp>
        <p:nvSpPr>
          <p:cNvPr id="34" name="TextBox 33">
            <a:extLst>
              <a:ext uri="{FF2B5EF4-FFF2-40B4-BE49-F238E27FC236}">
                <a16:creationId xmlns:a16="http://schemas.microsoft.com/office/drawing/2014/main" id="{CD1C047F-26CB-8F7D-641A-6A4882922188}"/>
              </a:ext>
            </a:extLst>
          </p:cNvPr>
          <p:cNvSpPr txBox="1"/>
          <p:nvPr/>
        </p:nvSpPr>
        <p:spPr>
          <a:xfrm>
            <a:off x="152502" y="161939"/>
            <a:ext cx="8991497"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Get Involved with Committees &amp; Chapters</a:t>
            </a:r>
          </a:p>
        </p:txBody>
      </p:sp>
    </p:spTree>
    <p:extLst>
      <p:ext uri="{BB962C8B-B14F-4D97-AF65-F5344CB8AC3E}">
        <p14:creationId xmlns:p14="http://schemas.microsoft.com/office/powerpoint/2010/main" val="2581777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5F1CB115-F5AE-658B-9304-5E5D5E031578}"/>
              </a:ext>
            </a:extLst>
          </p:cNvPr>
          <p:cNvSpPr/>
          <p:nvPr/>
        </p:nvSpPr>
        <p:spPr>
          <a:xfrm>
            <a:off x="-2" y="4299897"/>
            <a:ext cx="12181173" cy="1069033"/>
          </a:xfrm>
          <a:prstGeom prst="rect">
            <a:avLst/>
          </a:prstGeom>
          <a:solidFill>
            <a:srgbClr val="8E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26706E2-D10A-845D-892F-97228672D3F3}"/>
              </a:ext>
            </a:extLst>
          </p:cNvPr>
          <p:cNvSpPr/>
          <p:nvPr/>
        </p:nvSpPr>
        <p:spPr>
          <a:xfrm>
            <a:off x="0" y="6587964"/>
            <a:ext cx="12181173" cy="312898"/>
          </a:xfrm>
          <a:prstGeom prst="rect">
            <a:avLst/>
          </a:prstGeom>
          <a:gradFill flip="none" rotWithShape="1">
            <a:gsLst>
              <a:gs pos="0">
                <a:srgbClr val="05549C"/>
              </a:gs>
              <a:gs pos="50000">
                <a:srgbClr val="0099CC"/>
              </a:gs>
              <a:gs pos="100000">
                <a:srgbClr val="8EC54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218394" y="666209"/>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18009" y="673657"/>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76034" y="666209"/>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897156" y="66202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675014" y="65691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299816" y="63606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MEMBERSHIP</a:t>
            </a: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76034" y="83279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98858"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65297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277781" y="80683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6989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6E1E84-0EDF-CEE3-835C-C9CA6B2B7649}"/>
              </a:ext>
            </a:extLst>
          </p:cNvPr>
          <p:cNvSpPr txBox="1"/>
          <p:nvPr/>
        </p:nvSpPr>
        <p:spPr>
          <a:xfrm>
            <a:off x="190566" y="201751"/>
            <a:ext cx="84528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Akzidenz Grotesk BE Medium" panose="02000803030000020004" pitchFamily="50" charset="0"/>
              </a:rPr>
              <a:t>Membership</a:t>
            </a:r>
            <a:endParaRPr lang="en-US" sz="3200">
              <a:solidFill>
                <a:schemeClr val="bg1"/>
              </a:solidFill>
              <a:latin typeface="Akzidenz Grotesk BE Medium" panose="02000803030000020004" pitchFamily="50" charset="0"/>
              <a:ea typeface="Calibri"/>
              <a:cs typeface="Calibri"/>
            </a:endParaRPr>
          </a:p>
        </p:txBody>
      </p:sp>
      <p:sp>
        <p:nvSpPr>
          <p:cNvPr id="92" name="TextBox 91">
            <a:extLst>
              <a:ext uri="{FF2B5EF4-FFF2-40B4-BE49-F238E27FC236}">
                <a16:creationId xmlns:a16="http://schemas.microsoft.com/office/drawing/2014/main" id="{D5283C3E-2B14-6BC3-640B-4E781D2FC9D8}"/>
              </a:ext>
            </a:extLst>
          </p:cNvPr>
          <p:cNvSpPr txBox="1"/>
          <p:nvPr/>
        </p:nvSpPr>
        <p:spPr>
          <a:xfrm>
            <a:off x="3639965" y="4464980"/>
            <a:ext cx="49012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rPr>
              <a:t>HONORS &amp; AWARDS</a:t>
            </a:r>
            <a:endParaRPr lang="en-US" dirty="0">
              <a:solidFill>
                <a:schemeClr val="bg1"/>
              </a:solidFill>
            </a:endParaRPr>
          </a:p>
        </p:txBody>
      </p:sp>
      <p:grpSp>
        <p:nvGrpSpPr>
          <p:cNvPr id="93" name="Group 92">
            <a:extLst>
              <a:ext uri="{FF2B5EF4-FFF2-40B4-BE49-F238E27FC236}">
                <a16:creationId xmlns:a16="http://schemas.microsoft.com/office/drawing/2014/main" id="{CD279C33-5579-20B1-7CB9-E45310442815}"/>
              </a:ext>
            </a:extLst>
          </p:cNvPr>
          <p:cNvGrpSpPr/>
          <p:nvPr/>
        </p:nvGrpSpPr>
        <p:grpSpPr>
          <a:xfrm>
            <a:off x="1310622" y="4830571"/>
            <a:ext cx="9596335" cy="1844364"/>
            <a:chOff x="8157734" y="1184533"/>
            <a:chExt cx="8493214" cy="1844364"/>
          </a:xfrm>
        </p:grpSpPr>
        <p:sp>
          <p:nvSpPr>
            <p:cNvPr id="94" name="TextBox 93">
              <a:extLst>
                <a:ext uri="{FF2B5EF4-FFF2-40B4-BE49-F238E27FC236}">
                  <a16:creationId xmlns:a16="http://schemas.microsoft.com/office/drawing/2014/main" id="{41DFED42-98BE-6972-1EB0-DFACDF237B1F}"/>
                </a:ext>
              </a:extLst>
            </p:cNvPr>
            <p:cNvSpPr txBox="1"/>
            <p:nvPr/>
          </p:nvSpPr>
          <p:spPr>
            <a:xfrm>
              <a:off x="8450167" y="1184533"/>
              <a:ext cx="82007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Arial" panose="020B0604020202020204" pitchFamily="34" charset="0"/>
                  <a:cs typeface="Arial" panose="020B0604020202020204" pitchFamily="34" charset="0"/>
                </a:rPr>
                <a:t>The following award nominations have a </a:t>
              </a:r>
              <a:r>
                <a:rPr lang="en-US" sz="2000" b="1" u="sng" dirty="0">
                  <a:solidFill>
                    <a:schemeClr val="bg1"/>
                  </a:solidFill>
                  <a:latin typeface="Arial" panose="020B0604020202020204" pitchFamily="34" charset="0"/>
                  <a:cs typeface="Arial" panose="020B0604020202020204" pitchFamily="34" charset="0"/>
                </a:rPr>
                <a:t>DEC 1 </a:t>
              </a:r>
              <a:r>
                <a:rPr lang="en-US" sz="2000" b="1" dirty="0">
                  <a:solidFill>
                    <a:schemeClr val="bg1"/>
                  </a:solidFill>
                  <a:latin typeface="Arial" panose="020B0604020202020204" pitchFamily="34" charset="0"/>
                  <a:cs typeface="Arial" panose="020B0604020202020204" pitchFamily="34" charset="0"/>
                </a:rPr>
                <a:t>deadline:</a:t>
              </a:r>
            </a:p>
          </p:txBody>
        </p:sp>
        <p:sp>
          <p:nvSpPr>
            <p:cNvPr id="95" name="TextBox 94">
              <a:extLst>
                <a:ext uri="{FF2B5EF4-FFF2-40B4-BE49-F238E27FC236}">
                  <a16:creationId xmlns:a16="http://schemas.microsoft.com/office/drawing/2014/main" id="{8B067387-B6E6-D1DB-F245-025F1C46F3A6}"/>
                </a:ext>
              </a:extLst>
            </p:cNvPr>
            <p:cNvSpPr txBox="1"/>
            <p:nvPr/>
          </p:nvSpPr>
          <p:spPr>
            <a:xfrm>
              <a:off x="8157734" y="1890124"/>
              <a:ext cx="7951502" cy="1138773"/>
            </a:xfrm>
            <a:prstGeom prst="rect">
              <a:avLst/>
            </a:prstGeom>
            <a:noFill/>
          </p:spPr>
          <p:txBody>
            <a:bodyPr wrap="square">
              <a:spAutoFit/>
            </a:bodyPr>
            <a:lstStyle/>
            <a:p>
              <a:pPr algn="ctr">
                <a:spcAft>
                  <a:spcPts val="600"/>
                </a:spcAft>
              </a:pPr>
              <a:r>
                <a:rPr lang="en-US" sz="2000" dirty="0">
                  <a:solidFill>
                    <a:srgbClr val="06559D"/>
                  </a:solidFill>
                  <a:latin typeface="Arial" panose="020B0604020202020204" pitchFamily="34" charset="0"/>
                  <a:cs typeface="Arial" panose="020B0604020202020204" pitchFamily="34" charset="0"/>
                </a:rPr>
                <a:t>Fellow  | Honorary Member  | ASHRAE Hall of Fame | F. Paul Anderson Award</a:t>
              </a:r>
            </a:p>
            <a:p>
              <a:pPr algn="ctr">
                <a:spcAft>
                  <a:spcPts val="600"/>
                </a:spcAft>
              </a:pPr>
              <a:r>
                <a:rPr lang="en-US" sz="2000" dirty="0">
                  <a:solidFill>
                    <a:srgbClr val="06559D"/>
                  </a:solidFill>
                  <a:latin typeface="Arial" panose="020B0604020202020204" pitchFamily="34" charset="0"/>
                  <a:cs typeface="Arial" panose="020B0604020202020204" pitchFamily="34" charset="0"/>
                </a:rPr>
                <a:t> ASHRAE Pioneers of the Industry | Award for Distinguished Public Service</a:t>
              </a:r>
            </a:p>
            <a:p>
              <a:pPr algn="ctr">
                <a:spcAft>
                  <a:spcPts val="600"/>
                </a:spcAft>
              </a:pPr>
              <a:endParaRPr lang="en-US" dirty="0">
                <a:solidFill>
                  <a:srgbClr val="06559D"/>
                </a:solidFill>
              </a:endParaRPr>
            </a:p>
          </p:txBody>
        </p:sp>
      </p:grpSp>
      <p:sp>
        <p:nvSpPr>
          <p:cNvPr id="10" name="TextBox 9">
            <a:extLst>
              <a:ext uri="{FF2B5EF4-FFF2-40B4-BE49-F238E27FC236}">
                <a16:creationId xmlns:a16="http://schemas.microsoft.com/office/drawing/2014/main" id="{1B57813C-CA06-CAB3-890B-B06025146B93}"/>
              </a:ext>
            </a:extLst>
          </p:cNvPr>
          <p:cNvSpPr txBox="1"/>
          <p:nvPr/>
        </p:nvSpPr>
        <p:spPr>
          <a:xfrm>
            <a:off x="2887354" y="1504517"/>
            <a:ext cx="8019603" cy="2554545"/>
          </a:xfrm>
          <a:prstGeom prst="rect">
            <a:avLst/>
          </a:prstGeom>
          <a:noFill/>
        </p:spPr>
        <p:txBody>
          <a:bodyPr wrap="square">
            <a:spAutoFit/>
          </a:bodyPr>
          <a:lstStyle/>
          <a:p>
            <a:pPr marL="0" marR="0">
              <a:spcBef>
                <a:spcPts val="0"/>
              </a:spcBef>
              <a:spcAft>
                <a:spcPts val="0"/>
              </a:spcAft>
            </a:pPr>
            <a:r>
              <a:rPr lang="en-US" sz="2000" b="1" dirty="0">
                <a:solidFill>
                  <a:srgbClr val="8EC540"/>
                </a:solidFill>
                <a:latin typeface="Arial" panose="020B0604020202020204" pitchFamily="34" charset="0"/>
                <a:ea typeface="Aptos" panose="020B0004020202020204" pitchFamily="34" charset="0"/>
                <a:cs typeface="Arial" panose="020B0604020202020204" pitchFamily="34" charset="0"/>
              </a:rPr>
              <a:t>New! </a:t>
            </a:r>
            <a:r>
              <a:rPr lang="en-US" sz="2000" b="1" dirty="0">
                <a:solidFill>
                  <a:srgbClr val="0099CC"/>
                </a:solidFill>
                <a:effectLst/>
                <a:latin typeface="Arial" panose="020B0604020202020204" pitchFamily="34" charset="0"/>
                <a:ea typeface="Aptos" panose="020B0004020202020204" pitchFamily="34" charset="0"/>
                <a:cs typeface="Arial" panose="020B0604020202020204" pitchFamily="34" charset="0"/>
              </a:rPr>
              <a:t>Group</a:t>
            </a:r>
            <a:r>
              <a:rPr lang="en-US" sz="2000" dirty="0">
                <a:solidFill>
                  <a:srgbClr val="05549C"/>
                </a:solidFill>
                <a:effectLst/>
                <a:latin typeface="Arial" panose="020B0604020202020204" pitchFamily="34" charset="0"/>
                <a:ea typeface="Aptos" panose="020B0004020202020204" pitchFamily="34" charset="0"/>
                <a:cs typeface="Arial" panose="020B0604020202020204" pitchFamily="34" charset="0"/>
              </a:rPr>
              <a:t>Pay</a:t>
            </a:r>
            <a:r>
              <a:rPr lang="en-US" sz="2000" dirty="0">
                <a:effectLst/>
                <a:latin typeface="Arial" panose="020B0604020202020204" pitchFamily="34" charset="0"/>
                <a:ea typeface="Aptos" panose="020B0004020202020204" pitchFamily="34" charset="0"/>
                <a:cs typeface="Arial" panose="020B0604020202020204" pitchFamily="34" charset="0"/>
              </a:rPr>
              <a:t> allows for a single payment for all employees within an organization. </a:t>
            </a:r>
          </a:p>
          <a:p>
            <a:pPr marL="285750" marR="0" indent="-285750">
              <a:spcBef>
                <a:spcPts val="0"/>
              </a:spcBef>
              <a:spcAft>
                <a:spcPts val="0"/>
              </a:spcAft>
              <a:buFont typeface="Arial" panose="020B0604020202020204" pitchFamily="34" charset="0"/>
              <a:buChar char="•"/>
            </a:pPr>
            <a:r>
              <a:rPr lang="en-US" sz="2000" dirty="0">
                <a:effectLst/>
                <a:latin typeface="Arial" panose="020B0604020202020204" pitchFamily="34" charset="0"/>
                <a:ea typeface="Aptos" panose="020B0004020202020204" pitchFamily="34" charset="0"/>
                <a:cs typeface="Arial" panose="020B0604020202020204" pitchFamily="34" charset="0"/>
              </a:rPr>
              <a:t>Memberships are still individual to the employee and cannot be transferred within the organization. </a:t>
            </a:r>
          </a:p>
          <a:p>
            <a:pPr marL="285750" marR="0" indent="-285750">
              <a:spcBef>
                <a:spcPts val="0"/>
              </a:spcBef>
              <a:spcAft>
                <a:spcPts val="0"/>
              </a:spcAft>
              <a:buFont typeface="Arial" panose="020B0604020202020204" pitchFamily="34" charset="0"/>
              <a:buChar char="•"/>
            </a:pPr>
            <a:r>
              <a:rPr lang="en-US" sz="2000" dirty="0">
                <a:effectLst/>
                <a:latin typeface="Arial" panose="020B0604020202020204" pitchFamily="34" charset="0"/>
                <a:ea typeface="Aptos" panose="020B0004020202020204" pitchFamily="34" charset="0"/>
                <a:cs typeface="Arial" panose="020B0604020202020204" pitchFamily="34" charset="0"/>
              </a:rPr>
              <a:t>Primary contact at the organization will have access to a</a:t>
            </a:r>
            <a:r>
              <a:rPr lang="en-US" sz="2000" dirty="0">
                <a:latin typeface="Arial" panose="020B0604020202020204" pitchFamily="34" charset="0"/>
                <a:ea typeface="Aptos" panose="020B0004020202020204" pitchFamily="34" charset="0"/>
                <a:cs typeface="Arial" panose="020B0604020202020204" pitchFamily="34" charset="0"/>
              </a:rPr>
              <a:t>n </a:t>
            </a:r>
            <a:r>
              <a:rPr lang="en-US" sz="2000" dirty="0">
                <a:effectLst/>
                <a:latin typeface="Arial" panose="020B0604020202020204" pitchFamily="34" charset="0"/>
                <a:ea typeface="Aptos" panose="020B0004020202020204" pitchFamily="34" charset="0"/>
                <a:cs typeface="Arial" panose="020B0604020202020204" pitchFamily="34" charset="0"/>
              </a:rPr>
              <a:t>online portal to manage group.</a:t>
            </a:r>
          </a:p>
          <a:p>
            <a:pPr marR="0">
              <a:spcBef>
                <a:spcPts val="0"/>
              </a:spcBef>
              <a:spcAft>
                <a:spcPts val="0"/>
              </a:spcAft>
            </a:pPr>
            <a:endParaRPr lang="en-US" sz="2000" dirty="0">
              <a:latin typeface="Arial" panose="020B0604020202020204" pitchFamily="34" charset="0"/>
              <a:ea typeface="Aptos" panose="020B0004020202020204" pitchFamily="34" charset="0"/>
              <a:cs typeface="Arial" panose="020B0604020202020204" pitchFamily="34" charset="0"/>
            </a:endParaRPr>
          </a:p>
          <a:p>
            <a:pPr marL="0" marR="0">
              <a:spcBef>
                <a:spcPts val="0"/>
              </a:spcBef>
              <a:spcAft>
                <a:spcPts val="0"/>
              </a:spcAft>
            </a:pPr>
            <a:r>
              <a:rPr lang="en-US" sz="2000" dirty="0">
                <a:effectLst/>
                <a:latin typeface="Arial" panose="020B0604020202020204" pitchFamily="34" charset="0"/>
                <a:ea typeface="Aptos" panose="020B0004020202020204" pitchFamily="34" charset="0"/>
                <a:cs typeface="Arial" panose="020B0604020202020204" pitchFamily="34" charset="0"/>
              </a:rPr>
              <a:t>Learn more and sign up! Email </a:t>
            </a:r>
            <a:r>
              <a:rPr lang="en-US" sz="20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GroupPay@ashrae.org</a:t>
            </a:r>
            <a:r>
              <a:rPr lang="en-US" sz="2000" dirty="0">
                <a:effectLst/>
                <a:latin typeface="Arial" panose="020B0604020202020204" pitchFamily="34" charset="0"/>
                <a:ea typeface="Aptos" panose="020B0004020202020204" pitchFamily="34" charset="0"/>
                <a:cs typeface="Arial" panose="020B0604020202020204" pitchFamily="34" charset="0"/>
              </a:rPr>
              <a:t> </a:t>
            </a:r>
            <a:endParaRPr lang="en-US" dirty="0">
              <a:effectLst/>
              <a:latin typeface="Arial" panose="020B0604020202020204" pitchFamily="34" charset="0"/>
              <a:ea typeface="Aptos" panose="020B00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FECFCA0A-AAA7-D061-1B56-62FD37E79A6C}"/>
              </a:ext>
            </a:extLst>
          </p:cNvPr>
          <p:cNvGrpSpPr/>
          <p:nvPr/>
        </p:nvGrpSpPr>
        <p:grpSpPr>
          <a:xfrm>
            <a:off x="717888" y="1813643"/>
            <a:ext cx="2130014" cy="1658297"/>
            <a:chOff x="519440" y="1671159"/>
            <a:chExt cx="2130014" cy="1658297"/>
          </a:xfrm>
        </p:grpSpPr>
        <p:sp>
          <p:nvSpPr>
            <p:cNvPr id="18" name="TextBox 17">
              <a:extLst>
                <a:ext uri="{FF2B5EF4-FFF2-40B4-BE49-F238E27FC236}">
                  <a16:creationId xmlns:a16="http://schemas.microsoft.com/office/drawing/2014/main" id="{95B08B8F-86B2-0303-654A-AF0F8D58A35F}"/>
                </a:ext>
              </a:extLst>
            </p:cNvPr>
            <p:cNvSpPr txBox="1"/>
            <p:nvPr/>
          </p:nvSpPr>
          <p:spPr>
            <a:xfrm>
              <a:off x="519440" y="2867791"/>
              <a:ext cx="2130014" cy="461665"/>
            </a:xfrm>
            <a:prstGeom prst="rect">
              <a:avLst/>
            </a:prstGeom>
            <a:noFill/>
          </p:spPr>
          <p:txBody>
            <a:bodyPr wrap="square" rtlCol="0">
              <a:spAutoFit/>
            </a:bodyPr>
            <a:lstStyle/>
            <a:p>
              <a:r>
                <a:rPr lang="en-US" sz="2400" b="1" dirty="0">
                  <a:solidFill>
                    <a:srgbClr val="0099CC"/>
                  </a:solidFill>
                  <a:latin typeface="Arial" panose="020B0604020202020204" pitchFamily="34" charset="0"/>
                  <a:cs typeface="Arial" panose="020B0604020202020204" pitchFamily="34" charset="0"/>
                </a:rPr>
                <a:t>Group</a:t>
              </a:r>
              <a:r>
                <a:rPr lang="en-US" sz="2400" dirty="0">
                  <a:solidFill>
                    <a:srgbClr val="05549C"/>
                  </a:solidFill>
                  <a:latin typeface="Arial" panose="020B0604020202020204" pitchFamily="34" charset="0"/>
                  <a:cs typeface="Arial" panose="020B0604020202020204" pitchFamily="34" charset="0"/>
                </a:rPr>
                <a:t>Pay</a:t>
              </a:r>
            </a:p>
          </p:txBody>
        </p:sp>
        <p:pic>
          <p:nvPicPr>
            <p:cNvPr id="20" name="Graphic 19" descr="Users with solid fill">
              <a:extLst>
                <a:ext uri="{FF2B5EF4-FFF2-40B4-BE49-F238E27FC236}">
                  <a16:creationId xmlns:a16="http://schemas.microsoft.com/office/drawing/2014/main" id="{0A054D83-5046-6789-41CF-3399E30DBC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40" y="1671159"/>
              <a:ext cx="1504534" cy="1504534"/>
            </a:xfrm>
            <a:prstGeom prst="rect">
              <a:avLst/>
            </a:prstGeom>
          </p:spPr>
        </p:pic>
      </p:grpSp>
    </p:spTree>
    <p:extLst>
      <p:ext uri="{BB962C8B-B14F-4D97-AF65-F5344CB8AC3E}">
        <p14:creationId xmlns:p14="http://schemas.microsoft.com/office/powerpoint/2010/main" val="2119634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28593" y="640681"/>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DD6117DF-899C-D995-8976-C8A81A21D7E0}"/>
              </a:ext>
            </a:extLst>
          </p:cNvPr>
          <p:cNvSpPr txBox="1">
            <a:spLocks/>
          </p:cNvSpPr>
          <p:nvPr/>
        </p:nvSpPr>
        <p:spPr>
          <a:xfrm>
            <a:off x="190967" y="2105956"/>
            <a:ext cx="3716397" cy="3357708"/>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mj-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500"/>
              </a:spcBef>
              <a:spcAft>
                <a:spcPts val="1200"/>
              </a:spcAft>
              <a:buFont typeface="Arial" panose="020B0604020202020204" pitchFamily="34" charset="0"/>
              <a:buNone/>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en-US" sz="1600" dirty="0">
                <a:solidFill>
                  <a:schemeClr val="tx1"/>
                </a:solidFill>
                <a:latin typeface="+mn-lt"/>
                <a:cs typeface="Calibri"/>
              </a:rPr>
              <a:t>We will act with honesty, fairness, courtesy, competence, inclusiveness and respect for others, which exemplify our core values of excellence, commitment, integrity, collaboration, volunteerism and diversity, and we shall avoid all real or perceived conflicts of interest.</a:t>
            </a:r>
            <a:endParaRPr lang="en-US" altLang="en-US" sz="1600" b="1" dirty="0">
              <a:solidFill>
                <a:schemeClr val="tx1"/>
              </a:solidFill>
              <a:latin typeface="+mn-lt"/>
              <a:cs typeface="Calibri"/>
            </a:endParaRPr>
          </a:p>
          <a:p>
            <a:pPr algn="l"/>
            <a:endParaRPr lang="en-US" altLang="en-US" sz="1800" dirty="0">
              <a:solidFill>
                <a:prstClr val="black">
                  <a:lumMod val="85000"/>
                  <a:lumOff val="15000"/>
                </a:prstClr>
              </a:solidFill>
              <a:latin typeface="akzidenz-grotesk-condensed"/>
              <a:cs typeface="Calibri"/>
            </a:endParaRPr>
          </a:p>
        </p:txBody>
      </p:sp>
      <p:sp>
        <p:nvSpPr>
          <p:cNvPr id="21" name="Rectangle 20">
            <a:extLst>
              <a:ext uri="{FF2B5EF4-FFF2-40B4-BE49-F238E27FC236}">
                <a16:creationId xmlns:a16="http://schemas.microsoft.com/office/drawing/2014/main" id="{783BCACA-91E1-EFC4-BC89-C960040054DA}"/>
              </a:ext>
            </a:extLst>
          </p:cNvPr>
          <p:cNvSpPr/>
          <p:nvPr/>
        </p:nvSpPr>
        <p:spPr>
          <a:xfrm>
            <a:off x="190967" y="1382521"/>
            <a:ext cx="3716397" cy="643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kzidenz Grotesk BE Medium" panose="02000803030000020004" pitchFamily="50" charset="0"/>
                <a:cs typeface="Calibri"/>
              </a:rPr>
              <a:t>Code of Ethics</a:t>
            </a:r>
          </a:p>
        </p:txBody>
      </p:sp>
      <p:sp>
        <p:nvSpPr>
          <p:cNvPr id="22" name="Rectangle 21">
            <a:extLst>
              <a:ext uri="{FF2B5EF4-FFF2-40B4-BE49-F238E27FC236}">
                <a16:creationId xmlns:a16="http://schemas.microsoft.com/office/drawing/2014/main" id="{56611981-0D77-4415-96EF-2D5CB6BA3229}"/>
              </a:ext>
            </a:extLst>
          </p:cNvPr>
          <p:cNvSpPr/>
          <p:nvPr/>
        </p:nvSpPr>
        <p:spPr>
          <a:xfrm>
            <a:off x="8286343" y="1375981"/>
            <a:ext cx="3731241" cy="643543"/>
          </a:xfrm>
          <a:prstGeom prst="rect">
            <a:avLst/>
          </a:prstGeom>
          <a:solidFill>
            <a:srgbClr val="05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kzidenz Grotesk BE Medium" panose="02000803030000020004" pitchFamily="50" charset="0"/>
                <a:cs typeface="Calibri"/>
              </a:rPr>
              <a:t>Commercialism</a:t>
            </a:r>
          </a:p>
        </p:txBody>
      </p:sp>
      <p:sp>
        <p:nvSpPr>
          <p:cNvPr id="23" name="Rectangle 22">
            <a:extLst>
              <a:ext uri="{FF2B5EF4-FFF2-40B4-BE49-F238E27FC236}">
                <a16:creationId xmlns:a16="http://schemas.microsoft.com/office/drawing/2014/main" id="{FFC8AA9F-5604-0386-D34F-6E6EB0F3216E}"/>
              </a:ext>
            </a:extLst>
          </p:cNvPr>
          <p:cNvSpPr/>
          <p:nvPr/>
        </p:nvSpPr>
        <p:spPr>
          <a:xfrm>
            <a:off x="4177319" y="1385142"/>
            <a:ext cx="3837362" cy="651316"/>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kzidenz Grotesk BE Medium" panose="02000803030000020004" pitchFamily="50" charset="0"/>
                <a:cs typeface="Calibri"/>
              </a:rPr>
              <a:t>Harassment and Discrimination</a:t>
            </a:r>
          </a:p>
        </p:txBody>
      </p:sp>
      <p:sp>
        <p:nvSpPr>
          <p:cNvPr id="24" name="Content Placeholder 3">
            <a:extLst>
              <a:ext uri="{FF2B5EF4-FFF2-40B4-BE49-F238E27FC236}">
                <a16:creationId xmlns:a16="http://schemas.microsoft.com/office/drawing/2014/main" id="{A65DF114-F1BA-9C71-7F5F-1EC6621A2C54}"/>
              </a:ext>
            </a:extLst>
          </p:cNvPr>
          <p:cNvSpPr>
            <a:spLocks noGrp="1"/>
          </p:cNvSpPr>
          <p:nvPr>
            <p:ph idx="1"/>
          </p:nvPr>
        </p:nvSpPr>
        <p:spPr>
          <a:xfrm>
            <a:off x="8363958" y="2105956"/>
            <a:ext cx="3576010" cy="2308324"/>
          </a:xfrm>
          <a:prstGeom prst="rect">
            <a:avLst/>
          </a:prstGeom>
        </p:spPr>
        <p:txBody>
          <a:bodyPr wrap="square">
            <a:spAutoFit/>
          </a:bodyPr>
          <a:lstStyle/>
          <a:p>
            <a:pPr marL="0" indent="0">
              <a:buNone/>
            </a:pPr>
            <a:r>
              <a:rPr lang="en-US" sz="1600" dirty="0">
                <a:latin typeface="+mn-lt"/>
                <a:cs typeface="Calibri"/>
              </a:rPr>
              <a:t>ASHRAE’s Commercialism Policy allows for Society activities that fulfill the mission of technological advancement with adherence to business plans that generate income to offset operational expenses such as AHR Exposition, ASHRAE periodicals, website, and Society conference events such as the Welcome Party, luncheons, registration kits, and receptions.</a:t>
            </a:r>
          </a:p>
        </p:txBody>
      </p:sp>
      <p:sp>
        <p:nvSpPr>
          <p:cNvPr id="34" name="TextBox 33">
            <a:extLst>
              <a:ext uri="{FF2B5EF4-FFF2-40B4-BE49-F238E27FC236}">
                <a16:creationId xmlns:a16="http://schemas.microsoft.com/office/drawing/2014/main" id="{F8AD17FF-446F-D93F-7829-FD09BFDD7CAF}"/>
              </a:ext>
            </a:extLst>
          </p:cNvPr>
          <p:cNvSpPr txBox="1"/>
          <p:nvPr/>
        </p:nvSpPr>
        <p:spPr>
          <a:xfrm>
            <a:off x="4177319" y="2036458"/>
            <a:ext cx="38373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0" i="0" dirty="0">
                <a:effectLst/>
              </a:rPr>
              <a:t>ASHRAE strictly prohibits and does not tolerate discrimination against members or applicants for membership because of such individual’s race, color, religion, age, sex, sexual orientation, national origin, physical or mental disability, pregnancy, genetic information, veteran status, uniformed service member status, or any other category protected under applicable law. </a:t>
            </a:r>
            <a:endParaRPr lang="en-US" sz="1600" dirty="0"/>
          </a:p>
        </p:txBody>
      </p:sp>
      <p:sp>
        <p:nvSpPr>
          <p:cNvPr id="35" name="TextBox 34">
            <a:extLst>
              <a:ext uri="{FF2B5EF4-FFF2-40B4-BE49-F238E27FC236}">
                <a16:creationId xmlns:a16="http://schemas.microsoft.com/office/drawing/2014/main" id="{04B8E90A-0668-8BEA-20FE-F6885FA1C843}"/>
              </a:ext>
            </a:extLst>
          </p:cNvPr>
          <p:cNvSpPr txBox="1"/>
          <p:nvPr/>
        </p:nvSpPr>
        <p:spPr>
          <a:xfrm>
            <a:off x="128592" y="141977"/>
            <a:ext cx="5293082"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Policies</a:t>
            </a:r>
            <a:endParaRPr lang="en-US" b="1">
              <a:solidFill>
                <a:schemeClr val="bg1"/>
              </a:solidFill>
              <a:latin typeface="Akzidenz Grotesk BE Medium" panose="02000803030000020004" pitchFamily="50" charset="0"/>
            </a:endParaRPr>
          </a:p>
        </p:txBody>
      </p:sp>
      <p:sp>
        <p:nvSpPr>
          <p:cNvPr id="2" name="TextBox 1">
            <a:extLst>
              <a:ext uri="{FF2B5EF4-FFF2-40B4-BE49-F238E27FC236}">
                <a16:creationId xmlns:a16="http://schemas.microsoft.com/office/drawing/2014/main" id="{69D4E28E-38EA-F847-2F85-A429DDB2CB11}"/>
              </a:ext>
            </a:extLst>
          </p:cNvPr>
          <p:cNvSpPr txBox="1"/>
          <p:nvPr/>
        </p:nvSpPr>
        <p:spPr>
          <a:xfrm>
            <a:off x="299306" y="4996098"/>
            <a:ext cx="11593387" cy="1631216"/>
          </a:xfrm>
          <a:prstGeom prst="rect">
            <a:avLst/>
          </a:prstGeom>
          <a:noFill/>
        </p:spPr>
        <p:txBody>
          <a:bodyPr wrap="square" rtlCol="0">
            <a:spAutoFit/>
          </a:bodyPr>
          <a:lstStyle/>
          <a:p>
            <a:r>
              <a:rPr lang="en-US" sz="1600" dirty="0">
                <a:solidFill>
                  <a:srgbClr val="000000"/>
                </a:solidFill>
                <a:effectLst/>
                <a:highlight>
                  <a:srgbClr val="FFFFFF"/>
                </a:highlight>
                <a:latin typeface="Aptos" panose="020B0004020202020204" pitchFamily="34" charset="0"/>
                <a:ea typeface="Aptos" panose="020B0004020202020204" pitchFamily="34" charset="0"/>
                <a:cs typeface="Aptos" panose="020B0004020202020204" pitchFamily="34" charset="0"/>
              </a:rPr>
              <a:t>In ASHRAE meetings, we will act with honesty, fairness, courtesy, competence, inclusiveness and respect for others, which exemplify our core values of excellence, commitment, integrity, collaboration, volunteerism and diversity, and shall avoid all real or perceived conflicts of interest. Our culture is one of inclusiveness, acknowledging the inherent value and dignity of each individual.  We celebrate diverse and inclusive communities, understanding that doing so fuels better, more creative and more thoughtful ideas, solutions and strategies for the Society and the communities our Society serves. We respect and welcome all.</a:t>
            </a:r>
            <a:endParaRPr lang="en-US" sz="16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3" name="Rectangle 2">
            <a:extLst>
              <a:ext uri="{FF2B5EF4-FFF2-40B4-BE49-F238E27FC236}">
                <a16:creationId xmlns:a16="http://schemas.microsoft.com/office/drawing/2014/main" id="{76F4EB55-1144-D376-A6BA-A727441C89EC}"/>
              </a:ext>
            </a:extLst>
          </p:cNvPr>
          <p:cNvSpPr/>
          <p:nvPr/>
        </p:nvSpPr>
        <p:spPr>
          <a:xfrm>
            <a:off x="252032" y="4251108"/>
            <a:ext cx="3716397" cy="643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kzidenz Grotesk BE Medium" panose="02000803030000020004" pitchFamily="50" charset="0"/>
                <a:cs typeface="Calibri"/>
              </a:rPr>
              <a:t>Value Statement</a:t>
            </a:r>
          </a:p>
        </p:txBody>
      </p:sp>
    </p:spTree>
    <p:extLst>
      <p:ext uri="{BB962C8B-B14F-4D97-AF65-F5344CB8AC3E}">
        <p14:creationId xmlns:p14="http://schemas.microsoft.com/office/powerpoint/2010/main" val="3948879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D26706E2-D10A-845D-892F-97228672D3F3}"/>
              </a:ext>
            </a:extLst>
          </p:cNvPr>
          <p:cNvSpPr/>
          <p:nvPr/>
        </p:nvSpPr>
        <p:spPr>
          <a:xfrm>
            <a:off x="0" y="6587964"/>
            <a:ext cx="12181173" cy="312898"/>
          </a:xfrm>
          <a:prstGeom prst="rect">
            <a:avLst/>
          </a:prstGeom>
          <a:gradFill flip="none" rotWithShape="1">
            <a:gsLst>
              <a:gs pos="0">
                <a:srgbClr val="05549C"/>
              </a:gs>
              <a:gs pos="50000">
                <a:srgbClr val="0099CC"/>
              </a:gs>
              <a:gs pos="100000">
                <a:srgbClr val="8EC54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218394" y="666209"/>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18009" y="673657"/>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76034" y="666209"/>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897156" y="66202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675014" y="65691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299816" y="63606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MEMBERSHIP</a:t>
            </a: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76034" y="83279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98858"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65297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277781" y="80683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6989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6E1E84-0EDF-CEE3-835C-C9CA6B2B7649}"/>
              </a:ext>
            </a:extLst>
          </p:cNvPr>
          <p:cNvSpPr txBox="1"/>
          <p:nvPr/>
        </p:nvSpPr>
        <p:spPr>
          <a:xfrm>
            <a:off x="190566" y="201751"/>
            <a:ext cx="84528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solidFill>
                <a:latin typeface="Akzidenz Grotesk BE Medium" panose="02000803030000020004" pitchFamily="50" charset="0"/>
              </a:rPr>
              <a:t>2025 Chapter Leadership Academy</a:t>
            </a:r>
            <a:endParaRPr lang="en-US" sz="3200" dirty="0">
              <a:solidFill>
                <a:schemeClr val="bg1"/>
              </a:solidFill>
              <a:latin typeface="Akzidenz Grotesk BE Medium" panose="02000803030000020004" pitchFamily="50" charset="0"/>
              <a:ea typeface="Calibri"/>
              <a:cs typeface="Calibri"/>
            </a:endParaRPr>
          </a:p>
        </p:txBody>
      </p:sp>
      <p:pic>
        <p:nvPicPr>
          <p:cNvPr id="18" name="Picture 17" descr="A group of people around a table&#10;&#10;Description automatically generated">
            <a:extLst>
              <a:ext uri="{FF2B5EF4-FFF2-40B4-BE49-F238E27FC236}">
                <a16:creationId xmlns:a16="http://schemas.microsoft.com/office/drawing/2014/main" id="{0C725E18-6EDF-4AAE-FD95-97B7F8D04CF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07811" y="1502997"/>
            <a:ext cx="3668792" cy="2445861"/>
          </a:xfrm>
          <a:prstGeom prst="rect">
            <a:avLst/>
          </a:prstGeom>
        </p:spPr>
      </p:pic>
      <p:pic>
        <p:nvPicPr>
          <p:cNvPr id="20" name="Picture 19" descr="A person sitting in a chair with a person in a suit&#10;&#10;Description automatically generated">
            <a:extLst>
              <a:ext uri="{FF2B5EF4-FFF2-40B4-BE49-F238E27FC236}">
                <a16:creationId xmlns:a16="http://schemas.microsoft.com/office/drawing/2014/main" id="{DB58B614-670C-3AC0-6CCA-88BCDB8F6F5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4481" y="1831807"/>
            <a:ext cx="2969075" cy="3958766"/>
          </a:xfrm>
          <a:prstGeom prst="rect">
            <a:avLst/>
          </a:prstGeom>
        </p:spPr>
      </p:pic>
      <p:pic>
        <p:nvPicPr>
          <p:cNvPr id="22" name="Picture 21" descr="A group of people sitting at tables&#10;&#10;Description automatically generated">
            <a:extLst>
              <a:ext uri="{FF2B5EF4-FFF2-40B4-BE49-F238E27FC236}">
                <a16:creationId xmlns:a16="http://schemas.microsoft.com/office/drawing/2014/main" id="{A361F694-2031-212F-291E-E80BA35A866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395216" y="4028229"/>
            <a:ext cx="3493981" cy="2480363"/>
          </a:xfrm>
          <a:prstGeom prst="rect">
            <a:avLst/>
          </a:prstGeom>
        </p:spPr>
      </p:pic>
      <p:sp>
        <p:nvSpPr>
          <p:cNvPr id="10" name="TextBox 9">
            <a:extLst>
              <a:ext uri="{FF2B5EF4-FFF2-40B4-BE49-F238E27FC236}">
                <a16:creationId xmlns:a16="http://schemas.microsoft.com/office/drawing/2014/main" id="{B740EE99-26E1-3598-3C61-A8F69D83562C}"/>
              </a:ext>
            </a:extLst>
          </p:cNvPr>
          <p:cNvSpPr txBox="1"/>
          <p:nvPr/>
        </p:nvSpPr>
        <p:spPr>
          <a:xfrm>
            <a:off x="3458038" y="3301530"/>
            <a:ext cx="4695794" cy="944746"/>
          </a:xfrm>
          <a:prstGeom prst="rect">
            <a:avLst/>
          </a:prstGeom>
          <a:noFill/>
        </p:spPr>
        <p:txBody>
          <a:bodyPr wrap="square">
            <a:spAutoFit/>
          </a:bodyPr>
          <a:lstStyle/>
          <a:p>
            <a:pPr marL="0" marR="0">
              <a:lnSpc>
                <a:spcPct val="105000"/>
              </a:lnSpc>
              <a:spcBef>
                <a:spcPts val="0"/>
              </a:spcBef>
              <a:spcAft>
                <a:spcPts val="0"/>
              </a:spcAft>
            </a:pPr>
            <a:r>
              <a:rPr lang="en-US" dirty="0">
                <a:effectLst/>
                <a:highlight>
                  <a:srgbClr val="FFFFFF"/>
                </a:highlight>
                <a:latin typeface="Arial" panose="020B0604020202020204" pitchFamily="34" charset="0"/>
                <a:ea typeface="Aptos" panose="020B0004020202020204" pitchFamily="34" charset="0"/>
                <a:cs typeface="Arial" panose="020B0604020202020204" pitchFamily="34" charset="0"/>
              </a:rPr>
              <a:t>Chapter Leadership Academy is a 1.5-day crash course designed to simplify the learning curve of all things ASHRAE.</a:t>
            </a:r>
            <a:r>
              <a:rPr lang="en-US" dirty="0">
                <a:effectLst/>
                <a:latin typeface="Arial" panose="020B0604020202020204" pitchFamily="34" charset="0"/>
                <a:ea typeface="Aptos" panose="020B00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9EF9CEBA-91C3-4018-F98E-E2C1F1FC98D0}"/>
              </a:ext>
            </a:extLst>
          </p:cNvPr>
          <p:cNvSpPr txBox="1"/>
          <p:nvPr/>
        </p:nvSpPr>
        <p:spPr>
          <a:xfrm>
            <a:off x="3530495" y="1533132"/>
            <a:ext cx="4560376" cy="1920526"/>
          </a:xfrm>
          <a:prstGeom prst="rect">
            <a:avLst/>
          </a:prstGeom>
          <a:noFill/>
        </p:spPr>
        <p:txBody>
          <a:bodyPr wrap="square" rtlCol="0">
            <a:spAutoFit/>
          </a:bodyPr>
          <a:lstStyle/>
          <a:p>
            <a:pPr marL="0" marR="0" algn="ctr">
              <a:lnSpc>
                <a:spcPct val="105000"/>
              </a:lnSpc>
              <a:spcBef>
                <a:spcPts val="0"/>
              </a:spcBef>
              <a:spcAft>
                <a:spcPts val="0"/>
              </a:spcAft>
            </a:pPr>
            <a:r>
              <a:rPr lang="en-US" sz="2000" b="1" dirty="0">
                <a:effectLst/>
                <a:latin typeface="Arial" panose="020B0604020202020204" pitchFamily="34" charset="0"/>
                <a:ea typeface="Aptos" panose="020B0004020202020204" pitchFamily="34" charset="0"/>
                <a:cs typeface="Arial" panose="020B0604020202020204" pitchFamily="34" charset="0"/>
              </a:rPr>
              <a:t>January 10-11, 2025</a:t>
            </a:r>
          </a:p>
          <a:p>
            <a:pPr marL="0" marR="0" algn="ctr">
              <a:lnSpc>
                <a:spcPct val="105000"/>
              </a:lnSpc>
              <a:spcBef>
                <a:spcPts val="0"/>
              </a:spcBef>
              <a:spcAft>
                <a:spcPts val="0"/>
              </a:spcAft>
            </a:pPr>
            <a:r>
              <a:rPr lang="en-US" sz="2000" b="1" dirty="0">
                <a:effectLst/>
                <a:latin typeface="Arial" panose="020B0604020202020204" pitchFamily="34" charset="0"/>
                <a:ea typeface="Aptos" panose="020B0004020202020204" pitchFamily="34" charset="0"/>
                <a:cs typeface="Arial" panose="020B0604020202020204" pitchFamily="34" charset="0"/>
              </a:rPr>
              <a:t>ASHRAE Headquarters</a:t>
            </a:r>
          </a:p>
          <a:p>
            <a:pPr marL="0" marR="0" algn="ctr">
              <a:lnSpc>
                <a:spcPct val="105000"/>
              </a:lnSpc>
              <a:spcBef>
                <a:spcPts val="0"/>
              </a:spcBef>
              <a:spcAft>
                <a:spcPts val="0"/>
              </a:spcAft>
            </a:pPr>
            <a:r>
              <a:rPr lang="en-US" sz="2000" b="1" dirty="0">
                <a:effectLst/>
                <a:latin typeface="Arial" panose="020B0604020202020204" pitchFamily="34" charset="0"/>
                <a:ea typeface="Aptos" panose="020B0004020202020204" pitchFamily="34" charset="0"/>
                <a:cs typeface="Arial" panose="020B0604020202020204" pitchFamily="34" charset="0"/>
              </a:rPr>
              <a:t> Peachtree Corners, GA</a:t>
            </a:r>
          </a:p>
          <a:p>
            <a:pPr marL="0" marR="0" algn="ctr">
              <a:lnSpc>
                <a:spcPct val="105000"/>
              </a:lnSpc>
              <a:spcBef>
                <a:spcPts val="0"/>
              </a:spcBef>
              <a:spcAft>
                <a:spcPts val="0"/>
              </a:spcAft>
            </a:pPr>
            <a:endParaRPr lang="en-US" sz="1800" b="1" dirty="0">
              <a:effectLst/>
              <a:latin typeface="Arial" panose="020B0604020202020204" pitchFamily="34" charset="0"/>
              <a:ea typeface="Aptos" panose="020B0004020202020204" pitchFamily="34" charset="0"/>
              <a:cs typeface="Arial" panose="020B0604020202020204" pitchFamily="34" charset="0"/>
            </a:endParaRPr>
          </a:p>
          <a:p>
            <a:pPr marL="0" marR="0" algn="ctr">
              <a:lnSpc>
                <a:spcPct val="105000"/>
              </a:lnSpc>
              <a:spcBef>
                <a:spcPts val="0"/>
              </a:spcBef>
              <a:spcAft>
                <a:spcPts val="0"/>
              </a:spcAft>
            </a:pPr>
            <a:r>
              <a:rPr lang="en-US" sz="1800" b="1" dirty="0">
                <a:effectLst/>
                <a:latin typeface="Arial" panose="020B0604020202020204" pitchFamily="34" charset="0"/>
                <a:ea typeface="Aptos" panose="020B0004020202020204" pitchFamily="34" charset="0"/>
                <a:cs typeface="Arial" panose="020B0604020202020204" pitchFamily="34" charset="0"/>
              </a:rPr>
              <a:t>Interested? Tell Your DRC by </a:t>
            </a:r>
            <a:r>
              <a:rPr lang="en-US" sz="1800" b="1" dirty="0">
                <a:solidFill>
                  <a:srgbClr val="FF00FF"/>
                </a:solidFill>
                <a:effectLst/>
                <a:latin typeface="Arial" panose="020B0604020202020204" pitchFamily="34" charset="0"/>
                <a:ea typeface="Aptos" panose="020B0004020202020204" pitchFamily="34" charset="0"/>
                <a:cs typeface="Arial" panose="020B0604020202020204" pitchFamily="34" charset="0"/>
              </a:rPr>
              <a:t>Oct. </a:t>
            </a:r>
            <a:r>
              <a:rPr lang="en-US" b="1" dirty="0">
                <a:solidFill>
                  <a:srgbClr val="FF00FF"/>
                </a:solidFill>
                <a:latin typeface="Arial" panose="020B0604020202020204" pitchFamily="34" charset="0"/>
                <a:ea typeface="Aptos" panose="020B0004020202020204" pitchFamily="34" charset="0"/>
                <a:cs typeface="Arial" panose="020B0604020202020204" pitchFamily="34" charset="0"/>
              </a:rPr>
              <a:t>11</a:t>
            </a:r>
            <a:endParaRPr lang="en-US" sz="1800" b="1" dirty="0">
              <a:solidFill>
                <a:srgbClr val="FF00FF"/>
              </a:solidFill>
              <a:effectLst/>
              <a:latin typeface="Arial" panose="020B0604020202020204" pitchFamily="34" charset="0"/>
              <a:ea typeface="Aptos" panose="020B0004020202020204" pitchFamily="34" charset="0"/>
              <a:cs typeface="Arial" panose="020B0604020202020204" pitchFamily="34" charset="0"/>
            </a:endParaRPr>
          </a:p>
          <a:p>
            <a:pPr algn="ctr"/>
            <a:endParaRPr lang="en-US" dirty="0"/>
          </a:p>
        </p:txBody>
      </p:sp>
      <p:sp>
        <p:nvSpPr>
          <p:cNvPr id="19" name="TextBox 18">
            <a:extLst>
              <a:ext uri="{FF2B5EF4-FFF2-40B4-BE49-F238E27FC236}">
                <a16:creationId xmlns:a16="http://schemas.microsoft.com/office/drawing/2014/main" id="{D007DE1C-6A95-88D9-F3BE-DF530E28DF0D}"/>
              </a:ext>
            </a:extLst>
          </p:cNvPr>
          <p:cNvSpPr txBox="1"/>
          <p:nvPr/>
        </p:nvSpPr>
        <p:spPr>
          <a:xfrm>
            <a:off x="3458038" y="4318995"/>
            <a:ext cx="4695794" cy="2031325"/>
          </a:xfrm>
          <a:prstGeom prst="rect">
            <a:avLst/>
          </a:prstGeom>
          <a:noFill/>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Navigating the ASHRAE organizational structure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Understanding the tools and resources available to help Chapters and their members succeed</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Delegating to and motivating volunteers toward the ASHRAE mission</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133508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oden sign on a table&#10;&#10;Description automatically generated">
            <a:extLst>
              <a:ext uri="{FF2B5EF4-FFF2-40B4-BE49-F238E27FC236}">
                <a16:creationId xmlns:a16="http://schemas.microsoft.com/office/drawing/2014/main" id="{1C723CFF-D901-8B17-2392-DDDBE62EC54A}"/>
              </a:ext>
            </a:extLst>
          </p:cNvPr>
          <p:cNvPicPr>
            <a:picLocks noChangeAspect="1"/>
          </p:cNvPicPr>
          <p:nvPr/>
        </p:nvPicPr>
        <p:blipFill>
          <a:blip r:embed="rId3"/>
          <a:stretch>
            <a:fillRect/>
          </a:stretch>
        </p:blipFill>
        <p:spPr>
          <a:xfrm>
            <a:off x="204141" y="1825574"/>
            <a:ext cx="11783717" cy="4003658"/>
          </a:xfrm>
          <a:prstGeom prst="rect">
            <a:avLst/>
          </a:prstGeom>
        </p:spPr>
      </p:pic>
      <p:sp>
        <p:nvSpPr>
          <p:cNvPr id="4" name="Title 3">
            <a:extLst>
              <a:ext uri="{FF2B5EF4-FFF2-40B4-BE49-F238E27FC236}">
                <a16:creationId xmlns:a16="http://schemas.microsoft.com/office/drawing/2014/main" id="{C27495EE-22B1-D19E-B1CE-F03F714BD511}"/>
              </a:ext>
            </a:extLst>
          </p:cNvPr>
          <p:cNvSpPr>
            <a:spLocks noGrp="1"/>
          </p:cNvSpPr>
          <p:nvPr>
            <p:ph type="title"/>
          </p:nvPr>
        </p:nvSpPr>
        <p:spPr>
          <a:xfrm>
            <a:off x="438615" y="365125"/>
            <a:ext cx="10515600" cy="643543"/>
          </a:xfrm>
        </p:spPr>
        <p:txBody>
          <a:bodyPr/>
          <a:lstStyle/>
          <a:p>
            <a:r>
              <a:rPr lang="en-US" b="1" dirty="0">
                <a:latin typeface="+mn-lt"/>
                <a:cs typeface="Calibri Light"/>
              </a:rPr>
              <a:t>Media Inquiries</a:t>
            </a:r>
            <a:endParaRPr lang="en-US" dirty="0">
              <a:latin typeface="+mn-lt"/>
            </a:endParaRPr>
          </a:p>
        </p:txBody>
      </p:sp>
    </p:spTree>
    <p:extLst>
      <p:ext uri="{BB962C8B-B14F-4D97-AF65-F5344CB8AC3E}">
        <p14:creationId xmlns:p14="http://schemas.microsoft.com/office/powerpoint/2010/main" val="4015624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A320EC-8301-4C41-940C-8E7D092A8C44}"/>
              </a:ext>
            </a:extLst>
          </p:cNvPr>
          <p:cNvSpPr>
            <a:spLocks noGrp="1"/>
          </p:cNvSpPr>
          <p:nvPr>
            <p:ph idx="1"/>
          </p:nvPr>
        </p:nvSpPr>
        <p:spPr>
          <a:xfrm>
            <a:off x="723900" y="2895889"/>
            <a:ext cx="10515600" cy="2684030"/>
          </a:xfrm>
        </p:spPr>
        <p:txBody>
          <a:bodyPr vert="horz" lIns="91440" tIns="45720" rIns="91440" bIns="45720" rtlCol="0" anchor="t">
            <a:normAutofit/>
          </a:bodyPr>
          <a:lstStyle/>
          <a:p>
            <a:pPr marL="0" indent="0" algn="ctr">
              <a:buNone/>
            </a:pPr>
            <a:r>
              <a:rPr lang="en-US" sz="5400">
                <a:latin typeface="Calibri  "/>
              </a:rPr>
              <a:t>Thank you!</a:t>
            </a:r>
            <a:br>
              <a:rPr lang="en-US" sz="5400">
                <a:latin typeface="Calibri  "/>
              </a:rPr>
            </a:br>
            <a:r>
              <a:rPr lang="en-US" sz="5400">
                <a:latin typeface="Calibri  "/>
              </a:rPr>
              <a:t>Questions or Comments?</a:t>
            </a:r>
          </a:p>
        </p:txBody>
      </p:sp>
    </p:spTree>
    <p:extLst>
      <p:ext uri="{BB962C8B-B14F-4D97-AF65-F5344CB8AC3E}">
        <p14:creationId xmlns:p14="http://schemas.microsoft.com/office/powerpoint/2010/main" val="3651752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28593" y="640681"/>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4B8E90A-0668-8BEA-20FE-F6885FA1C843}"/>
              </a:ext>
            </a:extLst>
          </p:cNvPr>
          <p:cNvSpPr txBox="1"/>
          <p:nvPr/>
        </p:nvSpPr>
        <p:spPr>
          <a:xfrm>
            <a:off x="128591" y="141977"/>
            <a:ext cx="7609395"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Resources </a:t>
            </a:r>
            <a:endParaRPr lang="en-US" b="1">
              <a:solidFill>
                <a:schemeClr val="bg1"/>
              </a:solidFill>
              <a:latin typeface="Akzidenz Grotesk BE Medium" panose="02000803030000020004" pitchFamily="50" charset="0"/>
            </a:endParaRPr>
          </a:p>
        </p:txBody>
      </p:sp>
      <p:pic>
        <p:nvPicPr>
          <p:cNvPr id="17" name="Picture 16">
            <a:extLst>
              <a:ext uri="{FF2B5EF4-FFF2-40B4-BE49-F238E27FC236}">
                <a16:creationId xmlns:a16="http://schemas.microsoft.com/office/drawing/2014/main" id="{15F4A2CE-F7CD-DF11-6457-7224A8B6D7D0}"/>
              </a:ext>
            </a:extLst>
          </p:cNvPr>
          <p:cNvPicPr>
            <a:picLocks noChangeAspect="1"/>
          </p:cNvPicPr>
          <p:nvPr/>
        </p:nvPicPr>
        <p:blipFill rotWithShape="1">
          <a:blip r:embed="rId3"/>
          <a:srcRect l="10818"/>
          <a:stretch/>
        </p:blipFill>
        <p:spPr>
          <a:xfrm>
            <a:off x="8564282" y="2530608"/>
            <a:ext cx="3512239" cy="1945481"/>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A21D48C3-1543-E9AA-D7CC-A1037C8B2756}"/>
              </a:ext>
            </a:extLst>
          </p:cNvPr>
          <p:cNvSpPr txBox="1"/>
          <p:nvPr/>
        </p:nvSpPr>
        <p:spPr>
          <a:xfrm>
            <a:off x="267527" y="1503412"/>
            <a:ext cx="5164015" cy="523220"/>
          </a:xfrm>
          <a:prstGeom prst="rect">
            <a:avLst/>
          </a:prstGeom>
          <a:noFill/>
        </p:spPr>
        <p:txBody>
          <a:bodyPr wrap="square">
            <a:spAutoFit/>
          </a:bodyPr>
          <a:lstStyle/>
          <a:p>
            <a:pPr algn="ctr"/>
            <a:r>
              <a:rPr lang="en-US" sz="2800" b="1" dirty="0">
                <a:solidFill>
                  <a:srgbClr val="0099CC"/>
                </a:solidFill>
              </a:rPr>
              <a:t>SOCIETY SNAPSHOT </a:t>
            </a:r>
          </a:p>
        </p:txBody>
      </p:sp>
      <p:sp>
        <p:nvSpPr>
          <p:cNvPr id="31" name="TextBox 30">
            <a:extLst>
              <a:ext uri="{FF2B5EF4-FFF2-40B4-BE49-F238E27FC236}">
                <a16:creationId xmlns:a16="http://schemas.microsoft.com/office/drawing/2014/main" id="{99D5A74D-92FD-92F7-0A7D-2EB3CA8E1333}"/>
              </a:ext>
            </a:extLst>
          </p:cNvPr>
          <p:cNvSpPr txBox="1"/>
          <p:nvPr/>
        </p:nvSpPr>
        <p:spPr>
          <a:xfrm>
            <a:off x="5148179" y="1443942"/>
            <a:ext cx="6863880" cy="523220"/>
          </a:xfrm>
          <a:prstGeom prst="rect">
            <a:avLst/>
          </a:prstGeom>
          <a:noFill/>
        </p:spPr>
        <p:txBody>
          <a:bodyPr wrap="square" lIns="91440" tIns="45720" rIns="91440" bIns="45720" rtlCol="0" anchor="t">
            <a:spAutoFit/>
          </a:bodyPr>
          <a:lstStyle/>
          <a:p>
            <a:pPr algn="ctr"/>
            <a:r>
              <a:rPr lang="en-US" sz="2800" b="1" dirty="0">
                <a:solidFill>
                  <a:srgbClr val="0099CC"/>
                </a:solidFill>
              </a:rPr>
              <a:t>MARKETING CENTRAL </a:t>
            </a:r>
            <a:endParaRPr lang="en-US" sz="2800" b="1" dirty="0">
              <a:solidFill>
                <a:srgbClr val="0099CC"/>
              </a:solidFill>
              <a:ea typeface="Calibri"/>
              <a:cs typeface="Calibri"/>
            </a:endParaRPr>
          </a:p>
        </p:txBody>
      </p:sp>
      <p:sp>
        <p:nvSpPr>
          <p:cNvPr id="33" name="TextBox 32">
            <a:extLst>
              <a:ext uri="{FF2B5EF4-FFF2-40B4-BE49-F238E27FC236}">
                <a16:creationId xmlns:a16="http://schemas.microsoft.com/office/drawing/2014/main" id="{B520E2DD-D240-582B-504D-0B796AFB48FC}"/>
              </a:ext>
            </a:extLst>
          </p:cNvPr>
          <p:cNvSpPr txBox="1"/>
          <p:nvPr/>
        </p:nvSpPr>
        <p:spPr>
          <a:xfrm>
            <a:off x="6637030" y="5039535"/>
            <a:ext cx="5164014" cy="1200329"/>
          </a:xfrm>
          <a:prstGeom prst="rect">
            <a:avLst/>
          </a:prstGeom>
          <a:noFill/>
        </p:spPr>
        <p:txBody>
          <a:bodyPr wrap="square">
            <a:spAutoFit/>
          </a:bodyPr>
          <a:lstStyle/>
          <a:p>
            <a:pPr algn="ctr"/>
            <a:r>
              <a:rPr lang="en-US" sz="2400" dirty="0"/>
              <a:t>Logos &amp; Branding Guide</a:t>
            </a:r>
          </a:p>
          <a:p>
            <a:pPr algn="ctr"/>
            <a:r>
              <a:rPr lang="en-US" sz="2400" dirty="0"/>
              <a:t>Flyers | Brochures | Presentations | Graphics | </a:t>
            </a:r>
            <a:r>
              <a:rPr lang="en-US" sz="2400" dirty="0">
                <a:cs typeface="Calibri"/>
              </a:rPr>
              <a:t>Canva Templates</a:t>
            </a:r>
          </a:p>
        </p:txBody>
      </p:sp>
      <p:pic>
        <p:nvPicPr>
          <p:cNvPr id="3" name="Picture 5" descr="Graphical user interface, text, application, chat or text message&#10;&#10;Description automatically generated">
            <a:extLst>
              <a:ext uri="{FF2B5EF4-FFF2-40B4-BE49-F238E27FC236}">
                <a16:creationId xmlns:a16="http://schemas.microsoft.com/office/drawing/2014/main" id="{57323921-F3B5-5CBB-A56F-45B23438511D}"/>
              </a:ext>
            </a:extLst>
          </p:cNvPr>
          <p:cNvPicPr>
            <a:picLocks noChangeAspect="1"/>
          </p:cNvPicPr>
          <p:nvPr/>
        </p:nvPicPr>
        <p:blipFill>
          <a:blip r:embed="rId4"/>
          <a:stretch>
            <a:fillRect/>
          </a:stretch>
        </p:blipFill>
        <p:spPr>
          <a:xfrm>
            <a:off x="6388107" y="2075524"/>
            <a:ext cx="2699758" cy="290862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9D8F8658-5782-F592-C147-DED708BE5238}"/>
              </a:ext>
            </a:extLst>
          </p:cNvPr>
          <p:cNvPicPr>
            <a:picLocks noChangeAspect="1"/>
          </p:cNvPicPr>
          <p:nvPr/>
        </p:nvPicPr>
        <p:blipFill>
          <a:blip r:embed="rId5"/>
          <a:stretch>
            <a:fillRect/>
          </a:stretch>
        </p:blipFill>
        <p:spPr>
          <a:xfrm>
            <a:off x="267527" y="2075524"/>
            <a:ext cx="5164015" cy="3575087"/>
          </a:xfrm>
          <a:prstGeom prst="rect">
            <a:avLst/>
          </a:prstGeom>
        </p:spPr>
      </p:pic>
    </p:spTree>
    <p:extLst>
      <p:ext uri="{BB962C8B-B14F-4D97-AF65-F5344CB8AC3E}">
        <p14:creationId xmlns:p14="http://schemas.microsoft.com/office/powerpoint/2010/main" val="4040150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28593" y="640681"/>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4B8E90A-0668-8BEA-20FE-F6885FA1C843}"/>
              </a:ext>
            </a:extLst>
          </p:cNvPr>
          <p:cNvSpPr txBox="1"/>
          <p:nvPr/>
        </p:nvSpPr>
        <p:spPr>
          <a:xfrm>
            <a:off x="128591" y="141977"/>
            <a:ext cx="76093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kzidenz Grotesk BE Medium" panose="02000803030000020004" pitchFamily="50" charset="0"/>
                <a:ea typeface="+mn-ea"/>
                <a:cs typeface="+mn-cs"/>
              </a:rPr>
              <a:t>ASHRAE Resources </a:t>
            </a:r>
            <a:endParaRPr kumimoji="0" lang="en-US" sz="1800" b="1" i="0" u="none" strike="noStrike" kern="1200" cap="none" spc="0" normalizeH="0" baseline="0" noProof="0">
              <a:ln>
                <a:noFill/>
              </a:ln>
              <a:solidFill>
                <a:prstClr val="white"/>
              </a:solidFill>
              <a:effectLst/>
              <a:uLnTx/>
              <a:uFillTx/>
              <a:latin typeface="Akzidenz Grotesk BE Medium" panose="02000803030000020004" pitchFamily="50" charset="0"/>
              <a:ea typeface="+mn-ea"/>
              <a:cs typeface="+mn-cs"/>
            </a:endParaRPr>
          </a:p>
        </p:txBody>
      </p:sp>
      <p:sp>
        <p:nvSpPr>
          <p:cNvPr id="30" name="TextBox 29">
            <a:extLst>
              <a:ext uri="{FF2B5EF4-FFF2-40B4-BE49-F238E27FC236}">
                <a16:creationId xmlns:a16="http://schemas.microsoft.com/office/drawing/2014/main" id="{0BE1D2E8-1DCA-535A-BAA0-BA6EED2E0904}"/>
              </a:ext>
            </a:extLst>
          </p:cNvPr>
          <p:cNvSpPr txBox="1"/>
          <p:nvPr/>
        </p:nvSpPr>
        <p:spPr>
          <a:xfrm>
            <a:off x="5855801" y="1408953"/>
            <a:ext cx="5563489" cy="39703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kzidenz-grotesk"/>
                <a:ea typeface="+mn-ea"/>
                <a:cs typeface="+mn-cs"/>
              </a:rPr>
              <a:t>The Planning Committee and ASHRAE Board of Directors are seeking feedback regarding the next Strategic Plan.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akzidenz-grotesk"/>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kzidenz-grotesk"/>
                <a:ea typeface="+mn-ea"/>
                <a:cs typeface="+mn-cs"/>
              </a:rPr>
              <a:t>We are looking for your feedback on:</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akzidenz-grotesk"/>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kzidenz-grotesk"/>
              </a:rPr>
              <a:t>High-priority industry topics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kzidenz-grotesk"/>
              </a:rPr>
              <a:t>ASHRAE products and services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kzidenz-grotesk"/>
              </a:rPr>
              <a:t>ASHRAE’s industry impact</a:t>
            </a:r>
            <a:endParaRPr lang="en-US" sz="2400" dirty="0">
              <a:solidFill>
                <a:prstClr val="black"/>
              </a:solidFill>
              <a:latin typeface="akzidenz-grotesk"/>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akzidenz-grotesk"/>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akzidenz-grotesk"/>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kzidenz-grotesk"/>
              <a:ea typeface="+mn-ea"/>
              <a:cs typeface="+mn-cs"/>
            </a:endParaRPr>
          </a:p>
        </p:txBody>
      </p:sp>
      <p:grpSp>
        <p:nvGrpSpPr>
          <p:cNvPr id="2" name="Group 1">
            <a:extLst>
              <a:ext uri="{FF2B5EF4-FFF2-40B4-BE49-F238E27FC236}">
                <a16:creationId xmlns:a16="http://schemas.microsoft.com/office/drawing/2014/main" id="{7A51C173-1229-F2BE-96EB-A64E9CFD4D95}"/>
              </a:ext>
            </a:extLst>
          </p:cNvPr>
          <p:cNvGrpSpPr/>
          <p:nvPr/>
        </p:nvGrpSpPr>
        <p:grpSpPr>
          <a:xfrm>
            <a:off x="1529034" y="5713799"/>
            <a:ext cx="2322670" cy="489626"/>
            <a:chOff x="951645" y="5474770"/>
            <a:chExt cx="2322670" cy="489626"/>
          </a:xfrm>
        </p:grpSpPr>
        <p:sp>
          <p:nvSpPr>
            <p:cNvPr id="44" name="Rectangle: Rounded Corners 43">
              <a:extLst>
                <a:ext uri="{FF2B5EF4-FFF2-40B4-BE49-F238E27FC236}">
                  <a16:creationId xmlns:a16="http://schemas.microsoft.com/office/drawing/2014/main" id="{F8F7A3BC-9DF0-D2C4-56BA-FECE52EEB85B}"/>
                </a:ext>
              </a:extLst>
            </p:cNvPr>
            <p:cNvSpPr/>
            <p:nvPr/>
          </p:nvSpPr>
          <p:spPr>
            <a:xfrm>
              <a:off x="1385867" y="5474770"/>
              <a:ext cx="1454227" cy="48962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9F700BE-B6CF-C939-B74B-2F3031D8FDCB}"/>
                </a:ext>
              </a:extLst>
            </p:cNvPr>
            <p:cNvSpPr txBox="1"/>
            <p:nvPr/>
          </p:nvSpPr>
          <p:spPr>
            <a:xfrm>
              <a:off x="951645" y="5534917"/>
              <a:ext cx="23226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Submit</a:t>
              </a:r>
            </a:p>
          </p:txBody>
        </p:sp>
      </p:grpSp>
      <p:pic>
        <p:nvPicPr>
          <p:cNvPr id="16" name="Picture 15" descr="A road with trees on the side&#10;&#10;Description automatically generated">
            <a:extLst>
              <a:ext uri="{FF2B5EF4-FFF2-40B4-BE49-F238E27FC236}">
                <a16:creationId xmlns:a16="http://schemas.microsoft.com/office/drawing/2014/main" id="{A845C50A-BD71-EE05-06B1-EF7410461D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467292"/>
            <a:ext cx="5752213" cy="3235620"/>
          </a:xfrm>
          <a:prstGeom prst="rect">
            <a:avLst/>
          </a:prstGeom>
        </p:spPr>
      </p:pic>
      <p:sp>
        <p:nvSpPr>
          <p:cNvPr id="10" name="TextBox 9">
            <a:extLst>
              <a:ext uri="{FF2B5EF4-FFF2-40B4-BE49-F238E27FC236}">
                <a16:creationId xmlns:a16="http://schemas.microsoft.com/office/drawing/2014/main" id="{4CA56A0B-2282-5C8D-48FD-0BA36397057F}"/>
              </a:ext>
            </a:extLst>
          </p:cNvPr>
          <p:cNvSpPr txBox="1"/>
          <p:nvPr/>
        </p:nvSpPr>
        <p:spPr>
          <a:xfrm>
            <a:off x="6775735" y="5041933"/>
            <a:ext cx="4083451" cy="1015663"/>
          </a:xfrm>
          <a:prstGeom prst="rect">
            <a:avLst/>
          </a:prstGeom>
          <a:noFill/>
        </p:spPr>
        <p:txBody>
          <a:bodyPr wrap="square">
            <a:spAutoFit/>
          </a:bodyPr>
          <a:lstStyle/>
          <a:p>
            <a:pPr algn="ctr"/>
            <a:r>
              <a:rPr lang="en-US" sz="2000" dirty="0"/>
              <a:t>The new ASHRAE Strategic Plan is to be announced at the </a:t>
            </a:r>
          </a:p>
          <a:p>
            <a:pPr algn="ctr"/>
            <a:r>
              <a:rPr lang="en-US" sz="2000" b="1" dirty="0"/>
              <a:t>2025 Winter Conference.</a:t>
            </a:r>
          </a:p>
        </p:txBody>
      </p:sp>
      <p:sp>
        <p:nvSpPr>
          <p:cNvPr id="18" name="TextBox 17">
            <a:extLst>
              <a:ext uri="{FF2B5EF4-FFF2-40B4-BE49-F238E27FC236}">
                <a16:creationId xmlns:a16="http://schemas.microsoft.com/office/drawing/2014/main" id="{927BE2ED-0785-B0BC-AF5C-89EEAEACF097}"/>
              </a:ext>
            </a:extLst>
          </p:cNvPr>
          <p:cNvSpPr txBox="1"/>
          <p:nvPr/>
        </p:nvSpPr>
        <p:spPr>
          <a:xfrm>
            <a:off x="584582" y="4885980"/>
            <a:ext cx="4539985" cy="1477328"/>
          </a:xfrm>
          <a:prstGeom prst="rect">
            <a:avLst/>
          </a:prstGeom>
          <a:noFill/>
        </p:spPr>
        <p:txBody>
          <a:bodyPr wrap="square">
            <a:spAutoFit/>
          </a:bodyPr>
          <a:lstStyle/>
          <a:p>
            <a:pPr algn="ctr"/>
            <a:r>
              <a:rPr lang="en-US" dirty="0"/>
              <a:t>Submit feedback via the Strategic Plan Feedback Form on ASHRAE’S homepage.</a:t>
            </a:r>
          </a:p>
          <a:p>
            <a:endParaRPr lang="en-US" dirty="0"/>
          </a:p>
          <a:p>
            <a:endParaRPr lang="en-US" dirty="0"/>
          </a:p>
          <a:p>
            <a:endParaRPr lang="en-US" dirty="0"/>
          </a:p>
        </p:txBody>
      </p:sp>
    </p:spTree>
    <p:extLst>
      <p:ext uri="{BB962C8B-B14F-4D97-AF65-F5344CB8AC3E}">
        <p14:creationId xmlns:p14="http://schemas.microsoft.com/office/powerpoint/2010/main" val="216886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214370" y="664118"/>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79689" y="67451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767152" y="66411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029491" y="66746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756860" y="65580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368899" y="644754"/>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38892" y="81552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981381" y="81552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725669" y="82238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340639" y="81552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213359" y="82238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6794296-032A-8B1C-701F-875C09062E82}"/>
              </a:ext>
            </a:extLst>
          </p:cNvPr>
          <p:cNvGrpSpPr/>
          <p:nvPr/>
        </p:nvGrpSpPr>
        <p:grpSpPr>
          <a:xfrm>
            <a:off x="203428" y="1649097"/>
            <a:ext cx="11915819" cy="1846119"/>
            <a:chOff x="129093" y="1979965"/>
            <a:chExt cx="11915819" cy="1846119"/>
          </a:xfrm>
        </p:grpSpPr>
        <p:sp>
          <p:nvSpPr>
            <p:cNvPr id="50" name="Rectangle 49">
              <a:extLst>
                <a:ext uri="{FF2B5EF4-FFF2-40B4-BE49-F238E27FC236}">
                  <a16:creationId xmlns:a16="http://schemas.microsoft.com/office/drawing/2014/main" id="{6D8E868D-F05C-C19B-8931-8E01264A1920}"/>
                </a:ext>
              </a:extLst>
            </p:cNvPr>
            <p:cNvSpPr/>
            <p:nvPr/>
          </p:nvSpPr>
          <p:spPr>
            <a:xfrm>
              <a:off x="129093" y="1979965"/>
              <a:ext cx="1090490"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Akzidenz Grotesk BE Medium"/>
                </a:rPr>
                <a:t>President</a:t>
              </a:r>
              <a:endParaRPr lang="en-US" dirty="0">
                <a:latin typeface="Akzidenz Grotesk BE Medium"/>
              </a:endParaRPr>
            </a:p>
          </p:txBody>
        </p:sp>
        <p:grpSp>
          <p:nvGrpSpPr>
            <p:cNvPr id="40" name="Group 39">
              <a:extLst>
                <a:ext uri="{FF2B5EF4-FFF2-40B4-BE49-F238E27FC236}">
                  <a16:creationId xmlns:a16="http://schemas.microsoft.com/office/drawing/2014/main" id="{C904495B-D328-95F9-2943-6438BF6D245A}"/>
                </a:ext>
              </a:extLst>
            </p:cNvPr>
            <p:cNvGrpSpPr/>
            <p:nvPr/>
          </p:nvGrpSpPr>
          <p:grpSpPr>
            <a:xfrm>
              <a:off x="1181517" y="2005516"/>
              <a:ext cx="3412541" cy="1584515"/>
              <a:chOff x="2899705" y="1590316"/>
              <a:chExt cx="3412541" cy="1584515"/>
            </a:xfrm>
          </p:grpSpPr>
          <p:sp>
            <p:nvSpPr>
              <p:cNvPr id="47" name="TextBox 46">
                <a:extLst>
                  <a:ext uri="{FF2B5EF4-FFF2-40B4-BE49-F238E27FC236}">
                    <a16:creationId xmlns:a16="http://schemas.microsoft.com/office/drawing/2014/main" id="{951BBF6D-5A19-FF64-5003-16ED1B14C543}"/>
                  </a:ext>
                </a:extLst>
              </p:cNvPr>
              <p:cNvSpPr txBox="1"/>
              <p:nvPr/>
            </p:nvSpPr>
            <p:spPr>
              <a:xfrm>
                <a:off x="2899705" y="2066835"/>
                <a:ext cx="1890126" cy="1107996"/>
              </a:xfrm>
              <a:prstGeom prst="rect">
                <a:avLst/>
              </a:prstGeom>
              <a:noFill/>
            </p:spPr>
            <p:txBody>
              <a:bodyPr wrap="square" lIns="91440" tIns="45720" rIns="91440" bIns="45720" rtlCol="0" anchor="t">
                <a:spAutoFit/>
              </a:bodyPr>
              <a:lstStyle/>
              <a:p>
                <a:r>
                  <a:rPr lang="en-US" sz="1400" b="1" dirty="0"/>
                  <a:t>M. Dennis Knight, P.E.</a:t>
                </a:r>
              </a:p>
              <a:p>
                <a:r>
                  <a:rPr lang="en-US" sz="1400" b="1" dirty="0"/>
                  <a:t>BEMP, Fellow Life Member ASHRAE</a:t>
                </a:r>
                <a:endParaRPr lang="en-US" sz="1400" b="1" dirty="0">
                  <a:cs typeface="Calibri"/>
                </a:endParaRPr>
              </a:p>
              <a:p>
                <a:r>
                  <a:rPr lang="en-US" sz="1200" dirty="0">
                    <a:cs typeface="Calibri"/>
                  </a:rPr>
                  <a:t>Mt. Pleasant</a:t>
                </a:r>
                <a:endParaRPr lang="en-US" sz="1200" dirty="0"/>
              </a:p>
              <a:p>
                <a:r>
                  <a:rPr lang="en-US" sz="1200" dirty="0"/>
                  <a:t>South Carolina</a:t>
                </a:r>
              </a:p>
            </p:txBody>
          </p:sp>
          <p:sp>
            <p:nvSpPr>
              <p:cNvPr id="48" name="Rectangle 47">
                <a:extLst>
                  <a:ext uri="{FF2B5EF4-FFF2-40B4-BE49-F238E27FC236}">
                    <a16:creationId xmlns:a16="http://schemas.microsoft.com/office/drawing/2014/main" id="{64AF59E3-D75F-5CAC-87F8-966F76982FE9}"/>
                  </a:ext>
                </a:extLst>
              </p:cNvPr>
              <p:cNvSpPr/>
              <p:nvPr/>
            </p:nvSpPr>
            <p:spPr>
              <a:xfrm>
                <a:off x="4246464" y="1590316"/>
                <a:ext cx="2065782" cy="3693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Akzidenz Grotesk BE Medium"/>
                  </a:rPr>
                  <a:t>President-Elect</a:t>
                </a:r>
                <a:endParaRPr lang="en-US" sz="2000" b="1" i="0" u="none" strike="noStrike" kern="1200" cap="none" spc="0" normalizeH="0" baseline="0" noProof="0" dirty="0">
                  <a:ln>
                    <a:noFill/>
                  </a:ln>
                  <a:solidFill>
                    <a:srgbClr val="0070C0"/>
                  </a:solidFill>
                  <a:effectLst/>
                  <a:uLnTx/>
                  <a:uFillTx/>
                  <a:latin typeface="Akzidenz Grotesk BE Medium"/>
                </a:endParaRPr>
              </a:p>
            </p:txBody>
          </p:sp>
        </p:grpSp>
        <p:grpSp>
          <p:nvGrpSpPr>
            <p:cNvPr id="41" name="Group 40">
              <a:extLst>
                <a:ext uri="{FF2B5EF4-FFF2-40B4-BE49-F238E27FC236}">
                  <a16:creationId xmlns:a16="http://schemas.microsoft.com/office/drawing/2014/main" id="{E0490CB0-C8E9-84A0-8171-8B64BB125C8D}"/>
                </a:ext>
              </a:extLst>
            </p:cNvPr>
            <p:cNvGrpSpPr/>
            <p:nvPr/>
          </p:nvGrpSpPr>
          <p:grpSpPr>
            <a:xfrm>
              <a:off x="4083216" y="1992641"/>
              <a:ext cx="2668923" cy="1621577"/>
              <a:chOff x="5787644" y="1598070"/>
              <a:chExt cx="2668923" cy="1621577"/>
            </a:xfrm>
          </p:grpSpPr>
          <p:sp>
            <p:nvSpPr>
              <p:cNvPr id="45" name="TextBox 44">
                <a:extLst>
                  <a:ext uri="{FF2B5EF4-FFF2-40B4-BE49-F238E27FC236}">
                    <a16:creationId xmlns:a16="http://schemas.microsoft.com/office/drawing/2014/main" id="{986422C3-ED37-DCD1-539A-87F615870E2C}"/>
                  </a:ext>
                </a:extLst>
              </p:cNvPr>
              <p:cNvSpPr txBox="1"/>
              <p:nvPr/>
            </p:nvSpPr>
            <p:spPr>
              <a:xfrm>
                <a:off x="5787644" y="2111651"/>
                <a:ext cx="1563312" cy="1107996"/>
              </a:xfrm>
              <a:prstGeom prst="rect">
                <a:avLst/>
              </a:prstGeom>
              <a:noFill/>
            </p:spPr>
            <p:txBody>
              <a:bodyPr wrap="square" lIns="91440" tIns="45720" rIns="91440" bIns="45720" rtlCol="0" anchor="t">
                <a:spAutoFit/>
              </a:bodyPr>
              <a:lstStyle/>
              <a:p>
                <a:r>
                  <a:rPr lang="en-US" sz="1400" b="1" dirty="0"/>
                  <a:t>Bill McQuade, P.E. </a:t>
                </a:r>
              </a:p>
              <a:p>
                <a:r>
                  <a:rPr lang="en-US" sz="1400" b="1" dirty="0"/>
                  <a:t>Fellow ASHRAE</a:t>
                </a:r>
                <a:endParaRPr lang="en-US" sz="1400" b="1" dirty="0">
                  <a:cs typeface="Calibri"/>
                </a:endParaRPr>
              </a:p>
              <a:p>
                <a:r>
                  <a:rPr lang="en-US" sz="1200" dirty="0"/>
                  <a:t>Jessup, </a:t>
                </a:r>
                <a:endParaRPr lang="en-US" sz="1200" dirty="0">
                  <a:cs typeface="Calibri"/>
                </a:endParaRPr>
              </a:p>
              <a:p>
                <a:r>
                  <a:rPr lang="en-US" sz="1200" dirty="0"/>
                  <a:t>Maryland</a:t>
                </a:r>
              </a:p>
              <a:p>
                <a:endParaRPr lang="en-US" sz="1400" dirty="0"/>
              </a:p>
            </p:txBody>
          </p:sp>
          <p:sp>
            <p:nvSpPr>
              <p:cNvPr id="46" name="Rectangle 45">
                <a:extLst>
                  <a:ext uri="{FF2B5EF4-FFF2-40B4-BE49-F238E27FC236}">
                    <a16:creationId xmlns:a16="http://schemas.microsoft.com/office/drawing/2014/main" id="{2E3DAA71-7565-9587-564B-9A171B9F881F}"/>
                  </a:ext>
                </a:extLst>
              </p:cNvPr>
              <p:cNvSpPr/>
              <p:nvPr/>
            </p:nvSpPr>
            <p:spPr>
              <a:xfrm>
                <a:off x="7370372" y="1598070"/>
                <a:ext cx="1086195"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Akzidenz Grotesk BE Medium"/>
                  </a:rPr>
                  <a:t>Treasurer</a:t>
                </a:r>
                <a:endParaRPr lang="en-US" sz="2000" b="1" i="0" u="none" strike="noStrike" kern="1200" cap="none" spc="0" normalizeH="0" baseline="0" noProof="0" dirty="0">
                  <a:ln>
                    <a:noFill/>
                  </a:ln>
                  <a:solidFill>
                    <a:srgbClr val="0070C0"/>
                  </a:solidFill>
                  <a:effectLst/>
                  <a:uLnTx/>
                  <a:uFillTx/>
                  <a:latin typeface="Akzidenz Grotesk BE Medium"/>
                </a:endParaRPr>
              </a:p>
            </p:txBody>
          </p:sp>
        </p:grpSp>
        <p:sp>
          <p:nvSpPr>
            <p:cNvPr id="42" name="Rectangle 41">
              <a:extLst>
                <a:ext uri="{FF2B5EF4-FFF2-40B4-BE49-F238E27FC236}">
                  <a16:creationId xmlns:a16="http://schemas.microsoft.com/office/drawing/2014/main" id="{2FA1FA37-EE56-E1F9-AFDC-2134A96A1578}"/>
                </a:ext>
              </a:extLst>
            </p:cNvPr>
            <p:cNvSpPr/>
            <p:nvPr/>
          </p:nvSpPr>
          <p:spPr>
            <a:xfrm>
              <a:off x="8833260" y="2020006"/>
              <a:ext cx="1280336" cy="369332"/>
            </a:xfrm>
            <a:prstGeom prst="rect">
              <a:avLst/>
            </a:prstGeom>
          </p:spPr>
          <p:txBody>
            <a:bodyPr wrap="square" lIns="91440" tIns="45720" rIns="91440" bIns="45720" anchor="t">
              <a:spAutoFit/>
            </a:bodyPr>
            <a:lstStyle/>
            <a:p>
              <a:pPr marL="0" marR="0" lvl="0" indent="0" algn="ctr" defTabSz="914400">
                <a:lnSpc>
                  <a:spcPct val="100000"/>
                </a:lnSpc>
                <a:spcBef>
                  <a:spcPts val="0"/>
                </a:spcBef>
                <a:spcAft>
                  <a:spcPts val="0"/>
                </a:spcAft>
                <a:buNone/>
                <a:tabLst/>
                <a:defRPr/>
              </a:pPr>
              <a:r>
                <a:rPr lang="en-US" b="1" dirty="0">
                  <a:solidFill>
                    <a:srgbClr val="0070C0"/>
                  </a:solidFill>
                  <a:latin typeface="Akzidenz Grotesk BE Medium"/>
                </a:rPr>
                <a:t>Secretary</a:t>
              </a:r>
              <a:endParaRPr lang="en-US" dirty="0">
                <a:cs typeface="Calibri" panose="020F0502020204030204"/>
              </a:endParaRPr>
            </a:p>
          </p:txBody>
        </p:sp>
        <p:sp>
          <p:nvSpPr>
            <p:cNvPr id="43" name="TextBox 42">
              <a:extLst>
                <a:ext uri="{FF2B5EF4-FFF2-40B4-BE49-F238E27FC236}">
                  <a16:creationId xmlns:a16="http://schemas.microsoft.com/office/drawing/2014/main" id="{5474A008-DF37-ED94-55DC-16733CD5F8E8}"/>
                </a:ext>
              </a:extLst>
            </p:cNvPr>
            <p:cNvSpPr txBox="1"/>
            <p:nvPr/>
          </p:nvSpPr>
          <p:spPr>
            <a:xfrm>
              <a:off x="10226189" y="2406912"/>
              <a:ext cx="1818723"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cs typeface="Calibri"/>
                </a:rPr>
                <a:t>Jeff Littleton</a:t>
              </a:r>
            </a:p>
            <a:p>
              <a:r>
                <a:rPr lang="en-US" sz="1200" dirty="0">
                  <a:cs typeface="Calibri"/>
                </a:rPr>
                <a:t>Peachtree Corners, Georgia</a:t>
              </a:r>
            </a:p>
          </p:txBody>
        </p:sp>
        <p:pic>
          <p:nvPicPr>
            <p:cNvPr id="44" name="Picture 43">
              <a:extLst>
                <a:ext uri="{FF2B5EF4-FFF2-40B4-BE49-F238E27FC236}">
                  <a16:creationId xmlns:a16="http://schemas.microsoft.com/office/drawing/2014/main" id="{1D9076B0-DDB4-C527-CE09-9835B36E3CA2}"/>
                </a:ext>
              </a:extLst>
            </p:cNvPr>
            <p:cNvPicPr>
              <a:picLocks noChangeAspect="1"/>
            </p:cNvPicPr>
            <p:nvPr/>
          </p:nvPicPr>
          <p:blipFill>
            <a:blip r:embed="rId3"/>
            <a:stretch>
              <a:fillRect/>
            </a:stretch>
          </p:blipFill>
          <p:spPr>
            <a:xfrm>
              <a:off x="2956522" y="2328787"/>
              <a:ext cx="1115207" cy="1497297"/>
            </a:xfrm>
            <a:prstGeom prst="rect">
              <a:avLst/>
            </a:prstGeom>
          </p:spPr>
        </p:pic>
      </p:grpSp>
      <p:pic>
        <p:nvPicPr>
          <p:cNvPr id="52" name="Picture 51" descr="A person wearing glasses and a suit&#10;&#10;Description automatically generated with medium confidence">
            <a:extLst>
              <a:ext uri="{FF2B5EF4-FFF2-40B4-BE49-F238E27FC236}">
                <a16:creationId xmlns:a16="http://schemas.microsoft.com/office/drawing/2014/main" id="{E52C7964-CF9A-1CB5-3D1B-423E54B0B2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1975" y="2009188"/>
            <a:ext cx="1114522" cy="1486029"/>
          </a:xfrm>
          <a:prstGeom prst="rect">
            <a:avLst/>
          </a:prstGeom>
        </p:spPr>
      </p:pic>
      <p:pic>
        <p:nvPicPr>
          <p:cNvPr id="53" name="Picture 12">
            <a:extLst>
              <a:ext uri="{FF2B5EF4-FFF2-40B4-BE49-F238E27FC236}">
                <a16:creationId xmlns:a16="http://schemas.microsoft.com/office/drawing/2014/main" id="{1EE03369-468D-D67D-125E-782F2EA67F29}"/>
              </a:ext>
            </a:extLst>
          </p:cNvPr>
          <p:cNvPicPr>
            <a:picLocks noChangeAspect="1"/>
          </p:cNvPicPr>
          <p:nvPr/>
        </p:nvPicPr>
        <p:blipFill rotWithShape="1">
          <a:blip r:embed="rId5"/>
          <a:srcRect l="11504" r="12389" b="13511"/>
          <a:stretch/>
        </p:blipFill>
        <p:spPr>
          <a:xfrm>
            <a:off x="8965769" y="2031510"/>
            <a:ext cx="1163989" cy="1487264"/>
          </a:xfrm>
          <a:prstGeom prst="rect">
            <a:avLst/>
          </a:prstGeom>
        </p:spPr>
      </p:pic>
      <p:sp>
        <p:nvSpPr>
          <p:cNvPr id="54" name="Rectangle 53">
            <a:extLst>
              <a:ext uri="{FF2B5EF4-FFF2-40B4-BE49-F238E27FC236}">
                <a16:creationId xmlns:a16="http://schemas.microsoft.com/office/drawing/2014/main" id="{AD306B33-D584-56B5-CD3A-BE9586450930}"/>
              </a:ext>
            </a:extLst>
          </p:cNvPr>
          <p:cNvSpPr/>
          <p:nvPr/>
        </p:nvSpPr>
        <p:spPr>
          <a:xfrm>
            <a:off x="4799984" y="3890574"/>
            <a:ext cx="242604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70C0"/>
                </a:solidFill>
                <a:effectLst/>
                <a:uLnTx/>
                <a:uFillTx/>
                <a:latin typeface="Akzidenz Grotesk BE Medium" panose="02000803030000020004" pitchFamily="50" charset="0"/>
                <a:ea typeface="+mn-ea"/>
                <a:cs typeface="+mn-cs"/>
              </a:rPr>
              <a:t>Vice Presidents</a:t>
            </a:r>
          </a:p>
        </p:txBody>
      </p:sp>
      <p:sp>
        <p:nvSpPr>
          <p:cNvPr id="68" name="TextBox 67">
            <a:extLst>
              <a:ext uri="{FF2B5EF4-FFF2-40B4-BE49-F238E27FC236}">
                <a16:creationId xmlns:a16="http://schemas.microsoft.com/office/drawing/2014/main" id="{29E16D1D-7D90-82E3-1367-A158ECA97C41}"/>
              </a:ext>
            </a:extLst>
          </p:cNvPr>
          <p:cNvSpPr txBox="1"/>
          <p:nvPr/>
        </p:nvSpPr>
        <p:spPr>
          <a:xfrm>
            <a:off x="229356" y="199546"/>
            <a:ext cx="6471885"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Board of Directors</a:t>
            </a:r>
            <a:endParaRPr lang="en-US" b="1">
              <a:solidFill>
                <a:schemeClr val="bg1"/>
              </a:solidFill>
              <a:latin typeface="Akzidenz Grotesk BE Medium" panose="02000803030000020004" pitchFamily="50" charset="0"/>
            </a:endParaRPr>
          </a:p>
        </p:txBody>
      </p:sp>
      <p:pic>
        <p:nvPicPr>
          <p:cNvPr id="17" name="Picture 16" descr="Medium shot of a person smiling&#10;&#10;Description automatically generated">
            <a:extLst>
              <a:ext uri="{FF2B5EF4-FFF2-40B4-BE49-F238E27FC236}">
                <a16:creationId xmlns:a16="http://schemas.microsoft.com/office/drawing/2014/main" id="{E4C5CE37-AA11-3B54-426C-8F0BC77E795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787668" y="1970331"/>
            <a:ext cx="991416" cy="1487264"/>
          </a:xfrm>
          <a:prstGeom prst="rect">
            <a:avLst/>
          </a:prstGeom>
        </p:spPr>
      </p:pic>
      <p:sp>
        <p:nvSpPr>
          <p:cNvPr id="18" name="TextBox 17">
            <a:extLst>
              <a:ext uri="{FF2B5EF4-FFF2-40B4-BE49-F238E27FC236}">
                <a16:creationId xmlns:a16="http://schemas.microsoft.com/office/drawing/2014/main" id="{96713EA8-5876-7A5F-0285-C85D1902C653}"/>
              </a:ext>
            </a:extLst>
          </p:cNvPr>
          <p:cNvSpPr txBox="1"/>
          <p:nvPr/>
        </p:nvSpPr>
        <p:spPr>
          <a:xfrm>
            <a:off x="6874067" y="2151167"/>
            <a:ext cx="2244117" cy="892552"/>
          </a:xfrm>
          <a:prstGeom prst="rect">
            <a:avLst/>
          </a:prstGeom>
          <a:noFill/>
        </p:spPr>
        <p:txBody>
          <a:bodyPr wrap="square" lIns="91440" tIns="45720" rIns="91440" bIns="45720" rtlCol="0" anchor="t">
            <a:spAutoFit/>
          </a:bodyPr>
          <a:lstStyle/>
          <a:p>
            <a:r>
              <a:rPr lang="en-US" sz="1400" b="1" dirty="0"/>
              <a:t>Sarah Maston, P.E., </a:t>
            </a:r>
            <a:r>
              <a:rPr lang="en-US" sz="1400" b="1" dirty="0" err="1"/>
              <a:t>BCxP</a:t>
            </a:r>
            <a:r>
              <a:rPr lang="en-US" sz="1400" dirty="0"/>
              <a:t>, </a:t>
            </a:r>
            <a:r>
              <a:rPr lang="en-US" sz="1200" dirty="0"/>
              <a:t>LEED AP</a:t>
            </a:r>
          </a:p>
          <a:p>
            <a:r>
              <a:rPr lang="en-US" sz="1200" dirty="0"/>
              <a:t>Hudson, Massachusetts </a:t>
            </a:r>
          </a:p>
          <a:p>
            <a:endParaRPr lang="en-US" sz="1400" dirty="0"/>
          </a:p>
        </p:txBody>
      </p:sp>
      <p:pic>
        <p:nvPicPr>
          <p:cNvPr id="21" name="Picture 20" descr="Medium shot of a person smiling&#10;&#10;Description automatically generated">
            <a:extLst>
              <a:ext uri="{FF2B5EF4-FFF2-40B4-BE49-F238E27FC236}">
                <a16:creationId xmlns:a16="http://schemas.microsoft.com/office/drawing/2014/main" id="{005B940C-8304-CA77-590B-E889E2D31213}"/>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17636" y="4389257"/>
            <a:ext cx="1044137" cy="1566466"/>
          </a:xfrm>
          <a:prstGeom prst="rect">
            <a:avLst/>
          </a:prstGeom>
        </p:spPr>
      </p:pic>
      <p:sp>
        <p:nvSpPr>
          <p:cNvPr id="22" name="TextBox 21">
            <a:extLst>
              <a:ext uri="{FF2B5EF4-FFF2-40B4-BE49-F238E27FC236}">
                <a16:creationId xmlns:a16="http://schemas.microsoft.com/office/drawing/2014/main" id="{B05F2937-9EAC-F5C7-F80D-F9C3FD797D31}"/>
              </a:ext>
            </a:extLst>
          </p:cNvPr>
          <p:cNvSpPr txBox="1"/>
          <p:nvPr/>
        </p:nvSpPr>
        <p:spPr>
          <a:xfrm>
            <a:off x="1302779" y="4680047"/>
            <a:ext cx="2006816" cy="492443"/>
          </a:xfrm>
          <a:prstGeom prst="rect">
            <a:avLst/>
          </a:prstGeom>
          <a:noFill/>
        </p:spPr>
        <p:txBody>
          <a:bodyPr wrap="square" lIns="91440" tIns="45720" rIns="91440" bIns="45720" rtlCol="0" anchor="t">
            <a:spAutoFit/>
          </a:bodyPr>
          <a:lstStyle/>
          <a:p>
            <a:r>
              <a:rPr lang="en-US" sz="1400" b="1" dirty="0"/>
              <a:t>Devin Abellon, P.E.</a:t>
            </a:r>
          </a:p>
          <a:p>
            <a:r>
              <a:rPr lang="en-US" sz="1200" dirty="0">
                <a:cs typeface="Calibri"/>
              </a:rPr>
              <a:t>Portland, Oregon</a:t>
            </a:r>
          </a:p>
        </p:txBody>
      </p:sp>
      <p:pic>
        <p:nvPicPr>
          <p:cNvPr id="26" name="Picture 25" descr="A person in a suit and tie&#10;&#10;Description automatically generated">
            <a:extLst>
              <a:ext uri="{FF2B5EF4-FFF2-40B4-BE49-F238E27FC236}">
                <a16:creationId xmlns:a16="http://schemas.microsoft.com/office/drawing/2014/main" id="{CF1ACAB0-7E0D-089D-AD7E-684531D1581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871548" y="4355669"/>
            <a:ext cx="1088927" cy="1633642"/>
          </a:xfrm>
          <a:prstGeom prst="rect">
            <a:avLst/>
          </a:prstGeom>
        </p:spPr>
      </p:pic>
      <p:sp>
        <p:nvSpPr>
          <p:cNvPr id="27" name="TextBox 26">
            <a:extLst>
              <a:ext uri="{FF2B5EF4-FFF2-40B4-BE49-F238E27FC236}">
                <a16:creationId xmlns:a16="http://schemas.microsoft.com/office/drawing/2014/main" id="{BEEB138C-2822-9C31-EC19-D78ACE60ABE0}"/>
              </a:ext>
            </a:extLst>
          </p:cNvPr>
          <p:cNvSpPr txBox="1"/>
          <p:nvPr/>
        </p:nvSpPr>
        <p:spPr>
          <a:xfrm>
            <a:off x="4004582" y="4651686"/>
            <a:ext cx="1803016" cy="492443"/>
          </a:xfrm>
          <a:prstGeom prst="rect">
            <a:avLst/>
          </a:prstGeom>
          <a:noFill/>
        </p:spPr>
        <p:txBody>
          <a:bodyPr wrap="square" lIns="91440" tIns="45720" rIns="91440" bIns="45720" rtlCol="0" anchor="t">
            <a:spAutoFit/>
          </a:bodyPr>
          <a:lstStyle/>
          <a:p>
            <a:r>
              <a:rPr lang="en-US" sz="1400" b="1" dirty="0"/>
              <a:t>Kenneth </a:t>
            </a:r>
            <a:r>
              <a:rPr lang="en-US" sz="1400" b="1" dirty="0" err="1"/>
              <a:t>Fulk</a:t>
            </a:r>
            <a:r>
              <a:rPr lang="en-US" sz="1400" b="1" dirty="0">
                <a:cs typeface="Calibri"/>
              </a:rPr>
              <a:t>, P.E.</a:t>
            </a:r>
          </a:p>
          <a:p>
            <a:r>
              <a:rPr lang="en-US" sz="1200" dirty="0">
                <a:cs typeface="Calibri"/>
              </a:rPr>
              <a:t>Allen, Texas</a:t>
            </a:r>
            <a:endParaRPr lang="en-US" sz="1200" dirty="0"/>
          </a:p>
        </p:txBody>
      </p:sp>
      <p:pic>
        <p:nvPicPr>
          <p:cNvPr id="28" name="Picture 16">
            <a:extLst>
              <a:ext uri="{FF2B5EF4-FFF2-40B4-BE49-F238E27FC236}">
                <a16:creationId xmlns:a16="http://schemas.microsoft.com/office/drawing/2014/main" id="{3A7ED5AC-4774-A029-1BC2-3AAE5DE0D655}"/>
              </a:ext>
            </a:extLst>
          </p:cNvPr>
          <p:cNvPicPr>
            <a:picLocks noChangeAspect="1" noChangeArrowheads="1"/>
          </p:cNvPicPr>
          <p:nvPr/>
        </p:nvPicPr>
        <p:blipFill>
          <a:blip r:embed="rId9"/>
          <a:srcRect/>
          <a:stretch>
            <a:fillRect/>
          </a:stretch>
        </p:blipFill>
        <p:spPr bwMode="auto">
          <a:xfrm>
            <a:off x="5680033" y="4364715"/>
            <a:ext cx="1206688" cy="155084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A532DB1-4AD4-B436-5813-6C5AB07A03DA}"/>
              </a:ext>
            </a:extLst>
          </p:cNvPr>
          <p:cNvSpPr txBox="1"/>
          <p:nvPr/>
        </p:nvSpPr>
        <p:spPr>
          <a:xfrm>
            <a:off x="6921199" y="4543964"/>
            <a:ext cx="1812696" cy="707886"/>
          </a:xfrm>
          <a:prstGeom prst="rect">
            <a:avLst/>
          </a:prstGeom>
          <a:noFill/>
        </p:spPr>
        <p:txBody>
          <a:bodyPr wrap="square" lIns="91440" tIns="45720" rIns="91440" bIns="45720" rtlCol="0" anchor="t">
            <a:spAutoFit/>
          </a:bodyPr>
          <a:lstStyle/>
          <a:p>
            <a:r>
              <a:rPr lang="en-US" sz="1400" b="1" dirty="0"/>
              <a:t>Wade Conlan, P.E.</a:t>
            </a:r>
          </a:p>
          <a:p>
            <a:r>
              <a:rPr lang="en-US" sz="1400" dirty="0" err="1">
                <a:cs typeface="Calibri"/>
              </a:rPr>
              <a:t>BCxP</a:t>
            </a:r>
            <a:r>
              <a:rPr lang="en-US" sz="1400" dirty="0">
                <a:cs typeface="Calibri"/>
              </a:rPr>
              <a:t>, CxA</a:t>
            </a:r>
            <a:br>
              <a:rPr lang="en-US" dirty="0"/>
            </a:br>
            <a:r>
              <a:rPr lang="en-US" sz="1200" dirty="0">
                <a:cs typeface="Calibri"/>
              </a:rPr>
              <a:t>Maitland, Florida</a:t>
            </a:r>
          </a:p>
        </p:txBody>
      </p:sp>
      <p:sp>
        <p:nvSpPr>
          <p:cNvPr id="30" name="TextBox 29">
            <a:extLst>
              <a:ext uri="{FF2B5EF4-FFF2-40B4-BE49-F238E27FC236}">
                <a16:creationId xmlns:a16="http://schemas.microsoft.com/office/drawing/2014/main" id="{F709CC86-2004-8D58-BCEC-FF9EC25B18C5}"/>
              </a:ext>
            </a:extLst>
          </p:cNvPr>
          <p:cNvSpPr txBox="1"/>
          <p:nvPr/>
        </p:nvSpPr>
        <p:spPr>
          <a:xfrm>
            <a:off x="9750955" y="4523706"/>
            <a:ext cx="2451733" cy="677108"/>
          </a:xfrm>
          <a:prstGeom prst="rect">
            <a:avLst/>
          </a:prstGeom>
          <a:noFill/>
        </p:spPr>
        <p:txBody>
          <a:bodyPr wrap="square" lIns="91440" tIns="45720" rIns="91440" bIns="45720" rtlCol="0" anchor="t">
            <a:spAutoFit/>
          </a:bodyPr>
          <a:lstStyle/>
          <a:p>
            <a:r>
              <a:rPr lang="en-US" sz="1400" b="1" dirty="0"/>
              <a:t>Chandra Sekhar, Ph.D., CPEng.</a:t>
            </a:r>
          </a:p>
          <a:p>
            <a:r>
              <a:rPr lang="en-US" sz="1200" dirty="0"/>
              <a:t>Fellow ASHRAE</a:t>
            </a:r>
          </a:p>
          <a:p>
            <a:r>
              <a:rPr lang="en-US" sz="1200" dirty="0"/>
              <a:t>Singapore</a:t>
            </a:r>
            <a:endParaRPr lang="en-US" sz="1200" dirty="0">
              <a:cs typeface="Calibri"/>
            </a:endParaRPr>
          </a:p>
        </p:txBody>
      </p:sp>
      <p:pic>
        <p:nvPicPr>
          <p:cNvPr id="3" name="Picture 2" descr="A red corner with white text&#10;&#10;Description automatically generated">
            <a:extLst>
              <a:ext uri="{FF2B5EF4-FFF2-40B4-BE49-F238E27FC236}">
                <a16:creationId xmlns:a16="http://schemas.microsoft.com/office/drawing/2014/main" id="{5127ECA9-2125-968E-53EC-960F342FD47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740278" y="1923487"/>
            <a:ext cx="655649" cy="646936"/>
          </a:xfrm>
          <a:prstGeom prst="rect">
            <a:avLst/>
          </a:prstGeom>
        </p:spPr>
      </p:pic>
      <p:pic>
        <p:nvPicPr>
          <p:cNvPr id="10" name="Picture 9" descr="A red corner with white text&#10;&#10;Description automatically generated">
            <a:extLst>
              <a:ext uri="{FF2B5EF4-FFF2-40B4-BE49-F238E27FC236}">
                <a16:creationId xmlns:a16="http://schemas.microsoft.com/office/drawing/2014/main" id="{8AF1D97C-D690-1E09-0336-F941BB2CA4C2}"/>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47490" y="4345583"/>
            <a:ext cx="655649" cy="646936"/>
          </a:xfrm>
          <a:prstGeom prst="rect">
            <a:avLst/>
          </a:prstGeom>
        </p:spPr>
      </p:pic>
      <p:pic>
        <p:nvPicPr>
          <p:cNvPr id="2" name="Picture 1" descr="A red corner with white text&#10;&#10;Description automatically generated">
            <a:extLst>
              <a:ext uri="{FF2B5EF4-FFF2-40B4-BE49-F238E27FC236}">
                <a16:creationId xmlns:a16="http://schemas.microsoft.com/office/drawing/2014/main" id="{D0C57BF2-D1B8-EC69-4D49-08929C2F484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857263" y="4306464"/>
            <a:ext cx="655649" cy="646936"/>
          </a:xfrm>
          <a:prstGeom prst="rect">
            <a:avLst/>
          </a:prstGeom>
        </p:spPr>
      </p:pic>
      <p:pic>
        <p:nvPicPr>
          <p:cNvPr id="19" name="Picture 18" descr="A person in a suit and tie&#10;&#10;Description automatically generated">
            <a:extLst>
              <a:ext uri="{FF2B5EF4-FFF2-40B4-BE49-F238E27FC236}">
                <a16:creationId xmlns:a16="http://schemas.microsoft.com/office/drawing/2014/main" id="{934496AF-FA68-8075-1C87-D4B84DC4983C}"/>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557992" y="4355669"/>
            <a:ext cx="1193035" cy="1593501"/>
          </a:xfrm>
          <a:prstGeom prst="rect">
            <a:avLst/>
          </a:prstGeom>
        </p:spPr>
      </p:pic>
    </p:spTree>
    <p:extLst>
      <p:ext uri="{BB962C8B-B14F-4D97-AF65-F5344CB8AC3E}">
        <p14:creationId xmlns:p14="http://schemas.microsoft.com/office/powerpoint/2010/main" val="53938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person in a suit and tie&#10;&#10;Description automatically generated">
            <a:extLst>
              <a:ext uri="{FF2B5EF4-FFF2-40B4-BE49-F238E27FC236}">
                <a16:creationId xmlns:a16="http://schemas.microsoft.com/office/drawing/2014/main" id="{AFE2EE8C-CC5F-5582-48B4-C213306CAC6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84803" y="5101693"/>
            <a:ext cx="719959" cy="1061425"/>
          </a:xfrm>
          <a:prstGeom prst="rect">
            <a:avLst/>
          </a:prstGeom>
        </p:spPr>
      </p:pic>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79849" y="646545"/>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2352" y="654774"/>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11499" y="646137"/>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086199" y="62958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3568" y="61792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25607" y="60687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48801" y="77764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38089" y="77764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782377" y="78450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397347" y="77764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82352" y="78450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dirty="0">
                <a:solidFill>
                  <a:schemeClr val="bg1"/>
                </a:solidFill>
                <a:latin typeface="Calibri"/>
                <a:ea typeface="+mn-lt"/>
                <a:cs typeface="+mn-lt"/>
              </a:rPr>
              <a:t>Submit nominations for others and/or yourself </a:t>
            </a:r>
            <a:endParaRPr lang="en-US" sz="2000" dirty="0">
              <a:solidFill>
                <a:schemeClr val="bg1"/>
              </a:solidFill>
              <a:ea typeface="Calibri"/>
              <a:cs typeface="Calibri"/>
            </a:endParaRPr>
          </a:p>
          <a:p>
            <a:pPr>
              <a:lnSpc>
                <a:spcPct val="100000"/>
              </a:lnSpc>
              <a:spcBef>
                <a:spcPts val="0"/>
              </a:spcBef>
              <a:spcAft>
                <a:spcPts val="600"/>
              </a:spcAft>
              <a:defRPr/>
            </a:pPr>
            <a:r>
              <a:rPr lang="en-US" b="1" u="sng" dirty="0">
                <a:solidFill>
                  <a:schemeClr val="bg1"/>
                </a:solidFill>
                <a:latin typeface="Calibri"/>
                <a:ea typeface="+mn-lt"/>
                <a:cs typeface="+mn-lt"/>
              </a:rPr>
              <a:t>ashrae.org/committee-nominations</a:t>
            </a:r>
            <a:endParaRPr lang="en-US" b="1" dirty="0">
              <a:solidFill>
                <a:schemeClr val="bg1"/>
              </a:solidFill>
              <a:latin typeface="Calibri"/>
              <a:ea typeface="Calibri"/>
              <a:cs typeface="Calibri"/>
            </a:endParaRPr>
          </a:p>
          <a:p>
            <a:pPr>
              <a:spcBef>
                <a:spcPts val="0"/>
              </a:spcBef>
              <a:buClr>
                <a:srgbClr val="92D050"/>
              </a:buClr>
              <a:buSzPct val="80000"/>
              <a:defRPr/>
            </a:pPr>
            <a:endParaRPr lang="en-US" sz="2000" b="1" dirty="0">
              <a:solidFill>
                <a:schemeClr val="bg1"/>
              </a:solidFill>
              <a:latin typeface="Calibri  "/>
              <a:ea typeface="Calibri" panose="020F0502020204030204" pitchFamily="34" charset="0"/>
              <a:cs typeface="Calibri"/>
            </a:endParaRPr>
          </a:p>
        </p:txBody>
      </p:sp>
      <p:grpSp>
        <p:nvGrpSpPr>
          <p:cNvPr id="2" name="Group 1">
            <a:extLst>
              <a:ext uri="{FF2B5EF4-FFF2-40B4-BE49-F238E27FC236}">
                <a16:creationId xmlns:a16="http://schemas.microsoft.com/office/drawing/2014/main" id="{B540E263-608D-43B8-7D50-CE122E698F48}"/>
              </a:ext>
            </a:extLst>
          </p:cNvPr>
          <p:cNvGrpSpPr/>
          <p:nvPr/>
        </p:nvGrpSpPr>
        <p:grpSpPr>
          <a:xfrm>
            <a:off x="136051" y="1236649"/>
            <a:ext cx="1550534" cy="1834496"/>
            <a:chOff x="536648" y="1249781"/>
            <a:chExt cx="1550534" cy="1834496"/>
          </a:xfrm>
        </p:grpSpPr>
        <p:sp>
          <p:nvSpPr>
            <p:cNvPr id="3" name="Rectangle 2">
              <a:extLst>
                <a:ext uri="{FF2B5EF4-FFF2-40B4-BE49-F238E27FC236}">
                  <a16:creationId xmlns:a16="http://schemas.microsoft.com/office/drawing/2014/main" id="{3BC60FEA-B195-F9FE-E045-B85EA6BD5548}"/>
                </a:ext>
              </a:extLst>
            </p:cNvPr>
            <p:cNvSpPr/>
            <p:nvPr/>
          </p:nvSpPr>
          <p:spPr>
            <a:xfrm>
              <a:off x="725990" y="1249781"/>
              <a:ext cx="1221033"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I</a:t>
              </a:r>
              <a:endParaRPr lang="en-US">
                <a:latin typeface="Akzidenz Grotesk BE Medium"/>
                <a:cs typeface="Calibri" panose="020F0502020204030204"/>
              </a:endParaRPr>
            </a:p>
          </p:txBody>
        </p:sp>
        <p:sp>
          <p:nvSpPr>
            <p:cNvPr id="16" name="TextBox 15">
              <a:extLst>
                <a:ext uri="{FF2B5EF4-FFF2-40B4-BE49-F238E27FC236}">
                  <a16:creationId xmlns:a16="http://schemas.microsoft.com/office/drawing/2014/main" id="{A9526EC5-DF1D-802A-C77A-8FE06174EF88}"/>
                </a:ext>
              </a:extLst>
            </p:cNvPr>
            <p:cNvSpPr txBox="1"/>
            <p:nvPr/>
          </p:nvSpPr>
          <p:spPr>
            <a:xfrm>
              <a:off x="536648" y="2622612"/>
              <a:ext cx="1550534" cy="461665"/>
            </a:xfrm>
            <a:prstGeom prst="rect">
              <a:avLst/>
            </a:prstGeom>
            <a:noFill/>
          </p:spPr>
          <p:txBody>
            <a:bodyPr wrap="square" rtlCol="0">
              <a:spAutoFit/>
            </a:bodyPr>
            <a:lstStyle/>
            <a:p>
              <a:pPr algn="ctr"/>
              <a:r>
                <a:rPr lang="en-US" sz="1200" b="1" dirty="0"/>
                <a:t>Charles </a:t>
              </a:r>
              <a:r>
                <a:rPr lang="en-US" sz="1200" b="1" dirty="0" err="1"/>
                <a:t>Bertuch</a:t>
              </a:r>
              <a:endParaRPr lang="en-US" sz="1200" b="1" dirty="0"/>
            </a:p>
            <a:p>
              <a:pPr algn="ctr"/>
              <a:r>
                <a:rPr lang="en-US" sz="1200" dirty="0"/>
                <a:t>Manlius, New York</a:t>
              </a:r>
            </a:p>
          </p:txBody>
        </p:sp>
      </p:grpSp>
      <p:grpSp>
        <p:nvGrpSpPr>
          <p:cNvPr id="18" name="Group 17">
            <a:extLst>
              <a:ext uri="{FF2B5EF4-FFF2-40B4-BE49-F238E27FC236}">
                <a16:creationId xmlns:a16="http://schemas.microsoft.com/office/drawing/2014/main" id="{209D3AF9-48C2-D1FF-A66B-44449A461953}"/>
              </a:ext>
            </a:extLst>
          </p:cNvPr>
          <p:cNvGrpSpPr/>
          <p:nvPr/>
        </p:nvGrpSpPr>
        <p:grpSpPr>
          <a:xfrm>
            <a:off x="2406622" y="1243649"/>
            <a:ext cx="1465186" cy="1818855"/>
            <a:chOff x="2002710" y="1244960"/>
            <a:chExt cx="1465186" cy="1818855"/>
          </a:xfrm>
        </p:grpSpPr>
        <p:sp>
          <p:nvSpPr>
            <p:cNvPr id="19" name="Rectangle 18">
              <a:extLst>
                <a:ext uri="{FF2B5EF4-FFF2-40B4-BE49-F238E27FC236}">
                  <a16:creationId xmlns:a16="http://schemas.microsoft.com/office/drawing/2014/main" id="{666B979F-74C1-F682-171F-9F245DF3CF3B}"/>
                </a:ext>
              </a:extLst>
            </p:cNvPr>
            <p:cNvSpPr/>
            <p:nvPr/>
          </p:nvSpPr>
          <p:spPr>
            <a:xfrm>
              <a:off x="2145017" y="1244960"/>
              <a:ext cx="1170027"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II</a:t>
              </a:r>
              <a:endParaRPr lang="en-US" b="1" i="0" u="none" strike="noStrike" kern="1200" cap="none" spc="0" normalizeH="0" baseline="0" noProof="0">
                <a:ln>
                  <a:noFill/>
                </a:ln>
                <a:solidFill>
                  <a:srgbClr val="0070C0"/>
                </a:solidFill>
                <a:effectLst/>
                <a:uLnTx/>
                <a:uFillTx/>
                <a:latin typeface="Akzidenz Grotesk BE Medium"/>
              </a:endParaRPr>
            </a:p>
          </p:txBody>
        </p:sp>
        <p:sp>
          <p:nvSpPr>
            <p:cNvPr id="20" name="TextBox 19">
              <a:extLst>
                <a:ext uri="{FF2B5EF4-FFF2-40B4-BE49-F238E27FC236}">
                  <a16:creationId xmlns:a16="http://schemas.microsoft.com/office/drawing/2014/main" id="{90CCADCC-A9C6-8CA9-5867-EC3E24F45B69}"/>
                </a:ext>
              </a:extLst>
            </p:cNvPr>
            <p:cNvSpPr txBox="1"/>
            <p:nvPr/>
          </p:nvSpPr>
          <p:spPr>
            <a:xfrm>
              <a:off x="2002710" y="2602150"/>
              <a:ext cx="1465186" cy="461665"/>
            </a:xfrm>
            <a:prstGeom prst="rect">
              <a:avLst/>
            </a:prstGeom>
            <a:noFill/>
          </p:spPr>
          <p:txBody>
            <a:bodyPr wrap="square" rtlCol="0">
              <a:spAutoFit/>
            </a:bodyPr>
            <a:lstStyle/>
            <a:p>
              <a:pPr algn="ctr"/>
              <a:r>
                <a:rPr lang="en-US" sz="1200" b="1" dirty="0"/>
                <a:t>Genevieve Lussier</a:t>
              </a:r>
            </a:p>
            <a:p>
              <a:pPr algn="ctr"/>
              <a:r>
                <a:rPr lang="en-US" sz="1200" dirty="0"/>
                <a:t>Quebec, Canada</a:t>
              </a:r>
            </a:p>
          </p:txBody>
        </p:sp>
      </p:grpSp>
      <p:sp>
        <p:nvSpPr>
          <p:cNvPr id="22" name="Rectangle 21">
            <a:extLst>
              <a:ext uri="{FF2B5EF4-FFF2-40B4-BE49-F238E27FC236}">
                <a16:creationId xmlns:a16="http://schemas.microsoft.com/office/drawing/2014/main" id="{CC0B9F94-6B02-51FC-C3EC-82420D556708}"/>
              </a:ext>
            </a:extLst>
          </p:cNvPr>
          <p:cNvSpPr/>
          <p:nvPr/>
        </p:nvSpPr>
        <p:spPr>
          <a:xfrm>
            <a:off x="4741274" y="1199225"/>
            <a:ext cx="1095575"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rPr>
              <a:t>Region III</a:t>
            </a:r>
            <a:endParaRPr kumimoji="0" lang="en-US"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endParaRPr>
          </a:p>
        </p:txBody>
      </p:sp>
      <p:sp>
        <p:nvSpPr>
          <p:cNvPr id="23" name="TextBox 22">
            <a:extLst>
              <a:ext uri="{FF2B5EF4-FFF2-40B4-BE49-F238E27FC236}">
                <a16:creationId xmlns:a16="http://schemas.microsoft.com/office/drawing/2014/main" id="{90D02ABF-E47C-9FB7-6A9B-D586D8388D9C}"/>
              </a:ext>
            </a:extLst>
          </p:cNvPr>
          <p:cNvSpPr txBox="1"/>
          <p:nvPr/>
        </p:nvSpPr>
        <p:spPr>
          <a:xfrm>
            <a:off x="4134984" y="2632316"/>
            <a:ext cx="2602721" cy="461665"/>
          </a:xfrm>
          <a:prstGeom prst="rect">
            <a:avLst/>
          </a:prstGeom>
          <a:noFill/>
        </p:spPr>
        <p:txBody>
          <a:bodyPr wrap="square" rtlCol="0">
            <a:spAutoFit/>
          </a:bodyPr>
          <a:lstStyle/>
          <a:p>
            <a:pPr algn="ctr"/>
            <a:r>
              <a:rPr lang="en-US" sz="1200" b="1" dirty="0"/>
              <a:t>Sherry Abbott-Adkins, P.E., CPD, GPD, LEED AP </a:t>
            </a:r>
            <a:r>
              <a:rPr lang="en-US" sz="1200" dirty="0"/>
              <a:t>Westminster, Maryland</a:t>
            </a:r>
          </a:p>
        </p:txBody>
      </p:sp>
      <p:sp>
        <p:nvSpPr>
          <p:cNvPr id="26" name="Rectangle 25">
            <a:extLst>
              <a:ext uri="{FF2B5EF4-FFF2-40B4-BE49-F238E27FC236}">
                <a16:creationId xmlns:a16="http://schemas.microsoft.com/office/drawing/2014/main" id="{09D9CC2B-EF84-4C14-CB3C-33E1C3F9A502}"/>
              </a:ext>
            </a:extLst>
          </p:cNvPr>
          <p:cNvSpPr/>
          <p:nvPr/>
        </p:nvSpPr>
        <p:spPr>
          <a:xfrm>
            <a:off x="3596669" y="3008200"/>
            <a:ext cx="1315270"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VII</a:t>
            </a:r>
            <a:endParaRPr lang="en-US" dirty="0">
              <a:latin typeface="Akzidenz Grotesk BE Medium"/>
            </a:endParaRPr>
          </a:p>
        </p:txBody>
      </p:sp>
      <p:sp>
        <p:nvSpPr>
          <p:cNvPr id="27" name="TextBox 26">
            <a:extLst>
              <a:ext uri="{FF2B5EF4-FFF2-40B4-BE49-F238E27FC236}">
                <a16:creationId xmlns:a16="http://schemas.microsoft.com/office/drawing/2014/main" id="{9B22FE35-6AD6-7CE1-2F9F-C403D1155031}"/>
              </a:ext>
            </a:extLst>
          </p:cNvPr>
          <p:cNvSpPr txBox="1"/>
          <p:nvPr/>
        </p:nvSpPr>
        <p:spPr>
          <a:xfrm>
            <a:off x="3283440" y="4453927"/>
            <a:ext cx="1937499" cy="461665"/>
          </a:xfrm>
          <a:prstGeom prst="rect">
            <a:avLst/>
          </a:prstGeom>
          <a:noFill/>
        </p:spPr>
        <p:txBody>
          <a:bodyPr wrap="square" lIns="91440" tIns="45720" rIns="91440" bIns="45720" rtlCol="0" anchor="t">
            <a:spAutoFit/>
          </a:bodyPr>
          <a:lstStyle/>
          <a:p>
            <a:pPr algn="ctr"/>
            <a:r>
              <a:rPr lang="en-US" sz="1200" b="1" dirty="0"/>
              <a:t>Scott Peach, P.E</a:t>
            </a:r>
            <a:r>
              <a:rPr lang="en-US" sz="1200" dirty="0"/>
              <a:t>. </a:t>
            </a:r>
          </a:p>
          <a:p>
            <a:pPr algn="ctr"/>
            <a:r>
              <a:rPr lang="en-US" sz="1200" dirty="0">
                <a:cs typeface="Calibri"/>
              </a:rPr>
              <a:t>Mobile, Alabama</a:t>
            </a:r>
          </a:p>
        </p:txBody>
      </p:sp>
      <p:grpSp>
        <p:nvGrpSpPr>
          <p:cNvPr id="29" name="Group 28">
            <a:extLst>
              <a:ext uri="{FF2B5EF4-FFF2-40B4-BE49-F238E27FC236}">
                <a16:creationId xmlns:a16="http://schemas.microsoft.com/office/drawing/2014/main" id="{C896F4D3-820A-EEA8-9E87-8A7C805ABD01}"/>
              </a:ext>
            </a:extLst>
          </p:cNvPr>
          <p:cNvGrpSpPr/>
          <p:nvPr/>
        </p:nvGrpSpPr>
        <p:grpSpPr>
          <a:xfrm>
            <a:off x="5597520" y="3048163"/>
            <a:ext cx="2267906" cy="1805103"/>
            <a:chOff x="-136" y="3119439"/>
            <a:chExt cx="2267906" cy="1805103"/>
          </a:xfrm>
        </p:grpSpPr>
        <p:sp>
          <p:nvSpPr>
            <p:cNvPr id="30" name="Rectangle 29">
              <a:extLst>
                <a:ext uri="{FF2B5EF4-FFF2-40B4-BE49-F238E27FC236}">
                  <a16:creationId xmlns:a16="http://schemas.microsoft.com/office/drawing/2014/main" id="{EE0DE5E0-28EB-CA72-425D-F7813D866442}"/>
                </a:ext>
              </a:extLst>
            </p:cNvPr>
            <p:cNvSpPr/>
            <p:nvPr/>
          </p:nvSpPr>
          <p:spPr>
            <a:xfrm>
              <a:off x="386140" y="3119439"/>
              <a:ext cx="1361827"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VIII</a:t>
              </a:r>
              <a:endParaRPr lang="en-US" dirty="0">
                <a:latin typeface="Akzidenz Grotesk BE Medium"/>
              </a:endParaRPr>
            </a:p>
          </p:txBody>
        </p:sp>
        <p:sp>
          <p:nvSpPr>
            <p:cNvPr id="31" name="TextBox 30">
              <a:extLst>
                <a:ext uri="{FF2B5EF4-FFF2-40B4-BE49-F238E27FC236}">
                  <a16:creationId xmlns:a16="http://schemas.microsoft.com/office/drawing/2014/main" id="{21FE16F2-05FD-6402-0C6B-A6912604A02B}"/>
                </a:ext>
              </a:extLst>
            </p:cNvPr>
            <p:cNvSpPr txBox="1"/>
            <p:nvPr/>
          </p:nvSpPr>
          <p:spPr>
            <a:xfrm>
              <a:off x="-136" y="4462877"/>
              <a:ext cx="2267906" cy="461665"/>
            </a:xfrm>
            <a:prstGeom prst="rect">
              <a:avLst/>
            </a:prstGeom>
            <a:noFill/>
          </p:spPr>
          <p:txBody>
            <a:bodyPr wrap="square" lIns="91440" tIns="45720" rIns="91440" bIns="45720" rtlCol="0" anchor="t">
              <a:spAutoFit/>
            </a:bodyPr>
            <a:lstStyle/>
            <a:p>
              <a:pPr algn="ctr"/>
              <a:r>
                <a:rPr lang="en-US" sz="1200" b="1" dirty="0">
                  <a:cs typeface="Calibri"/>
                </a:rPr>
                <a:t>Joseph Sanders</a:t>
              </a:r>
              <a:br>
                <a:rPr lang="en-US" sz="1200" dirty="0">
                  <a:cs typeface="Calibri"/>
                </a:rPr>
              </a:br>
              <a:r>
                <a:rPr lang="en-US" sz="1200" dirty="0">
                  <a:cs typeface="Calibri"/>
                </a:rPr>
                <a:t>Oklahoma City, Oklahoma</a:t>
              </a:r>
            </a:p>
          </p:txBody>
        </p:sp>
        <p:pic>
          <p:nvPicPr>
            <p:cNvPr id="32" name="Picture 18">
              <a:extLst>
                <a:ext uri="{FF2B5EF4-FFF2-40B4-BE49-F238E27FC236}">
                  <a16:creationId xmlns:a16="http://schemas.microsoft.com/office/drawing/2014/main" id="{5A8A30B6-B568-31EB-616B-613592744D0F}"/>
                </a:ext>
              </a:extLst>
            </p:cNvPr>
            <p:cNvPicPr>
              <a:picLocks noChangeAspect="1" noChangeArrowheads="1"/>
            </p:cNvPicPr>
            <p:nvPr/>
          </p:nvPicPr>
          <p:blipFill>
            <a:blip r:embed="rId4"/>
            <a:srcRect/>
            <a:stretch>
              <a:fillRect/>
            </a:stretch>
          </p:blipFill>
          <p:spPr bwMode="auto">
            <a:xfrm>
              <a:off x="679066" y="3410833"/>
              <a:ext cx="841342" cy="1088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20477EF3-A915-8173-A419-19AA632728B0}"/>
              </a:ext>
            </a:extLst>
          </p:cNvPr>
          <p:cNvGrpSpPr/>
          <p:nvPr/>
        </p:nvGrpSpPr>
        <p:grpSpPr>
          <a:xfrm>
            <a:off x="8105792" y="2989923"/>
            <a:ext cx="1872291" cy="1879559"/>
            <a:chOff x="2215212" y="3092590"/>
            <a:chExt cx="1872291" cy="1879559"/>
          </a:xfrm>
        </p:grpSpPr>
        <p:sp>
          <p:nvSpPr>
            <p:cNvPr id="34" name="Rectangle 33">
              <a:extLst>
                <a:ext uri="{FF2B5EF4-FFF2-40B4-BE49-F238E27FC236}">
                  <a16:creationId xmlns:a16="http://schemas.microsoft.com/office/drawing/2014/main" id="{920DF714-322B-34CB-3033-C5DF39873193}"/>
                </a:ext>
              </a:extLst>
            </p:cNvPr>
            <p:cNvSpPr/>
            <p:nvPr/>
          </p:nvSpPr>
          <p:spPr>
            <a:xfrm>
              <a:off x="2550192" y="3092590"/>
              <a:ext cx="11919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IX</a:t>
              </a:r>
              <a:endParaRPr lang="en-US">
                <a:latin typeface="Akzidenz Grotesk BE Medium"/>
              </a:endParaRPr>
            </a:p>
          </p:txBody>
        </p:sp>
        <p:sp>
          <p:nvSpPr>
            <p:cNvPr id="35" name="TextBox 34">
              <a:extLst>
                <a:ext uri="{FF2B5EF4-FFF2-40B4-BE49-F238E27FC236}">
                  <a16:creationId xmlns:a16="http://schemas.microsoft.com/office/drawing/2014/main" id="{7EF724F6-9183-7A89-3E4E-805799733AEB}"/>
                </a:ext>
              </a:extLst>
            </p:cNvPr>
            <p:cNvSpPr txBox="1"/>
            <p:nvPr/>
          </p:nvSpPr>
          <p:spPr>
            <a:xfrm>
              <a:off x="2215212" y="4510484"/>
              <a:ext cx="1872291" cy="461665"/>
            </a:xfrm>
            <a:prstGeom prst="rect">
              <a:avLst/>
            </a:prstGeom>
            <a:noFill/>
          </p:spPr>
          <p:txBody>
            <a:bodyPr wrap="square" lIns="91440" tIns="45720" rIns="91440" bIns="45720" rtlCol="0" anchor="t">
              <a:spAutoFit/>
            </a:bodyPr>
            <a:lstStyle/>
            <a:p>
              <a:pPr algn="ctr"/>
              <a:r>
                <a:rPr lang="en-US" sz="1200" b="1" dirty="0"/>
                <a:t>Jonathan Smith, P.E</a:t>
              </a:r>
              <a:r>
                <a:rPr lang="en-US" sz="1200" dirty="0"/>
                <a:t>.</a:t>
              </a:r>
            </a:p>
            <a:p>
              <a:pPr algn="ctr"/>
              <a:r>
                <a:rPr lang="en-US" sz="1200" dirty="0">
                  <a:cs typeface="Calibri"/>
                </a:rPr>
                <a:t>Lenexa, Kansas</a:t>
              </a:r>
            </a:p>
          </p:txBody>
        </p:sp>
      </p:grpSp>
      <p:grpSp>
        <p:nvGrpSpPr>
          <p:cNvPr id="36" name="Group 35">
            <a:extLst>
              <a:ext uri="{FF2B5EF4-FFF2-40B4-BE49-F238E27FC236}">
                <a16:creationId xmlns:a16="http://schemas.microsoft.com/office/drawing/2014/main" id="{F225A934-AF48-89F0-F20D-AAF23ABEA749}"/>
              </a:ext>
            </a:extLst>
          </p:cNvPr>
          <p:cNvGrpSpPr/>
          <p:nvPr/>
        </p:nvGrpSpPr>
        <p:grpSpPr>
          <a:xfrm>
            <a:off x="10081880" y="2999760"/>
            <a:ext cx="1872291" cy="1880924"/>
            <a:chOff x="3934772" y="3119848"/>
            <a:chExt cx="1872291" cy="1880924"/>
          </a:xfrm>
        </p:grpSpPr>
        <p:pic>
          <p:nvPicPr>
            <p:cNvPr id="37" name="Picture 22">
              <a:extLst>
                <a:ext uri="{FF2B5EF4-FFF2-40B4-BE49-F238E27FC236}">
                  <a16:creationId xmlns:a16="http://schemas.microsoft.com/office/drawing/2014/main" id="{8FF4EEAE-E909-A712-8499-86356CD450D1}"/>
                </a:ext>
              </a:extLst>
            </p:cNvPr>
            <p:cNvPicPr>
              <a:picLocks noChangeAspect="1" noChangeArrowheads="1"/>
            </p:cNvPicPr>
            <p:nvPr/>
          </p:nvPicPr>
          <p:blipFill>
            <a:blip r:embed="rId5"/>
            <a:srcRect/>
            <a:stretch>
              <a:fillRect/>
            </a:stretch>
          </p:blipFill>
          <p:spPr bwMode="auto">
            <a:xfrm>
              <a:off x="4594048" y="3423212"/>
              <a:ext cx="777819" cy="1130431"/>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A070C363-E55B-B849-25D6-43320EE52057}"/>
                </a:ext>
              </a:extLst>
            </p:cNvPr>
            <p:cNvSpPr/>
            <p:nvPr/>
          </p:nvSpPr>
          <p:spPr>
            <a:xfrm>
              <a:off x="4274923" y="3119848"/>
              <a:ext cx="136783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X</a:t>
              </a:r>
              <a:endParaRPr lang="en-US">
                <a:latin typeface="Akzidenz Grotesk BE Medium"/>
              </a:endParaRPr>
            </a:p>
          </p:txBody>
        </p:sp>
        <p:sp>
          <p:nvSpPr>
            <p:cNvPr id="69" name="TextBox 68">
              <a:extLst>
                <a:ext uri="{FF2B5EF4-FFF2-40B4-BE49-F238E27FC236}">
                  <a16:creationId xmlns:a16="http://schemas.microsoft.com/office/drawing/2014/main" id="{EA0A298A-13C8-4E7C-97CC-03E6372833D4}"/>
                </a:ext>
              </a:extLst>
            </p:cNvPr>
            <p:cNvSpPr txBox="1"/>
            <p:nvPr/>
          </p:nvSpPr>
          <p:spPr>
            <a:xfrm>
              <a:off x="3934772" y="4539107"/>
              <a:ext cx="1872291" cy="461665"/>
            </a:xfrm>
            <a:prstGeom prst="rect">
              <a:avLst/>
            </a:prstGeom>
            <a:noFill/>
          </p:spPr>
          <p:txBody>
            <a:bodyPr wrap="square" lIns="91440" tIns="45720" rIns="91440" bIns="45720" rtlCol="0" anchor="t">
              <a:spAutoFit/>
            </a:bodyPr>
            <a:lstStyle/>
            <a:p>
              <a:pPr algn="ctr"/>
              <a:r>
                <a:rPr lang="es-ES" sz="1200" b="1" dirty="0"/>
                <a:t>Buzz Wright, P.E.</a:t>
              </a:r>
              <a:endParaRPr lang="es-ES" sz="1200" b="1" dirty="0">
                <a:cs typeface="Calibri"/>
              </a:endParaRPr>
            </a:p>
            <a:p>
              <a:pPr algn="ctr"/>
              <a:r>
                <a:rPr lang="es-ES" sz="1200" dirty="0"/>
                <a:t>Tucson, Arizona</a:t>
              </a:r>
              <a:endParaRPr lang="es-ES" sz="1200" dirty="0">
                <a:cs typeface="Calibri"/>
              </a:endParaRPr>
            </a:p>
          </p:txBody>
        </p:sp>
      </p:grpSp>
      <p:grpSp>
        <p:nvGrpSpPr>
          <p:cNvPr id="70" name="Group 69">
            <a:extLst>
              <a:ext uri="{FF2B5EF4-FFF2-40B4-BE49-F238E27FC236}">
                <a16:creationId xmlns:a16="http://schemas.microsoft.com/office/drawing/2014/main" id="{468D8FAC-3B0C-4173-DCC6-285799E7BE66}"/>
              </a:ext>
            </a:extLst>
          </p:cNvPr>
          <p:cNvGrpSpPr/>
          <p:nvPr/>
        </p:nvGrpSpPr>
        <p:grpSpPr>
          <a:xfrm>
            <a:off x="-150202" y="4788201"/>
            <a:ext cx="1911214" cy="1861071"/>
            <a:chOff x="5526303" y="3167033"/>
            <a:chExt cx="1911214" cy="1861071"/>
          </a:xfrm>
        </p:grpSpPr>
        <p:sp>
          <p:nvSpPr>
            <p:cNvPr id="72" name="Rectangle 71">
              <a:extLst>
                <a:ext uri="{FF2B5EF4-FFF2-40B4-BE49-F238E27FC236}">
                  <a16:creationId xmlns:a16="http://schemas.microsoft.com/office/drawing/2014/main" id="{23C03EE7-76A8-0F8B-B050-5B4B633498A0}"/>
                </a:ext>
              </a:extLst>
            </p:cNvPr>
            <p:cNvSpPr/>
            <p:nvPr/>
          </p:nvSpPr>
          <p:spPr>
            <a:xfrm>
              <a:off x="5816391" y="3167033"/>
              <a:ext cx="11919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XI</a:t>
              </a:r>
              <a:endParaRPr lang="en-US" dirty="0">
                <a:latin typeface="Akzidenz Grotesk BE Medium"/>
              </a:endParaRPr>
            </a:p>
          </p:txBody>
        </p:sp>
        <p:sp>
          <p:nvSpPr>
            <p:cNvPr id="73" name="TextBox 72">
              <a:extLst>
                <a:ext uri="{FF2B5EF4-FFF2-40B4-BE49-F238E27FC236}">
                  <a16:creationId xmlns:a16="http://schemas.microsoft.com/office/drawing/2014/main" id="{4BDF0D3C-9A89-F13E-15F3-4DBAE0CF5194}"/>
                </a:ext>
              </a:extLst>
            </p:cNvPr>
            <p:cNvSpPr txBox="1"/>
            <p:nvPr/>
          </p:nvSpPr>
          <p:spPr>
            <a:xfrm>
              <a:off x="5526303" y="4566439"/>
              <a:ext cx="1911214" cy="461665"/>
            </a:xfrm>
            <a:prstGeom prst="rect">
              <a:avLst/>
            </a:prstGeom>
            <a:noFill/>
          </p:spPr>
          <p:txBody>
            <a:bodyPr wrap="square" rtlCol="0">
              <a:spAutoFit/>
            </a:bodyPr>
            <a:lstStyle/>
            <a:p>
              <a:pPr algn="ctr"/>
              <a:r>
                <a:rPr lang="es-ES" sz="1200" b="1" dirty="0"/>
                <a:t>Rob </a:t>
              </a:r>
              <a:r>
                <a:rPr lang="es-ES" sz="1200" b="1" dirty="0" err="1"/>
                <a:t>Craddock</a:t>
              </a:r>
              <a:endParaRPr lang="es-ES" sz="1200" b="1" dirty="0"/>
            </a:p>
            <a:p>
              <a:pPr algn="ctr"/>
              <a:r>
                <a:rPr lang="es-ES" sz="1200" dirty="0"/>
                <a:t>Saskatchewan, </a:t>
              </a:r>
              <a:r>
                <a:rPr lang="es-ES" sz="1200" dirty="0" err="1"/>
                <a:t>Canada</a:t>
              </a:r>
              <a:endParaRPr lang="en-US" sz="1200" dirty="0"/>
            </a:p>
          </p:txBody>
        </p:sp>
      </p:grpSp>
      <p:grpSp>
        <p:nvGrpSpPr>
          <p:cNvPr id="74" name="Group 73">
            <a:extLst>
              <a:ext uri="{FF2B5EF4-FFF2-40B4-BE49-F238E27FC236}">
                <a16:creationId xmlns:a16="http://schemas.microsoft.com/office/drawing/2014/main" id="{719C69C9-617C-963F-83BA-F465AAF361FE}"/>
              </a:ext>
            </a:extLst>
          </p:cNvPr>
          <p:cNvGrpSpPr/>
          <p:nvPr/>
        </p:nvGrpSpPr>
        <p:grpSpPr>
          <a:xfrm>
            <a:off x="5562042" y="4781086"/>
            <a:ext cx="2320185" cy="1847631"/>
            <a:chOff x="10154466" y="3113003"/>
            <a:chExt cx="2320185" cy="1847631"/>
          </a:xfrm>
        </p:grpSpPr>
        <p:pic>
          <p:nvPicPr>
            <p:cNvPr id="75" name="Picture 30">
              <a:extLst>
                <a:ext uri="{FF2B5EF4-FFF2-40B4-BE49-F238E27FC236}">
                  <a16:creationId xmlns:a16="http://schemas.microsoft.com/office/drawing/2014/main" id="{762AEA82-C0D0-1FE3-8CA8-27D1A0746CB8}"/>
                </a:ext>
              </a:extLst>
            </p:cNvPr>
            <p:cNvPicPr>
              <a:picLocks noChangeAspect="1" noChangeArrowheads="1"/>
            </p:cNvPicPr>
            <p:nvPr/>
          </p:nvPicPr>
          <p:blipFill>
            <a:blip r:embed="rId6"/>
            <a:srcRect/>
            <a:stretch>
              <a:fillRect/>
            </a:stretch>
          </p:blipFill>
          <p:spPr bwMode="auto">
            <a:xfrm>
              <a:off x="10923932" y="3422347"/>
              <a:ext cx="798143" cy="1088136"/>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58085416-04EB-1AED-F3F7-29FCD23396E7}"/>
                </a:ext>
              </a:extLst>
            </p:cNvPr>
            <p:cNvSpPr/>
            <p:nvPr/>
          </p:nvSpPr>
          <p:spPr>
            <a:xfrm>
              <a:off x="10679023" y="3113003"/>
              <a:ext cx="132320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XIV</a:t>
              </a:r>
              <a:endParaRPr lang="en-US">
                <a:latin typeface="Akzidenz Grotesk BE Medium"/>
              </a:endParaRPr>
            </a:p>
          </p:txBody>
        </p:sp>
        <p:sp>
          <p:nvSpPr>
            <p:cNvPr id="77" name="TextBox 76">
              <a:extLst>
                <a:ext uri="{FF2B5EF4-FFF2-40B4-BE49-F238E27FC236}">
                  <a16:creationId xmlns:a16="http://schemas.microsoft.com/office/drawing/2014/main" id="{CA7BABD7-A23A-2274-9BA2-7F9276E3AA9E}"/>
                </a:ext>
              </a:extLst>
            </p:cNvPr>
            <p:cNvSpPr txBox="1"/>
            <p:nvPr/>
          </p:nvSpPr>
          <p:spPr>
            <a:xfrm>
              <a:off x="10154466" y="4498969"/>
              <a:ext cx="2320185" cy="461665"/>
            </a:xfrm>
            <a:prstGeom prst="rect">
              <a:avLst/>
            </a:prstGeom>
            <a:noFill/>
          </p:spPr>
          <p:txBody>
            <a:bodyPr wrap="square" lIns="91440" tIns="45720" rIns="91440" bIns="45720" rtlCol="0" anchor="t">
              <a:spAutoFit/>
            </a:bodyPr>
            <a:lstStyle/>
            <a:p>
              <a:pPr algn="ctr"/>
              <a:r>
                <a:rPr lang="fr-FR" sz="1200" b="1" dirty="0" err="1"/>
                <a:t>Mahroo</a:t>
              </a:r>
              <a:r>
                <a:rPr lang="fr-FR" sz="1200" b="1" dirty="0"/>
                <a:t> </a:t>
              </a:r>
              <a:r>
                <a:rPr lang="fr-FR" sz="1200" b="1" dirty="0" err="1"/>
                <a:t>Eftekhari</a:t>
              </a:r>
              <a:r>
                <a:rPr lang="fr-FR" sz="1200" b="1" dirty="0"/>
                <a:t>, </a:t>
              </a:r>
              <a:r>
                <a:rPr lang="fr-FR" sz="1200" b="1" dirty="0" err="1"/>
                <a:t>CEng</a:t>
              </a:r>
              <a:r>
                <a:rPr lang="fr-FR" sz="1200" b="1" dirty="0"/>
                <a:t>., </a:t>
              </a:r>
              <a:r>
                <a:rPr lang="fr-FR" sz="1200" b="1" dirty="0" err="1"/>
                <a:t>DPhil</a:t>
              </a:r>
              <a:endParaRPr lang="fr-FR" sz="1200" b="1" dirty="0">
                <a:cs typeface="Calibri"/>
              </a:endParaRPr>
            </a:p>
            <a:p>
              <a:pPr algn="ctr"/>
              <a:r>
                <a:rPr lang="fr-FR" sz="1200" dirty="0" err="1">
                  <a:ea typeface="+mn-lt"/>
                  <a:cs typeface="+mn-lt"/>
                </a:rPr>
                <a:t>Loughborough</a:t>
              </a:r>
              <a:r>
                <a:rPr lang="fr-FR" sz="1200" dirty="0">
                  <a:ea typeface="+mn-lt"/>
                  <a:cs typeface="+mn-lt"/>
                </a:rPr>
                <a:t>, UK</a:t>
              </a:r>
              <a:endParaRPr lang="en-US" dirty="0"/>
            </a:p>
          </p:txBody>
        </p:sp>
      </p:grpSp>
      <p:grpSp>
        <p:nvGrpSpPr>
          <p:cNvPr id="78" name="Group 77">
            <a:extLst>
              <a:ext uri="{FF2B5EF4-FFF2-40B4-BE49-F238E27FC236}">
                <a16:creationId xmlns:a16="http://schemas.microsoft.com/office/drawing/2014/main" id="{E3EC634A-D6FC-1888-3FC9-F8A779C58C3D}"/>
              </a:ext>
            </a:extLst>
          </p:cNvPr>
          <p:cNvGrpSpPr/>
          <p:nvPr/>
        </p:nvGrpSpPr>
        <p:grpSpPr>
          <a:xfrm>
            <a:off x="9648022" y="4781558"/>
            <a:ext cx="2385480" cy="1806001"/>
            <a:chOff x="4437830" y="4859380"/>
            <a:chExt cx="2339131" cy="1806001"/>
          </a:xfrm>
        </p:grpSpPr>
        <p:sp>
          <p:nvSpPr>
            <p:cNvPr id="80" name="Rectangle 79">
              <a:extLst>
                <a:ext uri="{FF2B5EF4-FFF2-40B4-BE49-F238E27FC236}">
                  <a16:creationId xmlns:a16="http://schemas.microsoft.com/office/drawing/2014/main" id="{A6630D7E-676D-3373-06B2-EAC570E40EDA}"/>
                </a:ext>
              </a:extLst>
            </p:cNvPr>
            <p:cNvSpPr/>
            <p:nvPr/>
          </p:nvSpPr>
          <p:spPr>
            <a:xfrm>
              <a:off x="4573199" y="4859380"/>
              <a:ext cx="2203762" cy="338554"/>
            </a:xfrm>
            <a:prstGeom prst="rect">
              <a:avLst/>
            </a:prstGeom>
          </p:spPr>
          <p:txBody>
            <a:bodyPr wrap="square" lIns="91440" tIns="45720" rIns="91440" bIns="45720" anchor="t">
              <a:spAutoFit/>
            </a:bodyPr>
            <a:lstStyle/>
            <a:p>
              <a:pPr algn="ctr">
                <a:defRPr/>
              </a:pPr>
              <a:r>
                <a:rPr kumimoji="0" lang="en-US" sz="1600" b="1" i="0" u="none" strike="noStrike" kern="1200" cap="none" spc="0" normalizeH="0" baseline="0" noProof="0" dirty="0">
                  <a:ln>
                    <a:noFill/>
                  </a:ln>
                  <a:solidFill>
                    <a:srgbClr val="0070C0"/>
                  </a:solidFill>
                  <a:effectLst/>
                  <a:uLnTx/>
                  <a:uFillTx/>
                  <a:latin typeface="Akzidenz Grotesk BE Medium"/>
                </a:rPr>
                <a:t>Region-at-Large</a:t>
              </a:r>
              <a:r>
                <a:rPr lang="en-US" sz="1600" b="1" dirty="0">
                  <a:solidFill>
                    <a:srgbClr val="003087"/>
                  </a:solidFill>
                  <a:latin typeface="Akzidenz Grotesk BE Medium"/>
                </a:rPr>
                <a:t> </a:t>
              </a:r>
              <a:endParaRPr lang="en-US" dirty="0">
                <a:ea typeface="+mn-ea"/>
                <a:cs typeface="+mn-cs"/>
              </a:endParaRPr>
            </a:p>
          </p:txBody>
        </p:sp>
        <p:sp>
          <p:nvSpPr>
            <p:cNvPr id="81" name="TextBox 80">
              <a:extLst>
                <a:ext uri="{FF2B5EF4-FFF2-40B4-BE49-F238E27FC236}">
                  <a16:creationId xmlns:a16="http://schemas.microsoft.com/office/drawing/2014/main" id="{DF61C638-0673-F785-E87F-BBB6B6E78F8C}"/>
                </a:ext>
              </a:extLst>
            </p:cNvPr>
            <p:cNvSpPr txBox="1"/>
            <p:nvPr/>
          </p:nvSpPr>
          <p:spPr>
            <a:xfrm>
              <a:off x="4437830" y="6203716"/>
              <a:ext cx="2275105" cy="461665"/>
            </a:xfrm>
            <a:prstGeom prst="rect">
              <a:avLst/>
            </a:prstGeom>
            <a:noFill/>
          </p:spPr>
          <p:txBody>
            <a:bodyPr wrap="square" rtlCol="0">
              <a:spAutoFit/>
            </a:bodyPr>
            <a:lstStyle/>
            <a:p>
              <a:pPr algn="ctr"/>
              <a:r>
                <a:rPr lang="en-US" sz="1200" b="1" dirty="0"/>
                <a:t>Bassel Anbari, P.E.</a:t>
              </a:r>
            </a:p>
            <a:p>
              <a:pPr algn="ctr"/>
              <a:r>
                <a:rPr lang="en-US" sz="1200" dirty="0"/>
                <a:t>Abu Dhabi, United Arab Emirates</a:t>
              </a:r>
            </a:p>
          </p:txBody>
        </p:sp>
      </p:grpSp>
      <p:grpSp>
        <p:nvGrpSpPr>
          <p:cNvPr id="82" name="Group 81">
            <a:extLst>
              <a:ext uri="{FF2B5EF4-FFF2-40B4-BE49-F238E27FC236}">
                <a16:creationId xmlns:a16="http://schemas.microsoft.com/office/drawing/2014/main" id="{6AB16519-D302-FF29-3928-5D20BE38E1BE}"/>
              </a:ext>
            </a:extLst>
          </p:cNvPr>
          <p:cNvGrpSpPr/>
          <p:nvPr/>
        </p:nvGrpSpPr>
        <p:grpSpPr>
          <a:xfrm>
            <a:off x="9356883" y="1215878"/>
            <a:ext cx="1552265" cy="2097211"/>
            <a:chOff x="6931083" y="1251314"/>
            <a:chExt cx="1351250" cy="2097211"/>
          </a:xfrm>
        </p:grpSpPr>
        <p:sp>
          <p:nvSpPr>
            <p:cNvPr id="83" name="Rectangle 82">
              <a:extLst>
                <a:ext uri="{FF2B5EF4-FFF2-40B4-BE49-F238E27FC236}">
                  <a16:creationId xmlns:a16="http://schemas.microsoft.com/office/drawing/2014/main" id="{382FED30-5BF7-24CA-34FE-47C7E827368A}"/>
                </a:ext>
              </a:extLst>
            </p:cNvPr>
            <p:cNvSpPr/>
            <p:nvPr/>
          </p:nvSpPr>
          <p:spPr>
            <a:xfrm>
              <a:off x="6931083" y="1251314"/>
              <a:ext cx="13443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V</a:t>
              </a:r>
              <a:endParaRPr lang="en-US">
                <a:latin typeface="Akzidenz Grotesk BE Medium"/>
              </a:endParaRPr>
            </a:p>
          </p:txBody>
        </p:sp>
        <p:pic>
          <p:nvPicPr>
            <p:cNvPr id="84" name="Picture 83" descr="A person wearing glasses&#10;&#10;Description automatically generated with low confidence">
              <a:extLst>
                <a:ext uri="{FF2B5EF4-FFF2-40B4-BE49-F238E27FC236}">
                  <a16:creationId xmlns:a16="http://schemas.microsoft.com/office/drawing/2014/main" id="{5646D051-5CEF-2687-FED1-611FECCAC72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138460" y="1542814"/>
              <a:ext cx="928162" cy="1152984"/>
            </a:xfrm>
            <a:prstGeom prst="rect">
              <a:avLst/>
            </a:prstGeom>
          </p:spPr>
        </p:pic>
        <p:sp>
          <p:nvSpPr>
            <p:cNvPr id="85" name="TextBox 84">
              <a:extLst>
                <a:ext uri="{FF2B5EF4-FFF2-40B4-BE49-F238E27FC236}">
                  <a16:creationId xmlns:a16="http://schemas.microsoft.com/office/drawing/2014/main" id="{2CB3CBEE-F969-9D0D-0084-F4E3DA31CD32}"/>
                </a:ext>
              </a:extLst>
            </p:cNvPr>
            <p:cNvSpPr txBox="1"/>
            <p:nvPr/>
          </p:nvSpPr>
          <p:spPr>
            <a:xfrm>
              <a:off x="6983219" y="2702194"/>
              <a:ext cx="1299114" cy="646331"/>
            </a:xfrm>
            <a:prstGeom prst="rect">
              <a:avLst/>
            </a:prstGeom>
            <a:noFill/>
          </p:spPr>
          <p:txBody>
            <a:bodyPr wrap="square" rtlCol="0">
              <a:spAutoFit/>
            </a:bodyPr>
            <a:lstStyle/>
            <a:p>
              <a:pPr algn="ctr"/>
              <a:r>
                <a:rPr lang="en-US" sz="1200" b="1" dirty="0"/>
                <a:t>James Arnold, P.E.</a:t>
              </a:r>
            </a:p>
            <a:p>
              <a:pPr algn="ctr"/>
              <a:r>
                <a:rPr lang="en-US" sz="1200" dirty="0"/>
                <a:t>Dublin, Ohio</a:t>
              </a:r>
            </a:p>
          </p:txBody>
        </p:sp>
      </p:grpSp>
      <p:grpSp>
        <p:nvGrpSpPr>
          <p:cNvPr id="86" name="Group 85">
            <a:extLst>
              <a:ext uri="{FF2B5EF4-FFF2-40B4-BE49-F238E27FC236}">
                <a16:creationId xmlns:a16="http://schemas.microsoft.com/office/drawing/2014/main" id="{8D578D03-BC22-EB2A-D720-6D7599A91356}"/>
              </a:ext>
            </a:extLst>
          </p:cNvPr>
          <p:cNvGrpSpPr/>
          <p:nvPr/>
        </p:nvGrpSpPr>
        <p:grpSpPr>
          <a:xfrm>
            <a:off x="1255779" y="3022669"/>
            <a:ext cx="1522312" cy="1873045"/>
            <a:chOff x="8534538" y="1266128"/>
            <a:chExt cx="1522312" cy="1873045"/>
          </a:xfrm>
        </p:grpSpPr>
        <p:sp>
          <p:nvSpPr>
            <p:cNvPr id="87" name="Rectangle 86">
              <a:extLst>
                <a:ext uri="{FF2B5EF4-FFF2-40B4-BE49-F238E27FC236}">
                  <a16:creationId xmlns:a16="http://schemas.microsoft.com/office/drawing/2014/main" id="{FD64D0EF-A816-05C0-0622-5144EAB78C03}"/>
                </a:ext>
              </a:extLst>
            </p:cNvPr>
            <p:cNvSpPr/>
            <p:nvPr/>
          </p:nvSpPr>
          <p:spPr>
            <a:xfrm>
              <a:off x="8636511" y="1266128"/>
              <a:ext cx="1213841"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VI</a:t>
              </a:r>
              <a:endParaRPr lang="en-US" dirty="0">
                <a:latin typeface="Akzidenz Grotesk BE Medium"/>
              </a:endParaRPr>
            </a:p>
          </p:txBody>
        </p:sp>
        <p:sp>
          <p:nvSpPr>
            <p:cNvPr id="89" name="TextBox 88">
              <a:extLst>
                <a:ext uri="{FF2B5EF4-FFF2-40B4-BE49-F238E27FC236}">
                  <a16:creationId xmlns:a16="http://schemas.microsoft.com/office/drawing/2014/main" id="{1FE99283-2E52-64A8-6F15-47545264C9DA}"/>
                </a:ext>
              </a:extLst>
            </p:cNvPr>
            <p:cNvSpPr txBox="1"/>
            <p:nvPr/>
          </p:nvSpPr>
          <p:spPr>
            <a:xfrm>
              <a:off x="8534538" y="2677508"/>
              <a:ext cx="1522312" cy="461665"/>
            </a:xfrm>
            <a:prstGeom prst="rect">
              <a:avLst/>
            </a:prstGeom>
            <a:noFill/>
          </p:spPr>
          <p:txBody>
            <a:bodyPr wrap="square" rtlCol="0">
              <a:spAutoFit/>
            </a:bodyPr>
            <a:lstStyle/>
            <a:p>
              <a:pPr algn="ctr"/>
              <a:r>
                <a:rPr lang="en-US" sz="1200" b="1" dirty="0"/>
                <a:t>Susanna Hanson</a:t>
              </a:r>
            </a:p>
            <a:p>
              <a:pPr algn="ctr"/>
              <a:r>
                <a:rPr lang="en-US" sz="1200" dirty="0"/>
                <a:t>La Crosse, Wisconsin </a:t>
              </a:r>
            </a:p>
          </p:txBody>
        </p:sp>
      </p:grpSp>
      <p:grpSp>
        <p:nvGrpSpPr>
          <p:cNvPr id="90" name="Group 89">
            <a:extLst>
              <a:ext uri="{FF2B5EF4-FFF2-40B4-BE49-F238E27FC236}">
                <a16:creationId xmlns:a16="http://schemas.microsoft.com/office/drawing/2014/main" id="{AC18D8AE-0A6B-CBDE-EAF6-DEC085F1439E}"/>
              </a:ext>
            </a:extLst>
          </p:cNvPr>
          <p:cNvGrpSpPr/>
          <p:nvPr/>
        </p:nvGrpSpPr>
        <p:grpSpPr>
          <a:xfrm>
            <a:off x="1947447" y="4781086"/>
            <a:ext cx="1756405" cy="1871956"/>
            <a:chOff x="7142767" y="3122384"/>
            <a:chExt cx="1756405" cy="1871956"/>
          </a:xfrm>
        </p:grpSpPr>
        <p:sp>
          <p:nvSpPr>
            <p:cNvPr id="91" name="Rectangle 90">
              <a:extLst>
                <a:ext uri="{FF2B5EF4-FFF2-40B4-BE49-F238E27FC236}">
                  <a16:creationId xmlns:a16="http://schemas.microsoft.com/office/drawing/2014/main" id="{38122642-F944-AAD8-0C93-98AF2C39576B}"/>
                </a:ext>
              </a:extLst>
            </p:cNvPr>
            <p:cNvSpPr/>
            <p:nvPr/>
          </p:nvSpPr>
          <p:spPr>
            <a:xfrm>
              <a:off x="7289644" y="3122384"/>
              <a:ext cx="147375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panose="02000803030000020004" pitchFamily="50" charset="0"/>
                  <a:ea typeface="+mn-ea"/>
                  <a:cs typeface="+mn-cs"/>
                </a:rPr>
                <a:t>Region XII</a:t>
              </a:r>
            </a:p>
          </p:txBody>
        </p:sp>
        <p:pic>
          <p:nvPicPr>
            <p:cNvPr id="92" name="Picture 91" descr="A person smiling for the camera&#10;&#10;Description automatically generated with medium confidence">
              <a:extLst>
                <a:ext uri="{FF2B5EF4-FFF2-40B4-BE49-F238E27FC236}">
                  <a16:creationId xmlns:a16="http://schemas.microsoft.com/office/drawing/2014/main" id="{FD53142A-4AB2-CCDA-498C-6BF3EB29999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606835" y="3436330"/>
              <a:ext cx="848137" cy="1130850"/>
            </a:xfrm>
            <a:prstGeom prst="rect">
              <a:avLst/>
            </a:prstGeom>
          </p:spPr>
        </p:pic>
        <p:sp>
          <p:nvSpPr>
            <p:cNvPr id="93" name="TextBox 92">
              <a:extLst>
                <a:ext uri="{FF2B5EF4-FFF2-40B4-BE49-F238E27FC236}">
                  <a16:creationId xmlns:a16="http://schemas.microsoft.com/office/drawing/2014/main" id="{C861D896-6CAB-F1A6-337E-F2A9A0F8D341}"/>
                </a:ext>
              </a:extLst>
            </p:cNvPr>
            <p:cNvSpPr txBox="1"/>
            <p:nvPr/>
          </p:nvSpPr>
          <p:spPr>
            <a:xfrm>
              <a:off x="7142767" y="4532675"/>
              <a:ext cx="1756405" cy="461665"/>
            </a:xfrm>
            <a:prstGeom prst="rect">
              <a:avLst/>
            </a:prstGeom>
            <a:noFill/>
          </p:spPr>
          <p:txBody>
            <a:bodyPr wrap="square" lIns="91440" tIns="45720" rIns="91440" bIns="45720" rtlCol="0" anchor="t">
              <a:spAutoFit/>
            </a:bodyPr>
            <a:lstStyle/>
            <a:p>
              <a:pPr algn="ctr"/>
              <a:r>
                <a:rPr lang="en-US" sz="1200" b="1" dirty="0"/>
                <a:t>John Constantinide, P.E.</a:t>
              </a:r>
            </a:p>
            <a:p>
              <a:pPr algn="ctr"/>
              <a:r>
                <a:rPr lang="en-US" sz="1200" dirty="0"/>
                <a:t>Merritt Island, Florida</a:t>
              </a:r>
              <a:endParaRPr lang="en-US" sz="1200" dirty="0">
                <a:cs typeface="Calibri"/>
              </a:endParaRPr>
            </a:p>
          </p:txBody>
        </p:sp>
      </p:grpSp>
      <p:grpSp>
        <p:nvGrpSpPr>
          <p:cNvPr id="94" name="Group 93">
            <a:extLst>
              <a:ext uri="{FF2B5EF4-FFF2-40B4-BE49-F238E27FC236}">
                <a16:creationId xmlns:a16="http://schemas.microsoft.com/office/drawing/2014/main" id="{EAE9E21A-2172-D45C-30EE-F6A3F22952FD}"/>
              </a:ext>
            </a:extLst>
          </p:cNvPr>
          <p:cNvGrpSpPr/>
          <p:nvPr/>
        </p:nvGrpSpPr>
        <p:grpSpPr>
          <a:xfrm>
            <a:off x="6776276" y="1222943"/>
            <a:ext cx="1833096" cy="2089166"/>
            <a:chOff x="5133759" y="1263626"/>
            <a:chExt cx="1833096" cy="2089166"/>
          </a:xfrm>
        </p:grpSpPr>
        <p:sp>
          <p:nvSpPr>
            <p:cNvPr id="95" name="Rectangle 94">
              <a:extLst>
                <a:ext uri="{FF2B5EF4-FFF2-40B4-BE49-F238E27FC236}">
                  <a16:creationId xmlns:a16="http://schemas.microsoft.com/office/drawing/2014/main" id="{989B5A4D-5AFD-E6C6-E61D-978C7538C370}"/>
                </a:ext>
              </a:extLst>
            </p:cNvPr>
            <p:cNvSpPr/>
            <p:nvPr/>
          </p:nvSpPr>
          <p:spPr>
            <a:xfrm>
              <a:off x="5322124" y="1263626"/>
              <a:ext cx="119039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IV</a:t>
              </a:r>
              <a:endParaRPr lang="en-US">
                <a:latin typeface="Akzidenz Grotesk BE Medium"/>
              </a:endParaRPr>
            </a:p>
          </p:txBody>
        </p:sp>
        <p:pic>
          <p:nvPicPr>
            <p:cNvPr id="96" name="Picture 95" descr="A person in a blue shirt&#10;&#10;Description automatically generated with medium confidence">
              <a:extLst>
                <a:ext uri="{FF2B5EF4-FFF2-40B4-BE49-F238E27FC236}">
                  <a16:creationId xmlns:a16="http://schemas.microsoft.com/office/drawing/2014/main" id="{F8B75A21-C478-05E8-B49C-71506ABBCF7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591233" y="1568675"/>
              <a:ext cx="762081" cy="1143122"/>
            </a:xfrm>
            <a:prstGeom prst="rect">
              <a:avLst/>
            </a:prstGeom>
          </p:spPr>
        </p:pic>
        <p:sp>
          <p:nvSpPr>
            <p:cNvPr id="97" name="TextBox 96">
              <a:extLst>
                <a:ext uri="{FF2B5EF4-FFF2-40B4-BE49-F238E27FC236}">
                  <a16:creationId xmlns:a16="http://schemas.microsoft.com/office/drawing/2014/main" id="{C44F6E60-5E2A-D9D0-0546-B9054C8C06F1}"/>
                </a:ext>
              </a:extLst>
            </p:cNvPr>
            <p:cNvSpPr txBox="1"/>
            <p:nvPr/>
          </p:nvSpPr>
          <p:spPr>
            <a:xfrm>
              <a:off x="5133759" y="2675684"/>
              <a:ext cx="1833096" cy="677108"/>
            </a:xfrm>
            <a:prstGeom prst="rect">
              <a:avLst/>
            </a:prstGeom>
            <a:noFill/>
          </p:spPr>
          <p:txBody>
            <a:bodyPr wrap="square" rtlCol="0">
              <a:spAutoFit/>
            </a:bodyPr>
            <a:lstStyle/>
            <a:p>
              <a:pPr algn="ctr"/>
              <a:r>
                <a:rPr lang="en-US" sz="1200" b="1" dirty="0"/>
                <a:t>Bryan Holcomb</a:t>
              </a:r>
            </a:p>
            <a:p>
              <a:pPr algn="ctr"/>
              <a:r>
                <a:rPr lang="en-US" sz="1200" dirty="0"/>
                <a:t>Oak Ridge, North Carolina</a:t>
              </a:r>
            </a:p>
            <a:p>
              <a:endParaRPr lang="en-US" sz="1400" dirty="0"/>
            </a:p>
          </p:txBody>
        </p:sp>
      </p:grpSp>
      <p:pic>
        <p:nvPicPr>
          <p:cNvPr id="98" name="Picture 18" descr="A picture containing person, person, suit, necktie&#10;&#10;Description automatically generated">
            <a:extLst>
              <a:ext uri="{FF2B5EF4-FFF2-40B4-BE49-F238E27FC236}">
                <a16:creationId xmlns:a16="http://schemas.microsoft.com/office/drawing/2014/main" id="{9849AEEC-F30F-0713-920C-D39F262B043F}"/>
              </a:ext>
            </a:extLst>
          </p:cNvPr>
          <p:cNvPicPr>
            <a:picLocks noChangeAspect="1" noChangeArrowheads="1"/>
          </p:cNvPicPr>
          <p:nvPr/>
        </p:nvPicPr>
        <p:blipFill>
          <a:blip r:embed="rId10"/>
          <a:srcRect/>
          <a:stretch>
            <a:fillRect/>
          </a:stretch>
        </p:blipFill>
        <p:spPr bwMode="auto">
          <a:xfrm>
            <a:off x="8425521" y="3378784"/>
            <a:ext cx="841342" cy="992783"/>
          </a:xfrm>
          <a:prstGeom prst="rect">
            <a:avLst/>
          </a:prstGeom>
          <a:noFill/>
          <a:extLst>
            <a:ext uri="{909E8E84-426E-40DD-AFC4-6F175D3DCCD1}">
              <a14:hiddenFill xmlns:a14="http://schemas.microsoft.com/office/drawing/2010/main">
                <a:solidFill>
                  <a:srgbClr val="FFFFFF"/>
                </a:solidFill>
              </a14:hiddenFill>
            </a:ext>
          </a:extLst>
        </p:spPr>
      </p:pic>
      <p:grpSp>
        <p:nvGrpSpPr>
          <p:cNvPr id="154" name="Group 153">
            <a:extLst>
              <a:ext uri="{FF2B5EF4-FFF2-40B4-BE49-F238E27FC236}">
                <a16:creationId xmlns:a16="http://schemas.microsoft.com/office/drawing/2014/main" id="{ED4EF677-6BBB-678E-87D8-4DE8AAAD516B}"/>
              </a:ext>
            </a:extLst>
          </p:cNvPr>
          <p:cNvGrpSpPr/>
          <p:nvPr/>
        </p:nvGrpSpPr>
        <p:grpSpPr>
          <a:xfrm>
            <a:off x="3959266" y="4797682"/>
            <a:ext cx="1687249" cy="1836946"/>
            <a:chOff x="8887031" y="3113642"/>
            <a:chExt cx="1687249" cy="1836946"/>
          </a:xfrm>
        </p:grpSpPr>
        <p:sp>
          <p:nvSpPr>
            <p:cNvPr id="155" name="Rectangle 154">
              <a:extLst>
                <a:ext uri="{FF2B5EF4-FFF2-40B4-BE49-F238E27FC236}">
                  <a16:creationId xmlns:a16="http://schemas.microsoft.com/office/drawing/2014/main" id="{8AD59611-1175-5B1C-0FA6-E9E1B4CCEED8}"/>
                </a:ext>
              </a:extLst>
            </p:cNvPr>
            <p:cNvSpPr/>
            <p:nvPr/>
          </p:nvSpPr>
          <p:spPr>
            <a:xfrm>
              <a:off x="8939993" y="3113642"/>
              <a:ext cx="1556691" cy="35027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XIII</a:t>
              </a:r>
              <a:endParaRPr lang="en-US" dirty="0">
                <a:latin typeface="Akzidenz Grotesk BE Medium"/>
              </a:endParaRPr>
            </a:p>
          </p:txBody>
        </p:sp>
        <p:pic>
          <p:nvPicPr>
            <p:cNvPr id="156" name="Picture 155" descr="A person in a suit&#10;&#10;Description automatically generated with low confidence">
              <a:extLst>
                <a:ext uri="{FF2B5EF4-FFF2-40B4-BE49-F238E27FC236}">
                  <a16:creationId xmlns:a16="http://schemas.microsoft.com/office/drawing/2014/main" id="{A83110B8-8E31-566E-2ACB-8465FEC624EC}"/>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294055" y="3405071"/>
              <a:ext cx="873202" cy="1122688"/>
            </a:xfrm>
            <a:prstGeom prst="rect">
              <a:avLst/>
            </a:prstGeom>
          </p:spPr>
        </p:pic>
        <p:sp>
          <p:nvSpPr>
            <p:cNvPr id="157" name="TextBox 156">
              <a:extLst>
                <a:ext uri="{FF2B5EF4-FFF2-40B4-BE49-F238E27FC236}">
                  <a16:creationId xmlns:a16="http://schemas.microsoft.com/office/drawing/2014/main" id="{81E0BEAE-A1DE-8418-8F3A-122A330207FF}"/>
                </a:ext>
              </a:extLst>
            </p:cNvPr>
            <p:cNvSpPr txBox="1"/>
            <p:nvPr/>
          </p:nvSpPr>
          <p:spPr>
            <a:xfrm>
              <a:off x="8887031" y="4488923"/>
              <a:ext cx="1687249" cy="461665"/>
            </a:xfrm>
            <a:prstGeom prst="rect">
              <a:avLst/>
            </a:prstGeom>
            <a:noFill/>
          </p:spPr>
          <p:txBody>
            <a:bodyPr wrap="square" rtlCol="0">
              <a:spAutoFit/>
            </a:bodyPr>
            <a:lstStyle/>
            <a:p>
              <a:pPr algn="ctr"/>
              <a:r>
                <a:rPr lang="en-US" sz="1200" b="1" dirty="0"/>
                <a:t>Cheng Wee Leong, P.E.,</a:t>
              </a:r>
            </a:p>
            <a:p>
              <a:pPr algn="ctr"/>
              <a:r>
                <a:rPr lang="en-US" sz="1200" dirty="0"/>
                <a:t>Singapore</a:t>
              </a:r>
            </a:p>
          </p:txBody>
        </p:sp>
      </p:grpSp>
      <p:sp>
        <p:nvSpPr>
          <p:cNvPr id="158" name="TextBox 157">
            <a:extLst>
              <a:ext uri="{FF2B5EF4-FFF2-40B4-BE49-F238E27FC236}">
                <a16:creationId xmlns:a16="http://schemas.microsoft.com/office/drawing/2014/main" id="{BD9C3E5C-4FF8-91E2-9C1B-6E22C30F5E4B}"/>
              </a:ext>
            </a:extLst>
          </p:cNvPr>
          <p:cNvSpPr txBox="1"/>
          <p:nvPr/>
        </p:nvSpPr>
        <p:spPr>
          <a:xfrm>
            <a:off x="221380" y="152133"/>
            <a:ext cx="8309693"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Director and Regional Chairs</a:t>
            </a:r>
            <a:endParaRPr lang="en-US" b="1">
              <a:solidFill>
                <a:schemeClr val="bg1"/>
              </a:solidFill>
              <a:latin typeface="Akzidenz Grotesk BE Medium" panose="02000803030000020004" pitchFamily="50" charset="0"/>
            </a:endParaRPr>
          </a:p>
        </p:txBody>
      </p:sp>
      <p:pic>
        <p:nvPicPr>
          <p:cNvPr id="39" name="Picture 38" descr="A person with a beard and glasses&#10;&#10;Description automatically generated">
            <a:extLst>
              <a:ext uri="{FF2B5EF4-FFF2-40B4-BE49-F238E27FC236}">
                <a16:creationId xmlns:a16="http://schemas.microsoft.com/office/drawing/2014/main" id="{7856103A-C8BF-DC05-7126-9E29A5F2E4C7}"/>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41220" y="1542900"/>
            <a:ext cx="789377" cy="1105129"/>
          </a:xfrm>
          <a:prstGeom prst="rect">
            <a:avLst/>
          </a:prstGeom>
        </p:spPr>
      </p:pic>
      <p:pic>
        <p:nvPicPr>
          <p:cNvPr id="41" name="Picture 40" descr="A person with glasses smiling&#10;&#10;Description automatically generated">
            <a:extLst>
              <a:ext uri="{FF2B5EF4-FFF2-40B4-BE49-F238E27FC236}">
                <a16:creationId xmlns:a16="http://schemas.microsoft.com/office/drawing/2014/main" id="{F8652F62-DE9D-F59E-FFED-2ABE1C3019F2}"/>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663193" y="1573019"/>
            <a:ext cx="835123" cy="1088641"/>
          </a:xfrm>
          <a:prstGeom prst="rect">
            <a:avLst/>
          </a:prstGeom>
        </p:spPr>
      </p:pic>
      <p:pic>
        <p:nvPicPr>
          <p:cNvPr id="45" name="Picture 44" descr="A person smiling for a picture&#10;&#10;Description automatically generated">
            <a:extLst>
              <a:ext uri="{FF2B5EF4-FFF2-40B4-BE49-F238E27FC236}">
                <a16:creationId xmlns:a16="http://schemas.microsoft.com/office/drawing/2014/main" id="{BA0EC30D-8B0E-E1E7-DEEE-23726A3BA89B}"/>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980508" y="1501560"/>
            <a:ext cx="870434" cy="1134672"/>
          </a:xfrm>
          <a:prstGeom prst="rect">
            <a:avLst/>
          </a:prstGeom>
        </p:spPr>
      </p:pic>
      <p:pic>
        <p:nvPicPr>
          <p:cNvPr id="47" name="Picture 46" descr="A person wearing glasses and a suit&#10;&#10;Description automatically generated">
            <a:extLst>
              <a:ext uri="{FF2B5EF4-FFF2-40B4-BE49-F238E27FC236}">
                <a16:creationId xmlns:a16="http://schemas.microsoft.com/office/drawing/2014/main" id="{2B2059D0-EE16-08C1-4881-010E1B607020}"/>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328546" y="5091414"/>
            <a:ext cx="866002" cy="1128896"/>
          </a:xfrm>
          <a:prstGeom prst="rect">
            <a:avLst/>
          </a:prstGeom>
        </p:spPr>
      </p:pic>
      <p:pic>
        <p:nvPicPr>
          <p:cNvPr id="49" name="Picture 48" descr="A person in a suit and tie&#10;&#10;Description automatically generated">
            <a:extLst>
              <a:ext uri="{FF2B5EF4-FFF2-40B4-BE49-F238E27FC236}">
                <a16:creationId xmlns:a16="http://schemas.microsoft.com/office/drawing/2014/main" id="{042234EF-82D6-2AD9-F0A8-F169F3694C20}"/>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0409870" y="5091718"/>
            <a:ext cx="824913" cy="1075333"/>
          </a:xfrm>
          <a:prstGeom prst="rect">
            <a:avLst/>
          </a:prstGeom>
        </p:spPr>
      </p:pic>
      <p:pic>
        <p:nvPicPr>
          <p:cNvPr id="17" name="Picture 16" descr="A red corner with white text&#10;&#10;Description automatically generated">
            <a:extLst>
              <a:ext uri="{FF2B5EF4-FFF2-40B4-BE49-F238E27FC236}">
                <a16:creationId xmlns:a16="http://schemas.microsoft.com/office/drawing/2014/main" id="{D999A152-06B1-453F-7425-C521865EE0A2}"/>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58625" y="1489196"/>
            <a:ext cx="501384" cy="494722"/>
          </a:xfrm>
          <a:prstGeom prst="rect">
            <a:avLst/>
          </a:prstGeom>
        </p:spPr>
      </p:pic>
      <p:pic>
        <p:nvPicPr>
          <p:cNvPr id="21" name="Picture 20" descr="A red corner with white text&#10;&#10;Description automatically generated">
            <a:extLst>
              <a:ext uri="{FF2B5EF4-FFF2-40B4-BE49-F238E27FC236}">
                <a16:creationId xmlns:a16="http://schemas.microsoft.com/office/drawing/2014/main" id="{20696A11-EE63-89DD-8E2C-368B53A6B702}"/>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2590686" y="1549398"/>
            <a:ext cx="501384" cy="494722"/>
          </a:xfrm>
          <a:prstGeom prst="rect">
            <a:avLst/>
          </a:prstGeom>
        </p:spPr>
      </p:pic>
      <p:pic>
        <p:nvPicPr>
          <p:cNvPr id="24" name="Picture 23" descr="A red corner with white text&#10;&#10;Description automatically generated">
            <a:extLst>
              <a:ext uri="{FF2B5EF4-FFF2-40B4-BE49-F238E27FC236}">
                <a16:creationId xmlns:a16="http://schemas.microsoft.com/office/drawing/2014/main" id="{AE6E34DB-B5A1-888F-C0EE-82F6B8DC83AF}"/>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901860" y="1444795"/>
            <a:ext cx="501384" cy="494722"/>
          </a:xfrm>
          <a:prstGeom prst="rect">
            <a:avLst/>
          </a:prstGeom>
        </p:spPr>
      </p:pic>
      <p:pic>
        <p:nvPicPr>
          <p:cNvPr id="38" name="Picture 37" descr="A red corner with white text&#10;&#10;Description automatically generated">
            <a:extLst>
              <a:ext uri="{FF2B5EF4-FFF2-40B4-BE49-F238E27FC236}">
                <a16:creationId xmlns:a16="http://schemas.microsoft.com/office/drawing/2014/main" id="{014F7C56-0D3A-CE44-322C-05C9122843D2}"/>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260163" y="5042208"/>
            <a:ext cx="501384" cy="494722"/>
          </a:xfrm>
          <a:prstGeom prst="rect">
            <a:avLst/>
          </a:prstGeom>
        </p:spPr>
      </p:pic>
      <p:pic>
        <p:nvPicPr>
          <p:cNvPr id="40" name="Picture 39" descr="A red corner with white text&#10;&#10;Description automatically generated">
            <a:extLst>
              <a:ext uri="{FF2B5EF4-FFF2-40B4-BE49-F238E27FC236}">
                <a16:creationId xmlns:a16="http://schemas.microsoft.com/office/drawing/2014/main" id="{91320CAC-83C2-EB83-A0B9-1A9CB1AF3B92}"/>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0349351" y="5056441"/>
            <a:ext cx="501384" cy="494722"/>
          </a:xfrm>
          <a:prstGeom prst="rect">
            <a:avLst/>
          </a:prstGeom>
        </p:spPr>
      </p:pic>
      <p:sp>
        <p:nvSpPr>
          <p:cNvPr id="44" name="Rectangle 43">
            <a:extLst>
              <a:ext uri="{FF2B5EF4-FFF2-40B4-BE49-F238E27FC236}">
                <a16:creationId xmlns:a16="http://schemas.microsoft.com/office/drawing/2014/main" id="{D9644C94-5017-1B27-B9F3-25FEEBBE603A}"/>
              </a:ext>
            </a:extLst>
          </p:cNvPr>
          <p:cNvSpPr/>
          <p:nvPr/>
        </p:nvSpPr>
        <p:spPr>
          <a:xfrm>
            <a:off x="7658662" y="4781086"/>
            <a:ext cx="2247429" cy="338554"/>
          </a:xfrm>
          <a:prstGeom prst="rect">
            <a:avLst/>
          </a:prstGeom>
        </p:spPr>
        <p:txBody>
          <a:bodyPr wrap="square" lIns="91440" tIns="45720" rIns="91440" bIns="45720" anchor="t">
            <a:spAutoFit/>
          </a:bodyPr>
          <a:lstStyle/>
          <a:p>
            <a:pPr algn="ctr">
              <a:defRPr/>
            </a:pPr>
            <a:r>
              <a:rPr kumimoji="0" lang="en-US" sz="1600" b="1" i="0" u="none" strike="noStrike" kern="1200" cap="none" spc="0" normalizeH="0" baseline="0" noProof="0" dirty="0">
                <a:ln>
                  <a:noFill/>
                </a:ln>
                <a:solidFill>
                  <a:srgbClr val="0070C0"/>
                </a:solidFill>
                <a:effectLst/>
                <a:uLnTx/>
                <a:uFillTx/>
                <a:latin typeface="Akzidenz Grotesk BE Medium"/>
              </a:rPr>
              <a:t>Region XV</a:t>
            </a:r>
            <a:r>
              <a:rPr lang="en-US" sz="1600" b="1" dirty="0">
                <a:solidFill>
                  <a:srgbClr val="003087"/>
                </a:solidFill>
                <a:latin typeface="Akzidenz Grotesk BE Medium"/>
              </a:rPr>
              <a:t> </a:t>
            </a:r>
            <a:endParaRPr lang="en-US" dirty="0">
              <a:ea typeface="+mn-ea"/>
              <a:cs typeface="+mn-cs"/>
            </a:endParaRPr>
          </a:p>
        </p:txBody>
      </p:sp>
      <p:sp>
        <p:nvSpPr>
          <p:cNvPr id="46" name="TextBox 45">
            <a:extLst>
              <a:ext uri="{FF2B5EF4-FFF2-40B4-BE49-F238E27FC236}">
                <a16:creationId xmlns:a16="http://schemas.microsoft.com/office/drawing/2014/main" id="{5A592E86-79CE-38F8-02BF-C4209E392274}"/>
              </a:ext>
            </a:extLst>
          </p:cNvPr>
          <p:cNvSpPr txBox="1"/>
          <p:nvPr/>
        </p:nvSpPr>
        <p:spPr>
          <a:xfrm>
            <a:off x="7692824" y="6173500"/>
            <a:ext cx="2320185" cy="461665"/>
          </a:xfrm>
          <a:prstGeom prst="rect">
            <a:avLst/>
          </a:prstGeom>
          <a:noFill/>
        </p:spPr>
        <p:txBody>
          <a:bodyPr wrap="square" rtlCol="0">
            <a:spAutoFit/>
          </a:bodyPr>
          <a:lstStyle/>
          <a:p>
            <a:pPr algn="ctr"/>
            <a:r>
              <a:rPr lang="en-US" sz="1200" b="1" dirty="0"/>
              <a:t>Richie Mittal, Fellow ASHRAE</a:t>
            </a:r>
          </a:p>
          <a:p>
            <a:pPr algn="ctr"/>
            <a:r>
              <a:rPr lang="en-US" sz="1200" dirty="0"/>
              <a:t>New Delhi, India</a:t>
            </a:r>
          </a:p>
        </p:txBody>
      </p:sp>
      <p:pic>
        <p:nvPicPr>
          <p:cNvPr id="55" name="Picture 54" descr="A red corner with white text&#10;&#10;Description automatically generated">
            <a:extLst>
              <a:ext uri="{FF2B5EF4-FFF2-40B4-BE49-F238E27FC236}">
                <a16:creationId xmlns:a16="http://schemas.microsoft.com/office/drawing/2014/main" id="{5D3668D6-4921-BF0F-D1EF-7F2DE5E8FA90}"/>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8386351" y="5026212"/>
            <a:ext cx="501384" cy="494722"/>
          </a:xfrm>
          <a:prstGeom prst="rect">
            <a:avLst/>
          </a:prstGeom>
        </p:spPr>
      </p:pic>
      <p:pic>
        <p:nvPicPr>
          <p:cNvPr id="48" name="Picture 47" descr="A person in a red shirt&#10;&#10;Description automatically generated">
            <a:extLst>
              <a:ext uri="{FF2B5EF4-FFF2-40B4-BE49-F238E27FC236}">
                <a16:creationId xmlns:a16="http://schemas.microsoft.com/office/drawing/2014/main" id="{EB7EEF28-2220-682E-CA8A-B26187BFB700}"/>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1593836" y="3359416"/>
            <a:ext cx="735708" cy="1103448"/>
          </a:xfrm>
          <a:prstGeom prst="rect">
            <a:avLst/>
          </a:prstGeom>
        </p:spPr>
      </p:pic>
      <p:pic>
        <p:nvPicPr>
          <p:cNvPr id="50" name="Picture 49" descr="Medium shot of a person wearing a suit&#10;&#10;Description automatically generated">
            <a:extLst>
              <a:ext uri="{FF2B5EF4-FFF2-40B4-BE49-F238E27FC236}">
                <a16:creationId xmlns:a16="http://schemas.microsoft.com/office/drawing/2014/main" id="{630DF3D3-9B03-2DA2-D0FA-608D376625FA}"/>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867483" y="3312109"/>
            <a:ext cx="776141" cy="1164344"/>
          </a:xfrm>
          <a:prstGeom prst="rect">
            <a:avLst/>
          </a:prstGeom>
        </p:spPr>
      </p:pic>
    </p:spTree>
    <p:extLst>
      <p:ext uri="{BB962C8B-B14F-4D97-AF65-F5344CB8AC3E}">
        <p14:creationId xmlns:p14="http://schemas.microsoft.com/office/powerpoint/2010/main" val="835963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suit and tie&#10;&#10;Description automatically generated">
            <a:extLst>
              <a:ext uri="{FF2B5EF4-FFF2-40B4-BE49-F238E27FC236}">
                <a16:creationId xmlns:a16="http://schemas.microsoft.com/office/drawing/2014/main" id="{9F236533-65A5-FE92-4B27-31A30962B4D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9805"/>
          <a:stretch/>
        </p:blipFill>
        <p:spPr>
          <a:xfrm>
            <a:off x="8073299" y="1392321"/>
            <a:ext cx="1057570" cy="1430986"/>
          </a:xfrm>
          <a:prstGeom prst="rect">
            <a:avLst/>
          </a:prstGeom>
        </p:spPr>
      </p:pic>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dirty="0">
                <a:solidFill>
                  <a:schemeClr val="bg1"/>
                </a:solidFill>
                <a:latin typeface="Calibri"/>
                <a:ea typeface="+mn-lt"/>
                <a:cs typeface="+mn-lt"/>
              </a:rPr>
              <a:t>Submit nominations for others and/or yourself </a:t>
            </a:r>
            <a:endParaRPr lang="en-US" sz="2000" dirty="0">
              <a:solidFill>
                <a:schemeClr val="bg1"/>
              </a:solidFill>
              <a:ea typeface="Calibri"/>
              <a:cs typeface="Calibri"/>
            </a:endParaRPr>
          </a:p>
          <a:p>
            <a:pPr>
              <a:lnSpc>
                <a:spcPct val="100000"/>
              </a:lnSpc>
              <a:spcBef>
                <a:spcPts val="0"/>
              </a:spcBef>
              <a:spcAft>
                <a:spcPts val="600"/>
              </a:spcAft>
              <a:defRPr/>
            </a:pPr>
            <a:r>
              <a:rPr lang="en-US" b="1" u="sng" dirty="0">
                <a:solidFill>
                  <a:schemeClr val="bg1"/>
                </a:solidFill>
                <a:latin typeface="Calibri"/>
                <a:ea typeface="+mn-lt"/>
                <a:cs typeface="+mn-lt"/>
              </a:rPr>
              <a:t>ashrae.org/committee-nominations</a:t>
            </a:r>
            <a:endParaRPr lang="en-US" b="1" dirty="0">
              <a:solidFill>
                <a:schemeClr val="bg1"/>
              </a:solidFill>
              <a:latin typeface="Calibri"/>
              <a:ea typeface="Calibri"/>
              <a:cs typeface="Calibri"/>
            </a:endParaRPr>
          </a:p>
          <a:p>
            <a:pPr>
              <a:spcBef>
                <a:spcPts val="0"/>
              </a:spcBef>
              <a:buClr>
                <a:srgbClr val="92D050"/>
              </a:buClr>
              <a:buSzPct val="80000"/>
              <a:defRPr/>
            </a:pPr>
            <a:endParaRPr lang="en-US" sz="2000" b="1" dirty="0">
              <a:solidFill>
                <a:schemeClr val="bg1"/>
              </a:solidFill>
              <a:latin typeface="Calibri  "/>
              <a:ea typeface="Calibri" panose="020F0502020204030204" pitchFamily="34" charset="0"/>
              <a:cs typeface="Calibri"/>
            </a:endParaRPr>
          </a:p>
        </p:txBody>
      </p:sp>
      <p:grpSp>
        <p:nvGrpSpPr>
          <p:cNvPr id="2" name="Group 1">
            <a:extLst>
              <a:ext uri="{FF2B5EF4-FFF2-40B4-BE49-F238E27FC236}">
                <a16:creationId xmlns:a16="http://schemas.microsoft.com/office/drawing/2014/main" id="{3C86DDCC-0FDE-B86F-E836-6CA61898441A}"/>
              </a:ext>
            </a:extLst>
          </p:cNvPr>
          <p:cNvGrpSpPr/>
          <p:nvPr/>
        </p:nvGrpSpPr>
        <p:grpSpPr>
          <a:xfrm>
            <a:off x="423302" y="1404795"/>
            <a:ext cx="11260917" cy="4931047"/>
            <a:chOff x="622755" y="1509187"/>
            <a:chExt cx="11260917" cy="4931047"/>
          </a:xfrm>
        </p:grpSpPr>
        <p:sp>
          <p:nvSpPr>
            <p:cNvPr id="3" name="TextBox 2">
              <a:extLst>
                <a:ext uri="{FF2B5EF4-FFF2-40B4-BE49-F238E27FC236}">
                  <a16:creationId xmlns:a16="http://schemas.microsoft.com/office/drawing/2014/main" id="{D394791F-6B0C-512D-1097-03986E74BBCB}"/>
                </a:ext>
              </a:extLst>
            </p:cNvPr>
            <p:cNvSpPr txBox="1"/>
            <p:nvPr/>
          </p:nvSpPr>
          <p:spPr>
            <a:xfrm>
              <a:off x="1698432" y="1963071"/>
              <a:ext cx="2304876" cy="461665"/>
            </a:xfrm>
            <a:prstGeom prst="rect">
              <a:avLst/>
            </a:prstGeom>
            <a:noFill/>
          </p:spPr>
          <p:txBody>
            <a:bodyPr wrap="square" lIns="91440" tIns="45720" rIns="91440" bIns="45720" rtlCol="0" anchor="t">
              <a:spAutoFit/>
            </a:bodyPr>
            <a:lstStyle/>
            <a:p>
              <a:r>
                <a:rPr lang="fr-FR" sz="1200" b="1" dirty="0">
                  <a:cs typeface="Calibri"/>
                </a:rPr>
                <a:t>Doug Cochrane, </a:t>
              </a:r>
              <a:r>
                <a:rPr lang="fr-FR" sz="1200" b="1" dirty="0" err="1">
                  <a:cs typeface="Calibri"/>
                </a:rPr>
                <a:t>P.Eng</a:t>
              </a:r>
              <a:r>
                <a:rPr lang="fr-FR" sz="1200" b="1" dirty="0">
                  <a:cs typeface="Calibri"/>
                </a:rPr>
                <a:t>.</a:t>
              </a:r>
            </a:p>
            <a:p>
              <a:r>
                <a:rPr lang="fr-FR" sz="1200" dirty="0">
                  <a:ea typeface="+mn-lt"/>
                  <a:cs typeface="+mn-lt"/>
                </a:rPr>
                <a:t>Mississauga, Ontario, Canada</a:t>
              </a:r>
              <a:endParaRPr lang="en-US" sz="1200" dirty="0"/>
            </a:p>
          </p:txBody>
        </p:sp>
        <p:sp>
          <p:nvSpPr>
            <p:cNvPr id="16" name="TextBox 15">
              <a:extLst>
                <a:ext uri="{FF2B5EF4-FFF2-40B4-BE49-F238E27FC236}">
                  <a16:creationId xmlns:a16="http://schemas.microsoft.com/office/drawing/2014/main" id="{F491073E-07FD-5305-C39B-8B6C2BE0E3B3}"/>
                </a:ext>
              </a:extLst>
            </p:cNvPr>
            <p:cNvSpPr txBox="1"/>
            <p:nvPr/>
          </p:nvSpPr>
          <p:spPr>
            <a:xfrm>
              <a:off x="9464255" y="1986687"/>
              <a:ext cx="2162519" cy="461665"/>
            </a:xfrm>
            <a:prstGeom prst="rect">
              <a:avLst/>
            </a:prstGeom>
            <a:noFill/>
          </p:spPr>
          <p:txBody>
            <a:bodyPr wrap="square" lIns="91440" tIns="45720" rIns="91440" bIns="45720" rtlCol="0" anchor="t">
              <a:spAutoFit/>
            </a:bodyPr>
            <a:lstStyle/>
            <a:p>
              <a:r>
                <a:rPr lang="en-US" sz="1200" b="1" dirty="0"/>
                <a:t>Patrick Marks, P.E.</a:t>
              </a:r>
              <a:endParaRPr lang="en-US" sz="1200" b="1" dirty="0">
                <a:cs typeface="Calibri"/>
              </a:endParaRPr>
            </a:p>
            <a:p>
              <a:r>
                <a:rPr lang="en-US" sz="1200" dirty="0"/>
                <a:t>York, PA</a:t>
              </a:r>
              <a:endParaRPr lang="en-US" sz="1200" dirty="0">
                <a:cs typeface="Calibri"/>
              </a:endParaRPr>
            </a:p>
          </p:txBody>
        </p:sp>
        <p:sp>
          <p:nvSpPr>
            <p:cNvPr id="17" name="TextBox 16">
              <a:extLst>
                <a:ext uri="{FF2B5EF4-FFF2-40B4-BE49-F238E27FC236}">
                  <a16:creationId xmlns:a16="http://schemas.microsoft.com/office/drawing/2014/main" id="{EBF2E009-7EB5-5BFC-A216-E960E689147C}"/>
                </a:ext>
              </a:extLst>
            </p:cNvPr>
            <p:cNvSpPr txBox="1"/>
            <p:nvPr/>
          </p:nvSpPr>
          <p:spPr>
            <a:xfrm>
              <a:off x="1824343" y="3631905"/>
              <a:ext cx="1799652" cy="461665"/>
            </a:xfrm>
            <a:prstGeom prst="rect">
              <a:avLst/>
            </a:prstGeom>
            <a:noFill/>
          </p:spPr>
          <p:txBody>
            <a:bodyPr wrap="square" lIns="91440" tIns="45720" rIns="91440" bIns="45720" rtlCol="0" anchor="t">
              <a:spAutoFit/>
            </a:bodyPr>
            <a:lstStyle/>
            <a:p>
              <a:r>
                <a:rPr lang="en-US" sz="1200" b="1" dirty="0"/>
                <a:t>Corey Metzger, P.E.</a:t>
              </a:r>
              <a:br>
                <a:rPr lang="en-US" sz="1200" b="1" dirty="0"/>
              </a:br>
              <a:r>
                <a:rPr lang="en-US" sz="1200" dirty="0">
                  <a:cs typeface="Calibri"/>
                </a:rPr>
                <a:t>Ames, Iowa</a:t>
              </a:r>
              <a:endParaRPr lang="en-US" sz="1200" dirty="0"/>
            </a:p>
          </p:txBody>
        </p:sp>
        <p:sp>
          <p:nvSpPr>
            <p:cNvPr id="18" name="TextBox 17">
              <a:extLst>
                <a:ext uri="{FF2B5EF4-FFF2-40B4-BE49-F238E27FC236}">
                  <a16:creationId xmlns:a16="http://schemas.microsoft.com/office/drawing/2014/main" id="{5A66AA66-8E44-A8CD-B698-4FEE5B4EC888}"/>
                </a:ext>
              </a:extLst>
            </p:cNvPr>
            <p:cNvSpPr txBox="1"/>
            <p:nvPr/>
          </p:nvSpPr>
          <p:spPr>
            <a:xfrm>
              <a:off x="5291777" y="3631906"/>
              <a:ext cx="2507209" cy="461665"/>
            </a:xfrm>
            <a:prstGeom prst="rect">
              <a:avLst/>
            </a:prstGeom>
            <a:noFill/>
          </p:spPr>
          <p:txBody>
            <a:bodyPr wrap="square" lIns="91440" tIns="45720" rIns="91440" bIns="45720" rtlCol="0" anchor="t">
              <a:spAutoFit/>
            </a:bodyPr>
            <a:lstStyle/>
            <a:p>
              <a:r>
                <a:rPr lang="en-US" sz="1200" b="1" dirty="0"/>
                <a:t>Carrie Brown, Ph.D</a:t>
              </a:r>
              <a:r>
                <a:rPr lang="en-US" sz="1200" dirty="0"/>
                <a:t>.</a:t>
              </a:r>
              <a:endParaRPr lang="en-US" sz="1200" dirty="0">
                <a:cs typeface="Calibri"/>
              </a:endParaRPr>
            </a:p>
            <a:p>
              <a:r>
                <a:rPr lang="en-US" sz="1200" dirty="0"/>
                <a:t>Oakland, California</a:t>
              </a:r>
              <a:endParaRPr lang="en-US" sz="1200" dirty="0">
                <a:cs typeface="Calibri"/>
              </a:endParaRPr>
            </a:p>
          </p:txBody>
        </p:sp>
        <p:sp>
          <p:nvSpPr>
            <p:cNvPr id="19" name="TextBox 18">
              <a:extLst>
                <a:ext uri="{FF2B5EF4-FFF2-40B4-BE49-F238E27FC236}">
                  <a16:creationId xmlns:a16="http://schemas.microsoft.com/office/drawing/2014/main" id="{1CF8D081-3DF8-EF6C-6E97-E7E1D95D82F2}"/>
                </a:ext>
              </a:extLst>
            </p:cNvPr>
            <p:cNvSpPr txBox="1"/>
            <p:nvPr/>
          </p:nvSpPr>
          <p:spPr>
            <a:xfrm>
              <a:off x="1717676" y="5382814"/>
              <a:ext cx="2162519" cy="461665"/>
            </a:xfrm>
            <a:prstGeom prst="rect">
              <a:avLst/>
            </a:prstGeom>
            <a:noFill/>
          </p:spPr>
          <p:txBody>
            <a:bodyPr wrap="square" lIns="91440" tIns="45720" rIns="91440" bIns="45720" rtlCol="0" anchor="t">
              <a:spAutoFit/>
            </a:bodyPr>
            <a:lstStyle/>
            <a:p>
              <a:r>
                <a:rPr lang="en-US" sz="1200" b="1" dirty="0"/>
                <a:t>David Yashar, Ph.D.</a:t>
              </a:r>
              <a:endParaRPr lang="en-US" sz="1200" b="1" dirty="0">
                <a:cs typeface="Calibri"/>
              </a:endParaRPr>
            </a:p>
            <a:p>
              <a:r>
                <a:rPr lang="en-US" sz="1200" dirty="0"/>
                <a:t>Gaithersburg, Maryland</a:t>
              </a:r>
              <a:endParaRPr lang="en-US" sz="1200" dirty="0">
                <a:cs typeface="Calibri"/>
              </a:endParaRPr>
            </a:p>
          </p:txBody>
        </p:sp>
        <p:pic>
          <p:nvPicPr>
            <p:cNvPr id="21" name="Picture 8">
              <a:extLst>
                <a:ext uri="{FF2B5EF4-FFF2-40B4-BE49-F238E27FC236}">
                  <a16:creationId xmlns:a16="http://schemas.microsoft.com/office/drawing/2014/main" id="{AFB3ABB2-D3CB-7893-0706-F8365871D3D5}"/>
                </a:ext>
              </a:extLst>
            </p:cNvPr>
            <p:cNvPicPr>
              <a:picLocks noChangeAspect="1" noChangeArrowheads="1"/>
            </p:cNvPicPr>
            <p:nvPr/>
          </p:nvPicPr>
          <p:blipFill>
            <a:blip r:embed="rId4"/>
            <a:srcRect/>
            <a:stretch>
              <a:fillRect/>
            </a:stretch>
          </p:blipFill>
          <p:spPr bwMode="auto">
            <a:xfrm>
              <a:off x="622755" y="3312589"/>
              <a:ext cx="1037619" cy="14180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a:extLst>
                <a:ext uri="{FF2B5EF4-FFF2-40B4-BE49-F238E27FC236}">
                  <a16:creationId xmlns:a16="http://schemas.microsoft.com/office/drawing/2014/main" id="{06E625B9-6E7A-42F5-C359-3877006FCBE9}"/>
                </a:ext>
              </a:extLst>
            </p:cNvPr>
            <p:cNvPicPr>
              <a:picLocks noChangeAspect="1" noChangeArrowheads="1"/>
            </p:cNvPicPr>
            <p:nvPr/>
          </p:nvPicPr>
          <p:blipFill>
            <a:blip r:embed="rId5"/>
            <a:srcRect/>
            <a:stretch>
              <a:fillRect/>
            </a:stretch>
          </p:blipFill>
          <p:spPr bwMode="auto">
            <a:xfrm>
              <a:off x="8419245" y="5029760"/>
              <a:ext cx="993291" cy="14104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8905919-5079-FE08-B3E3-6F8703A48FB0}"/>
                </a:ext>
              </a:extLst>
            </p:cNvPr>
            <p:cNvSpPr txBox="1"/>
            <p:nvPr/>
          </p:nvSpPr>
          <p:spPr>
            <a:xfrm>
              <a:off x="9479544" y="5382814"/>
              <a:ext cx="2404128" cy="461665"/>
            </a:xfrm>
            <a:prstGeom prst="rect">
              <a:avLst/>
            </a:prstGeom>
            <a:noFill/>
          </p:spPr>
          <p:txBody>
            <a:bodyPr wrap="square" lIns="91440" tIns="45720" rIns="91440" bIns="45720" rtlCol="0" anchor="t">
              <a:spAutoFit/>
            </a:bodyPr>
            <a:lstStyle/>
            <a:p>
              <a:r>
                <a:rPr lang="en-US" sz="1200" b="1" dirty="0">
                  <a:ea typeface="+mn-lt"/>
                  <a:cs typeface="+mn-lt"/>
                </a:rPr>
                <a:t>Heather Schopplein-Anderson, P.E.</a:t>
              </a:r>
            </a:p>
            <a:p>
              <a:r>
                <a:rPr lang="en-US" sz="1200" dirty="0">
                  <a:ea typeface="+mn-lt"/>
                  <a:cs typeface="+mn-lt"/>
                </a:rPr>
                <a:t>Santee, California</a:t>
              </a:r>
              <a:endParaRPr lang="en-US" dirty="0"/>
            </a:p>
          </p:txBody>
        </p:sp>
        <p:pic>
          <p:nvPicPr>
            <p:cNvPr id="25" name="Picture 24" descr="A person in a suit smiling&#10;&#10;Description automatically generated with low confidence">
              <a:extLst>
                <a:ext uri="{FF2B5EF4-FFF2-40B4-BE49-F238E27FC236}">
                  <a16:creationId xmlns:a16="http://schemas.microsoft.com/office/drawing/2014/main" id="{4BE18542-C832-EDC0-F096-C763B7E060F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66837" y="1509187"/>
              <a:ext cx="1073240" cy="1430986"/>
            </a:xfrm>
            <a:prstGeom prst="rect">
              <a:avLst/>
            </a:prstGeom>
          </p:spPr>
        </p:pic>
        <p:sp>
          <p:nvSpPr>
            <p:cNvPr id="26" name="TextBox 25">
              <a:extLst>
                <a:ext uri="{FF2B5EF4-FFF2-40B4-BE49-F238E27FC236}">
                  <a16:creationId xmlns:a16="http://schemas.microsoft.com/office/drawing/2014/main" id="{D344F40D-A41B-F083-5CD2-AC38928ECD8E}"/>
                </a:ext>
              </a:extLst>
            </p:cNvPr>
            <p:cNvSpPr txBox="1"/>
            <p:nvPr/>
          </p:nvSpPr>
          <p:spPr>
            <a:xfrm>
              <a:off x="5291777" y="1935192"/>
              <a:ext cx="2162519" cy="461665"/>
            </a:xfrm>
            <a:prstGeom prst="rect">
              <a:avLst/>
            </a:prstGeom>
            <a:noFill/>
          </p:spPr>
          <p:txBody>
            <a:bodyPr wrap="square" lIns="91440" tIns="45720" rIns="91440" bIns="45720" rtlCol="0" anchor="t">
              <a:spAutoFit/>
            </a:bodyPr>
            <a:lstStyle/>
            <a:p>
              <a:r>
                <a:rPr lang="en-US" sz="1200" b="1" dirty="0"/>
                <a:t>Blake Ellis, P.E.</a:t>
              </a:r>
              <a:endParaRPr lang="en-US" sz="1200" b="1" dirty="0">
                <a:cs typeface="Calibri"/>
              </a:endParaRPr>
            </a:p>
            <a:p>
              <a:r>
                <a:rPr lang="en-US" sz="1200" dirty="0"/>
                <a:t>Overland Park, Kansas</a:t>
              </a:r>
              <a:endParaRPr lang="en-US" sz="1200" dirty="0">
                <a:cs typeface="Calibri"/>
              </a:endParaRPr>
            </a:p>
          </p:txBody>
        </p:sp>
        <p:pic>
          <p:nvPicPr>
            <p:cNvPr id="27" name="Picture 26" descr="A person wearing glasses&#10;&#10;Description automatically generated with low confidence">
              <a:extLst>
                <a:ext uri="{FF2B5EF4-FFF2-40B4-BE49-F238E27FC236}">
                  <a16:creationId xmlns:a16="http://schemas.microsoft.com/office/drawing/2014/main" id="{F7DFFD56-FFEE-C57E-844B-4CD51BDA4AF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26839" y="4949827"/>
              <a:ext cx="1073241" cy="1430988"/>
            </a:xfrm>
            <a:prstGeom prst="rect">
              <a:avLst/>
            </a:prstGeom>
          </p:spPr>
        </p:pic>
        <p:sp>
          <p:nvSpPr>
            <p:cNvPr id="28" name="TextBox 27">
              <a:extLst>
                <a:ext uri="{FF2B5EF4-FFF2-40B4-BE49-F238E27FC236}">
                  <a16:creationId xmlns:a16="http://schemas.microsoft.com/office/drawing/2014/main" id="{065218AC-0F08-F5D7-D8BD-EC38F740A889}"/>
                </a:ext>
              </a:extLst>
            </p:cNvPr>
            <p:cNvSpPr txBox="1"/>
            <p:nvPr/>
          </p:nvSpPr>
          <p:spPr>
            <a:xfrm>
              <a:off x="5304698" y="5388627"/>
              <a:ext cx="2162519" cy="461665"/>
            </a:xfrm>
            <a:prstGeom prst="rect">
              <a:avLst/>
            </a:prstGeom>
            <a:noFill/>
          </p:spPr>
          <p:txBody>
            <a:bodyPr wrap="square" lIns="91440" tIns="45720" rIns="91440" bIns="45720" rtlCol="0" anchor="t">
              <a:spAutoFit/>
            </a:bodyPr>
            <a:lstStyle/>
            <a:p>
              <a:r>
                <a:rPr lang="en-US" sz="1200" b="1" dirty="0"/>
                <a:t>Luke Leung, P.E, BEMP</a:t>
              </a:r>
              <a:endParaRPr lang="en-US" sz="1200" b="1" dirty="0">
                <a:cs typeface="Calibri"/>
              </a:endParaRPr>
            </a:p>
            <a:p>
              <a:r>
                <a:rPr lang="en-US" sz="1200" dirty="0"/>
                <a:t>Clarendon Hills, Illinois</a:t>
              </a:r>
              <a:endParaRPr lang="en-US" sz="1200" dirty="0">
                <a:cs typeface="Calibri"/>
              </a:endParaRPr>
            </a:p>
          </p:txBody>
        </p:sp>
        <p:sp>
          <p:nvSpPr>
            <p:cNvPr id="29" name="TextBox 28">
              <a:extLst>
                <a:ext uri="{FF2B5EF4-FFF2-40B4-BE49-F238E27FC236}">
                  <a16:creationId xmlns:a16="http://schemas.microsoft.com/office/drawing/2014/main" id="{D6938E3F-B213-AB9F-2DD2-9DC6E1548E12}"/>
                </a:ext>
              </a:extLst>
            </p:cNvPr>
            <p:cNvSpPr txBox="1"/>
            <p:nvPr/>
          </p:nvSpPr>
          <p:spPr>
            <a:xfrm>
              <a:off x="9479544" y="3594405"/>
              <a:ext cx="2162519" cy="492443"/>
            </a:xfrm>
            <a:prstGeom prst="rect">
              <a:avLst/>
            </a:prstGeom>
            <a:noFill/>
          </p:spPr>
          <p:txBody>
            <a:bodyPr wrap="square" lIns="91440" tIns="45720" rIns="91440" bIns="45720" rtlCol="0" anchor="t">
              <a:spAutoFit/>
            </a:bodyPr>
            <a:lstStyle/>
            <a:p>
              <a:r>
                <a:rPr lang="en-US" sz="1200" b="1" dirty="0"/>
                <a:t>Wei Sun, P.E.</a:t>
              </a:r>
              <a:endParaRPr lang="en-US" sz="1200" b="1" dirty="0">
                <a:cs typeface="Calibri"/>
              </a:endParaRPr>
            </a:p>
            <a:p>
              <a:r>
                <a:rPr lang="en-US" sz="1200" dirty="0"/>
                <a:t>Ann Arbor, Michigan</a:t>
              </a:r>
              <a:r>
                <a:rPr lang="en-US" sz="1400" dirty="0"/>
                <a:t> </a:t>
              </a:r>
              <a:endParaRPr lang="en-US" sz="1400" dirty="0">
                <a:cs typeface="Calibri"/>
              </a:endParaRPr>
            </a:p>
          </p:txBody>
        </p:sp>
        <p:pic>
          <p:nvPicPr>
            <p:cNvPr id="30" name="Picture 29" descr="A person wearing glasses and a suit&#10;&#10;Description automatically generated with medium confidence">
              <a:extLst>
                <a:ext uri="{FF2B5EF4-FFF2-40B4-BE49-F238E27FC236}">
                  <a16:creationId xmlns:a16="http://schemas.microsoft.com/office/drawing/2014/main" id="{A10A6A5A-E22C-6FB9-47E2-64151FEC3B4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345120" y="3268087"/>
              <a:ext cx="1085358" cy="1454273"/>
            </a:xfrm>
            <a:prstGeom prst="rect">
              <a:avLst/>
            </a:prstGeom>
          </p:spPr>
        </p:pic>
        <p:pic>
          <p:nvPicPr>
            <p:cNvPr id="31" name="Picture 30">
              <a:extLst>
                <a:ext uri="{FF2B5EF4-FFF2-40B4-BE49-F238E27FC236}">
                  <a16:creationId xmlns:a16="http://schemas.microsoft.com/office/drawing/2014/main" id="{B486F651-C7A8-6156-3593-D7CB78E6F25C}"/>
                </a:ext>
              </a:extLst>
            </p:cNvPr>
            <p:cNvPicPr>
              <a:picLocks noChangeAspect="1"/>
            </p:cNvPicPr>
            <p:nvPr/>
          </p:nvPicPr>
          <p:blipFill>
            <a:blip r:embed="rId9"/>
            <a:stretch>
              <a:fillRect/>
            </a:stretch>
          </p:blipFill>
          <p:spPr>
            <a:xfrm>
              <a:off x="639371" y="1565706"/>
              <a:ext cx="1004388" cy="1382707"/>
            </a:xfrm>
            <a:prstGeom prst="rect">
              <a:avLst/>
            </a:prstGeom>
          </p:spPr>
        </p:pic>
      </p:grpSp>
      <p:grpSp>
        <p:nvGrpSpPr>
          <p:cNvPr id="74" name="Group 73">
            <a:extLst>
              <a:ext uri="{FF2B5EF4-FFF2-40B4-BE49-F238E27FC236}">
                <a16:creationId xmlns:a16="http://schemas.microsoft.com/office/drawing/2014/main" id="{C48486B4-715A-9677-69E8-A8F9DAD36999}"/>
              </a:ext>
            </a:extLst>
          </p:cNvPr>
          <p:cNvGrpSpPr/>
          <p:nvPr/>
        </p:nvGrpSpPr>
        <p:grpSpPr>
          <a:xfrm>
            <a:off x="210503" y="624131"/>
            <a:ext cx="12223322" cy="666256"/>
            <a:chOff x="189555" y="772985"/>
            <a:chExt cx="12223322" cy="666256"/>
          </a:xfrm>
        </p:grpSpPr>
        <p:sp>
          <p:nvSpPr>
            <p:cNvPr id="33" name="Title 1">
              <a:extLst>
                <a:ext uri="{FF2B5EF4-FFF2-40B4-BE49-F238E27FC236}">
                  <a16:creationId xmlns:a16="http://schemas.microsoft.com/office/drawing/2014/main" id="{129F0756-8BF1-C85B-8C16-67F5CCEB82E1}"/>
                </a:ext>
              </a:extLst>
            </p:cNvPr>
            <p:cNvSpPr txBox="1">
              <a:spLocks/>
            </p:cNvSpPr>
            <p:nvPr/>
          </p:nvSpPr>
          <p:spPr>
            <a:xfrm>
              <a:off x="189555" y="784032"/>
              <a:ext cx="99898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34" name="Title 1">
              <a:extLst>
                <a:ext uri="{FF2B5EF4-FFF2-40B4-BE49-F238E27FC236}">
                  <a16:creationId xmlns:a16="http://schemas.microsoft.com/office/drawing/2014/main" id="{D2BE7AA1-C3A4-0DE9-C1E4-80826A116D0B}"/>
                </a:ext>
              </a:extLst>
            </p:cNvPr>
            <p:cNvSpPr txBox="1">
              <a:spLocks/>
            </p:cNvSpPr>
            <p:nvPr/>
          </p:nvSpPr>
          <p:spPr>
            <a:xfrm>
              <a:off x="1219734" y="790346"/>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35" name="Title 1">
              <a:extLst>
                <a:ext uri="{FF2B5EF4-FFF2-40B4-BE49-F238E27FC236}">
                  <a16:creationId xmlns:a16="http://schemas.microsoft.com/office/drawing/2014/main" id="{91EAFD2E-987D-2286-1A7D-8AB539DD092F}"/>
                </a:ext>
              </a:extLst>
            </p:cNvPr>
            <p:cNvSpPr txBox="1">
              <a:spLocks/>
            </p:cNvSpPr>
            <p:nvPr/>
          </p:nvSpPr>
          <p:spPr>
            <a:xfrm>
              <a:off x="3810578" y="79363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36" name="Title 1">
              <a:extLst>
                <a:ext uri="{FF2B5EF4-FFF2-40B4-BE49-F238E27FC236}">
                  <a16:creationId xmlns:a16="http://schemas.microsoft.com/office/drawing/2014/main" id="{0309950E-E9A7-083F-2E46-B53F9C30F79B}"/>
                </a:ext>
              </a:extLst>
            </p:cNvPr>
            <p:cNvSpPr txBox="1">
              <a:spLocks/>
            </p:cNvSpPr>
            <p:nvPr/>
          </p:nvSpPr>
          <p:spPr>
            <a:xfrm>
              <a:off x="7085278" y="79569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37" name="Title 1">
              <a:extLst>
                <a:ext uri="{FF2B5EF4-FFF2-40B4-BE49-F238E27FC236}">
                  <a16:creationId xmlns:a16="http://schemas.microsoft.com/office/drawing/2014/main" id="{4DC77CD7-68FD-ACC6-41C2-78DB0EC9D900}"/>
                </a:ext>
              </a:extLst>
            </p:cNvPr>
            <p:cNvSpPr txBox="1">
              <a:spLocks/>
            </p:cNvSpPr>
            <p:nvPr/>
          </p:nvSpPr>
          <p:spPr>
            <a:xfrm>
              <a:off x="8812647" y="78403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68" name="Title 1">
              <a:extLst>
                <a:ext uri="{FF2B5EF4-FFF2-40B4-BE49-F238E27FC236}">
                  <a16:creationId xmlns:a16="http://schemas.microsoft.com/office/drawing/2014/main" id="{7BB55BB5-30A2-6060-C41A-A3A3AE8D7248}"/>
                </a:ext>
              </a:extLst>
            </p:cNvPr>
            <p:cNvSpPr txBox="1">
              <a:spLocks/>
            </p:cNvSpPr>
            <p:nvPr/>
          </p:nvSpPr>
          <p:spPr>
            <a:xfrm>
              <a:off x="10424686" y="7729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69" name="Straight Connector 68">
              <a:extLst>
                <a:ext uri="{FF2B5EF4-FFF2-40B4-BE49-F238E27FC236}">
                  <a16:creationId xmlns:a16="http://schemas.microsoft.com/office/drawing/2014/main" id="{0B966FDB-6314-ACFE-2514-3F9D9699D5AF}"/>
                </a:ext>
              </a:extLst>
            </p:cNvPr>
            <p:cNvCxnSpPr/>
            <p:nvPr/>
          </p:nvCxnSpPr>
          <p:spPr>
            <a:xfrm>
              <a:off x="3810578" y="94375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B93F15E-43C6-F87A-A12C-3CF19996F345}"/>
                </a:ext>
              </a:extLst>
            </p:cNvPr>
            <p:cNvCxnSpPr/>
            <p:nvPr/>
          </p:nvCxnSpPr>
          <p:spPr>
            <a:xfrm>
              <a:off x="7037168"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43B84A8-978E-6838-CA5B-066CE3734886}"/>
                </a:ext>
              </a:extLst>
            </p:cNvPr>
            <p:cNvCxnSpPr/>
            <p:nvPr/>
          </p:nvCxnSpPr>
          <p:spPr>
            <a:xfrm>
              <a:off x="8781456"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C348B12-E070-96DF-D948-358F2BC6C017}"/>
                </a:ext>
              </a:extLst>
            </p:cNvPr>
            <p:cNvCxnSpPr/>
            <p:nvPr/>
          </p:nvCxnSpPr>
          <p:spPr>
            <a:xfrm>
              <a:off x="10396426"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C079887-83B5-B3EA-3D46-F7D529CDC0A7}"/>
                </a:ext>
              </a:extLst>
            </p:cNvPr>
            <p:cNvCxnSpPr/>
            <p:nvPr/>
          </p:nvCxnSpPr>
          <p:spPr>
            <a:xfrm>
              <a:off x="1181431"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48E678D6-7B22-DD22-7A59-B5B9B1BFF694}"/>
              </a:ext>
            </a:extLst>
          </p:cNvPr>
          <p:cNvSpPr txBox="1"/>
          <p:nvPr/>
        </p:nvSpPr>
        <p:spPr>
          <a:xfrm>
            <a:off x="225819" y="159042"/>
            <a:ext cx="6369183"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Directors at Large</a:t>
            </a:r>
            <a:endParaRPr lang="en-US" b="1">
              <a:solidFill>
                <a:schemeClr val="bg1"/>
              </a:solidFill>
              <a:latin typeface="Akzidenz Grotesk BE Medium" panose="02000803030000020004" pitchFamily="50" charset="0"/>
            </a:endParaRPr>
          </a:p>
        </p:txBody>
      </p:sp>
      <p:pic>
        <p:nvPicPr>
          <p:cNvPr id="5" name="Picture 4" descr="A person smiling at the camera&#10;&#10;Description automatically generated">
            <a:extLst>
              <a:ext uri="{FF2B5EF4-FFF2-40B4-BE49-F238E27FC236}">
                <a16:creationId xmlns:a16="http://schemas.microsoft.com/office/drawing/2014/main" id="{EBF79D91-D20D-822F-5859-5E7793FF61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8517" y="3084552"/>
            <a:ext cx="1069504" cy="1394175"/>
          </a:xfrm>
          <a:prstGeom prst="rect">
            <a:avLst/>
          </a:prstGeom>
        </p:spPr>
      </p:pic>
      <p:pic>
        <p:nvPicPr>
          <p:cNvPr id="7" name="Picture 6" descr="A person in a suit smiling&#10;&#10;Description automatically generated">
            <a:extLst>
              <a:ext uri="{FF2B5EF4-FFF2-40B4-BE49-F238E27FC236}">
                <a16:creationId xmlns:a16="http://schemas.microsoft.com/office/drawing/2014/main" id="{BB817607-87DA-F7B4-E90B-B80C94D57B9E}"/>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23302" y="4933257"/>
            <a:ext cx="986498" cy="1285971"/>
          </a:xfrm>
          <a:prstGeom prst="rect">
            <a:avLst/>
          </a:prstGeom>
        </p:spPr>
      </p:pic>
      <p:pic>
        <p:nvPicPr>
          <p:cNvPr id="4" name="Picture 3" descr="A red corner with white text&#10;&#10;Description automatically generated">
            <a:extLst>
              <a:ext uri="{FF2B5EF4-FFF2-40B4-BE49-F238E27FC236}">
                <a16:creationId xmlns:a16="http://schemas.microsoft.com/office/drawing/2014/main" id="{1480A51B-36CA-DE47-2897-EDE6D149F9EA}"/>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985417" y="1336078"/>
            <a:ext cx="501384" cy="494722"/>
          </a:xfrm>
          <a:prstGeom prst="rect">
            <a:avLst/>
          </a:prstGeom>
        </p:spPr>
      </p:pic>
      <p:pic>
        <p:nvPicPr>
          <p:cNvPr id="6" name="Picture 5" descr="A red corner with white text&#10;&#10;Description automatically generated">
            <a:extLst>
              <a:ext uri="{FF2B5EF4-FFF2-40B4-BE49-F238E27FC236}">
                <a16:creationId xmlns:a16="http://schemas.microsoft.com/office/drawing/2014/main" id="{5C7BA2F9-073D-F13A-2340-7900D8E31117}"/>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02535" y="4890358"/>
            <a:ext cx="501384" cy="494722"/>
          </a:xfrm>
          <a:prstGeom prst="rect">
            <a:avLst/>
          </a:prstGeom>
        </p:spPr>
      </p:pic>
      <p:pic>
        <p:nvPicPr>
          <p:cNvPr id="8" name="Picture 7" descr="A red corner with white text&#10;&#10;Description automatically generated">
            <a:extLst>
              <a:ext uri="{FF2B5EF4-FFF2-40B4-BE49-F238E27FC236}">
                <a16:creationId xmlns:a16="http://schemas.microsoft.com/office/drawing/2014/main" id="{8E764646-4B4A-ADC8-5545-60CDD416E0A8}"/>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852617" y="3053820"/>
            <a:ext cx="501384" cy="494722"/>
          </a:xfrm>
          <a:prstGeom prst="rect">
            <a:avLst/>
          </a:prstGeom>
        </p:spPr>
      </p:pic>
    </p:spTree>
    <p:extLst>
      <p:ext uri="{BB962C8B-B14F-4D97-AF65-F5344CB8AC3E}">
        <p14:creationId xmlns:p14="http://schemas.microsoft.com/office/powerpoint/2010/main" val="1106940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dirty="0">
                <a:solidFill>
                  <a:schemeClr val="bg1"/>
                </a:solidFill>
                <a:latin typeface="Calibri"/>
                <a:ea typeface="+mn-lt"/>
                <a:cs typeface="+mn-lt"/>
              </a:rPr>
              <a:t>Submit nominations for others and/or yourself </a:t>
            </a:r>
            <a:endParaRPr lang="en-US" sz="2000" dirty="0">
              <a:solidFill>
                <a:schemeClr val="bg1"/>
              </a:solidFill>
              <a:ea typeface="Calibri"/>
              <a:cs typeface="Calibri"/>
            </a:endParaRPr>
          </a:p>
          <a:p>
            <a:pPr>
              <a:lnSpc>
                <a:spcPct val="100000"/>
              </a:lnSpc>
              <a:spcBef>
                <a:spcPts val="0"/>
              </a:spcBef>
              <a:spcAft>
                <a:spcPts val="600"/>
              </a:spcAft>
              <a:defRPr/>
            </a:pPr>
            <a:r>
              <a:rPr lang="en-US" b="1" u="sng" dirty="0">
                <a:solidFill>
                  <a:schemeClr val="bg1"/>
                </a:solidFill>
                <a:latin typeface="Calibri"/>
                <a:ea typeface="+mn-lt"/>
                <a:cs typeface="+mn-lt"/>
              </a:rPr>
              <a:t>ashrae.org/committee-nominations</a:t>
            </a:r>
            <a:endParaRPr lang="en-US" b="1" dirty="0">
              <a:solidFill>
                <a:schemeClr val="bg1"/>
              </a:solidFill>
              <a:latin typeface="Calibri"/>
              <a:ea typeface="Calibri"/>
              <a:cs typeface="Calibri"/>
            </a:endParaRPr>
          </a:p>
          <a:p>
            <a:pPr>
              <a:spcBef>
                <a:spcPts val="0"/>
              </a:spcBef>
              <a:buClr>
                <a:srgbClr val="92D050"/>
              </a:buClr>
              <a:buSzPct val="80000"/>
              <a:defRPr/>
            </a:pPr>
            <a:endParaRPr lang="en-US" sz="2000" b="1" dirty="0">
              <a:solidFill>
                <a:schemeClr val="bg1"/>
              </a:solidFill>
              <a:latin typeface="Calibri  "/>
              <a:ea typeface="Calibri" panose="020F0502020204030204" pitchFamily="34" charset="0"/>
              <a:cs typeface="Calibri"/>
            </a:endParaRPr>
          </a:p>
        </p:txBody>
      </p:sp>
      <p:sp>
        <p:nvSpPr>
          <p:cNvPr id="34" name="Rectangle 33">
            <a:extLst>
              <a:ext uri="{FF2B5EF4-FFF2-40B4-BE49-F238E27FC236}">
                <a16:creationId xmlns:a16="http://schemas.microsoft.com/office/drawing/2014/main" id="{6CC70357-1014-1E0C-BB0C-1E1285C63238}"/>
              </a:ext>
            </a:extLst>
          </p:cNvPr>
          <p:cNvSpPr/>
          <p:nvPr/>
        </p:nvSpPr>
        <p:spPr>
          <a:xfrm>
            <a:off x="209344" y="1421376"/>
            <a:ext cx="3599807" cy="581156"/>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74D787B-A39B-D8DE-477A-33F775E18076}"/>
              </a:ext>
            </a:extLst>
          </p:cNvPr>
          <p:cNvSpPr txBox="1"/>
          <p:nvPr/>
        </p:nvSpPr>
        <p:spPr>
          <a:xfrm>
            <a:off x="188128" y="1502504"/>
            <a:ext cx="35485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GOVERNMENT OUTREACH</a:t>
            </a: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44" name="Rectangle 43">
            <a:extLst>
              <a:ext uri="{FF2B5EF4-FFF2-40B4-BE49-F238E27FC236}">
                <a16:creationId xmlns:a16="http://schemas.microsoft.com/office/drawing/2014/main" id="{C1BD84B4-7BE3-5B2C-D343-06C431361931}"/>
              </a:ext>
            </a:extLst>
          </p:cNvPr>
          <p:cNvSpPr/>
          <p:nvPr/>
        </p:nvSpPr>
        <p:spPr>
          <a:xfrm>
            <a:off x="8183062" y="1424798"/>
            <a:ext cx="3829338" cy="570193"/>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27CBDAAD-6EAD-B94A-8AC0-C05D4ACB840D}"/>
              </a:ext>
            </a:extLst>
          </p:cNvPr>
          <p:cNvSpPr txBox="1"/>
          <p:nvPr/>
        </p:nvSpPr>
        <p:spPr>
          <a:xfrm>
            <a:off x="8214148" y="1493289"/>
            <a:ext cx="3767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LETTERS &amp; TESTIMONY</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5070482-0024-85CC-A8C3-BFC4FCB7EE12}"/>
              </a:ext>
            </a:extLst>
          </p:cNvPr>
          <p:cNvSpPr txBox="1"/>
          <p:nvPr/>
        </p:nvSpPr>
        <p:spPr>
          <a:xfrm>
            <a:off x="4193247" y="5400512"/>
            <a:ext cx="349585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Sign up online or email</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Calibri"/>
              </a:rPr>
              <a:t> </a:t>
            </a:r>
            <a:r>
              <a:rPr kumimoji="0" lang="en-US" sz="2400" b="1" i="0" u="none" strike="noStrike" kern="1200" cap="none" spc="0" normalizeH="0" baseline="0" noProof="0" dirty="0">
                <a:ln>
                  <a:noFill/>
                </a:ln>
                <a:solidFill>
                  <a:srgbClr val="0099CC"/>
                </a:solidFill>
                <a:effectLst/>
                <a:uLnTx/>
                <a:uFillTx/>
                <a:latin typeface="Calibri" panose="020F0502020204030204"/>
                <a:ea typeface="+mn-ea"/>
                <a:cs typeface="Calibri"/>
              </a:rPr>
              <a:t>GovAffairs@ashrae.org</a:t>
            </a:r>
            <a:endParaRPr kumimoji="0" lang="en-US" sz="2400" b="1" i="0" u="none" strike="noStrike" kern="1200" cap="none" spc="0" normalizeH="0" baseline="0" noProof="0" dirty="0">
              <a:ln>
                <a:noFill/>
              </a:ln>
              <a:solidFill>
                <a:srgbClr val="0099CC"/>
              </a:solidFill>
              <a:effectLst/>
              <a:uLnTx/>
              <a:uFillTx/>
              <a:latin typeface="Calibri" panose="020F0502020204030204"/>
              <a:ea typeface="Calibri"/>
              <a:cs typeface="Calibri"/>
            </a:endParaRPr>
          </a:p>
        </p:txBody>
      </p:sp>
      <p:grpSp>
        <p:nvGrpSpPr>
          <p:cNvPr id="55" name="Group 54">
            <a:extLst>
              <a:ext uri="{FF2B5EF4-FFF2-40B4-BE49-F238E27FC236}">
                <a16:creationId xmlns:a16="http://schemas.microsoft.com/office/drawing/2014/main" id="{5F710F22-9BFC-CD25-8BB6-02D0A74F4637}"/>
              </a:ext>
            </a:extLst>
          </p:cNvPr>
          <p:cNvGrpSpPr/>
          <p:nvPr/>
        </p:nvGrpSpPr>
        <p:grpSpPr>
          <a:xfrm>
            <a:off x="188128" y="615367"/>
            <a:ext cx="12223322" cy="666256"/>
            <a:chOff x="189555" y="772985"/>
            <a:chExt cx="12223322" cy="666256"/>
          </a:xfrm>
        </p:grpSpPr>
        <p:sp>
          <p:nvSpPr>
            <p:cNvPr id="56" name="Title 1">
              <a:extLst>
                <a:ext uri="{FF2B5EF4-FFF2-40B4-BE49-F238E27FC236}">
                  <a16:creationId xmlns:a16="http://schemas.microsoft.com/office/drawing/2014/main" id="{5D42DC26-06AB-08B6-8420-A82DC9796695}"/>
                </a:ext>
              </a:extLst>
            </p:cNvPr>
            <p:cNvSpPr txBox="1">
              <a:spLocks/>
            </p:cNvSpPr>
            <p:nvPr/>
          </p:nvSpPr>
          <p:spPr>
            <a:xfrm>
              <a:off x="189555" y="784032"/>
              <a:ext cx="99898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a:ln>
                    <a:noFill/>
                  </a:ln>
                  <a:solidFill>
                    <a:srgbClr val="8EC540"/>
                  </a:solidFill>
                  <a:effectLst/>
                  <a:uLnTx/>
                  <a:uFillTx/>
                  <a:latin typeface="Akzidenz Grotesk BE Medium" panose="02000803030000020004" pitchFamily="50" charset="0"/>
                  <a:ea typeface="+mj-ea"/>
                  <a:cs typeface="+mj-cs"/>
                </a:rPr>
                <a:t>ABOUT</a:t>
              </a:r>
              <a:endParaRPr kumimoji="0" lang="en-US" sz="1600" b="1" i="0" u="sng" strike="noStrike" kern="1200" cap="none" spc="0" normalizeH="0" baseline="0" noProof="0">
                <a:ln>
                  <a:noFill/>
                </a:ln>
                <a:solidFill>
                  <a:srgbClr val="8EC540"/>
                </a:solidFill>
                <a:effectLst/>
                <a:uLnTx/>
                <a:uFillTx/>
                <a:latin typeface="Akzidenz Grotesk BE Medium" panose="02000803030000020004" pitchFamily="50" charset="0"/>
                <a:ea typeface="+mj-ea"/>
                <a:cs typeface="+mj-cs"/>
              </a:endParaRPr>
            </a:p>
          </p:txBody>
        </p:sp>
        <p:sp>
          <p:nvSpPr>
            <p:cNvPr id="57" name="Title 1">
              <a:extLst>
                <a:ext uri="{FF2B5EF4-FFF2-40B4-BE49-F238E27FC236}">
                  <a16:creationId xmlns:a16="http://schemas.microsoft.com/office/drawing/2014/main" id="{1ED0C35D-A4A5-4C21-161C-274A0572AF97}"/>
                </a:ext>
              </a:extLst>
            </p:cNvPr>
            <p:cNvSpPr txBox="1">
              <a:spLocks/>
            </p:cNvSpPr>
            <p:nvPr/>
          </p:nvSpPr>
          <p:spPr>
            <a:xfrm>
              <a:off x="1181431" y="79113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TECHNICAL RESOURCES</a:t>
              </a:r>
            </a:p>
          </p:txBody>
        </p:sp>
        <p:sp>
          <p:nvSpPr>
            <p:cNvPr id="58" name="Title 1">
              <a:extLst>
                <a:ext uri="{FF2B5EF4-FFF2-40B4-BE49-F238E27FC236}">
                  <a16:creationId xmlns:a16="http://schemas.microsoft.com/office/drawing/2014/main" id="{2A5658CA-ACAD-5491-24E8-C5617C3111F8}"/>
                </a:ext>
              </a:extLst>
            </p:cNvPr>
            <p:cNvSpPr txBox="1">
              <a:spLocks/>
            </p:cNvSpPr>
            <p:nvPr/>
          </p:nvSpPr>
          <p:spPr>
            <a:xfrm>
              <a:off x="3810578" y="79363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59" name="Title 1">
              <a:extLst>
                <a:ext uri="{FF2B5EF4-FFF2-40B4-BE49-F238E27FC236}">
                  <a16:creationId xmlns:a16="http://schemas.microsoft.com/office/drawing/2014/main" id="{038398B9-05B5-5B6F-A7D3-90BCE3917B48}"/>
                </a:ext>
              </a:extLst>
            </p:cNvPr>
            <p:cNvSpPr txBox="1">
              <a:spLocks/>
            </p:cNvSpPr>
            <p:nvPr/>
          </p:nvSpPr>
          <p:spPr>
            <a:xfrm>
              <a:off x="7085278" y="79569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60" name="Title 1">
              <a:extLst>
                <a:ext uri="{FF2B5EF4-FFF2-40B4-BE49-F238E27FC236}">
                  <a16:creationId xmlns:a16="http://schemas.microsoft.com/office/drawing/2014/main" id="{DD4C570C-77A8-450B-1217-EA90D1DB3309}"/>
                </a:ext>
              </a:extLst>
            </p:cNvPr>
            <p:cNvSpPr txBox="1">
              <a:spLocks/>
            </p:cNvSpPr>
            <p:nvPr/>
          </p:nvSpPr>
          <p:spPr>
            <a:xfrm>
              <a:off x="8812647" y="78403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61" name="Title 1">
              <a:extLst>
                <a:ext uri="{FF2B5EF4-FFF2-40B4-BE49-F238E27FC236}">
                  <a16:creationId xmlns:a16="http://schemas.microsoft.com/office/drawing/2014/main" id="{98460EDA-F153-7AC5-4C71-93C645EE61FD}"/>
                </a:ext>
              </a:extLst>
            </p:cNvPr>
            <p:cNvSpPr txBox="1">
              <a:spLocks/>
            </p:cNvSpPr>
            <p:nvPr/>
          </p:nvSpPr>
          <p:spPr>
            <a:xfrm>
              <a:off x="10424686" y="7729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62" name="Straight Connector 61">
              <a:extLst>
                <a:ext uri="{FF2B5EF4-FFF2-40B4-BE49-F238E27FC236}">
                  <a16:creationId xmlns:a16="http://schemas.microsoft.com/office/drawing/2014/main" id="{B5ADA090-22FC-D547-FCDE-D2B841591807}"/>
                </a:ext>
              </a:extLst>
            </p:cNvPr>
            <p:cNvCxnSpPr/>
            <p:nvPr/>
          </p:nvCxnSpPr>
          <p:spPr>
            <a:xfrm>
              <a:off x="3747880"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B633970-3354-ADBA-966C-98FA024508BE}"/>
                </a:ext>
              </a:extLst>
            </p:cNvPr>
            <p:cNvCxnSpPr/>
            <p:nvPr/>
          </p:nvCxnSpPr>
          <p:spPr>
            <a:xfrm>
              <a:off x="7037168"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E54ADD-CB09-9553-9200-41BE2945F88B}"/>
                </a:ext>
              </a:extLst>
            </p:cNvPr>
            <p:cNvCxnSpPr/>
            <p:nvPr/>
          </p:nvCxnSpPr>
          <p:spPr>
            <a:xfrm>
              <a:off x="8781456"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A87B14B-98AB-9EA8-2A7F-DEB7A701B8F0}"/>
                </a:ext>
              </a:extLst>
            </p:cNvPr>
            <p:cNvCxnSpPr/>
            <p:nvPr/>
          </p:nvCxnSpPr>
          <p:spPr>
            <a:xfrm>
              <a:off x="10396426"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2BAD5A7-31F8-1926-E217-01E1050237E3}"/>
                </a:ext>
              </a:extLst>
            </p:cNvPr>
            <p:cNvCxnSpPr/>
            <p:nvPr/>
          </p:nvCxnSpPr>
          <p:spPr>
            <a:xfrm>
              <a:off x="1181431"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71B64DDD-8B9F-6B73-2503-12EA5C8530D1}"/>
              </a:ext>
            </a:extLst>
          </p:cNvPr>
          <p:cNvSpPr txBox="1"/>
          <p:nvPr/>
        </p:nvSpPr>
        <p:spPr>
          <a:xfrm>
            <a:off x="140548" y="163464"/>
            <a:ext cx="5293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kzidenz Grotesk BE Medium" panose="02000803030000020004" pitchFamily="50" charset="0"/>
                <a:ea typeface="+mn-ea"/>
                <a:cs typeface="+mn-cs"/>
              </a:rPr>
              <a:t>Government Affairs</a:t>
            </a:r>
            <a:endParaRPr kumimoji="0" lang="en-US" sz="1800" b="1" i="0" u="none" strike="noStrike" kern="1200" cap="none" spc="0" normalizeH="0" baseline="0" noProof="0">
              <a:ln>
                <a:noFill/>
              </a:ln>
              <a:solidFill>
                <a:prstClr val="white"/>
              </a:solidFill>
              <a:effectLst/>
              <a:uLnTx/>
              <a:uFillTx/>
              <a:latin typeface="Akzidenz Grotesk BE Medium" panose="02000803030000020004" pitchFamily="50" charset="0"/>
              <a:ea typeface="+mn-ea"/>
              <a:cs typeface="+mn-cs"/>
            </a:endParaRPr>
          </a:p>
        </p:txBody>
      </p:sp>
      <p:pic>
        <p:nvPicPr>
          <p:cNvPr id="2" name="Picture 1" descr="A close-up of a government affairs update&#10;&#10;Description automatically generated">
            <a:extLst>
              <a:ext uri="{FF2B5EF4-FFF2-40B4-BE49-F238E27FC236}">
                <a16:creationId xmlns:a16="http://schemas.microsoft.com/office/drawing/2014/main" id="{840A320F-8E0F-3B73-96C1-4D39574A4DC4}"/>
              </a:ext>
            </a:extLst>
          </p:cNvPr>
          <p:cNvPicPr>
            <a:picLocks noChangeAspect="1"/>
          </p:cNvPicPr>
          <p:nvPr/>
        </p:nvPicPr>
        <p:blipFill rotWithShape="1">
          <a:blip r:embed="rId3"/>
          <a:srcRect t="23229" r="283" b="283"/>
          <a:stretch/>
        </p:blipFill>
        <p:spPr>
          <a:xfrm>
            <a:off x="4149223" y="2239257"/>
            <a:ext cx="3726792" cy="2866017"/>
          </a:xfrm>
          <a:prstGeom prst="rect">
            <a:avLst/>
          </a:prstGeom>
        </p:spPr>
      </p:pic>
      <p:sp>
        <p:nvSpPr>
          <p:cNvPr id="4" name="Rectangle 3">
            <a:extLst>
              <a:ext uri="{FF2B5EF4-FFF2-40B4-BE49-F238E27FC236}">
                <a16:creationId xmlns:a16="http://schemas.microsoft.com/office/drawing/2014/main" id="{98070628-1EB0-698F-169E-E48DE71F4E98}"/>
              </a:ext>
            </a:extLst>
          </p:cNvPr>
          <p:cNvSpPr/>
          <p:nvPr/>
        </p:nvSpPr>
        <p:spPr>
          <a:xfrm>
            <a:off x="4069765" y="1427177"/>
            <a:ext cx="3829335" cy="586628"/>
          </a:xfrm>
          <a:prstGeom prst="rect">
            <a:avLst/>
          </a:prstGeom>
          <a:solidFill>
            <a:srgbClr val="0655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3D46565-5E9F-D1FA-290A-F32E11D7B2DD}"/>
              </a:ext>
            </a:extLst>
          </p:cNvPr>
          <p:cNvSpPr txBox="1"/>
          <p:nvPr/>
        </p:nvSpPr>
        <p:spPr>
          <a:xfrm>
            <a:off x="4104256" y="1493289"/>
            <a:ext cx="3760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GOVERNMENT AFFAIRS </a:t>
            </a:r>
            <a:r>
              <a:rPr kumimoji="0" lang="en-US" sz="2000" b="1" i="0" u="none" strike="noStrike" kern="1200" cap="none" spc="0" normalizeH="0" baseline="0" noProof="0" dirty="0">
                <a:ln>
                  <a:noFill/>
                </a:ln>
                <a:solidFill>
                  <a:prstClr val="white"/>
                </a:solidFill>
                <a:effectLst/>
                <a:uLnTx/>
                <a:uFillTx/>
                <a:latin typeface="Calibri" panose="020F0502020204030204"/>
                <a:ea typeface="Calibri"/>
                <a:cs typeface="Calibri"/>
              </a:rPr>
              <a:t>UPDATE</a:t>
            </a:r>
          </a:p>
        </p:txBody>
      </p:sp>
      <p:sp>
        <p:nvSpPr>
          <p:cNvPr id="9" name="TextBox 8">
            <a:extLst>
              <a:ext uri="{FF2B5EF4-FFF2-40B4-BE49-F238E27FC236}">
                <a16:creationId xmlns:a16="http://schemas.microsoft.com/office/drawing/2014/main" id="{7BCE38D4-EE84-5EB9-3C7E-67BF50A00132}"/>
              </a:ext>
            </a:extLst>
          </p:cNvPr>
          <p:cNvSpPr txBox="1"/>
          <p:nvPr/>
        </p:nvSpPr>
        <p:spPr>
          <a:xfrm>
            <a:off x="4318905" y="4535283"/>
            <a:ext cx="33874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Calibri"/>
                <a:cs typeface="Calibri"/>
              </a:rPr>
              <a:t>BI-WEEKLY NEWSLETTER</a:t>
            </a:r>
          </a:p>
        </p:txBody>
      </p:sp>
      <p:pic>
        <p:nvPicPr>
          <p:cNvPr id="12" name="Picture 11" descr="A group of men in suits&#10;&#10;Description automatically generated">
            <a:extLst>
              <a:ext uri="{FF2B5EF4-FFF2-40B4-BE49-F238E27FC236}">
                <a16:creationId xmlns:a16="http://schemas.microsoft.com/office/drawing/2014/main" id="{0BD246E5-8BC7-88E3-64DD-226F1292B734}"/>
              </a:ext>
            </a:extLst>
          </p:cNvPr>
          <p:cNvPicPr>
            <a:picLocks noChangeAspect="1"/>
          </p:cNvPicPr>
          <p:nvPr/>
        </p:nvPicPr>
        <p:blipFill rotWithShape="1">
          <a:blip r:embed="rId4"/>
          <a:srcRect l="12500" t="338" r="255"/>
          <a:stretch/>
        </p:blipFill>
        <p:spPr>
          <a:xfrm rot="5400000">
            <a:off x="337346" y="2418665"/>
            <a:ext cx="3346482" cy="2879279"/>
          </a:xfrm>
          <a:prstGeom prst="rect">
            <a:avLst/>
          </a:prstGeom>
        </p:spPr>
      </p:pic>
      <p:sp>
        <p:nvSpPr>
          <p:cNvPr id="3" name="TextBox 2">
            <a:extLst>
              <a:ext uri="{FF2B5EF4-FFF2-40B4-BE49-F238E27FC236}">
                <a16:creationId xmlns:a16="http://schemas.microsoft.com/office/drawing/2014/main" id="{CE5ED254-A92A-5E21-332B-0088D5DA1F97}"/>
              </a:ext>
            </a:extLst>
          </p:cNvPr>
          <p:cNvSpPr txBox="1"/>
          <p:nvPr/>
        </p:nvSpPr>
        <p:spPr>
          <a:xfrm>
            <a:off x="262663" y="5790749"/>
            <a:ext cx="34958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CC"/>
                </a:solidFill>
                <a:effectLst/>
                <a:uLnTx/>
                <a:uFillTx/>
                <a:latin typeface="Calibri" panose="020F0502020204030204"/>
                <a:ea typeface="+mn-ea"/>
                <a:cs typeface="Calibri"/>
              </a:rPr>
              <a:t>Get Involved!</a:t>
            </a:r>
            <a:endParaRPr kumimoji="0" lang="en-US" sz="2400" b="1" i="0" u="none" strike="noStrike" kern="1200" cap="none" spc="0" normalizeH="0" baseline="0" noProof="0" dirty="0">
              <a:ln>
                <a:noFill/>
              </a:ln>
              <a:solidFill>
                <a:srgbClr val="0099CC"/>
              </a:solidFill>
              <a:effectLst/>
              <a:uLnTx/>
              <a:uFillTx/>
              <a:latin typeface="Calibri" panose="020F0502020204030204"/>
              <a:ea typeface="Calibri"/>
              <a:cs typeface="Calibri"/>
            </a:endParaRPr>
          </a:p>
        </p:txBody>
      </p:sp>
      <p:pic>
        <p:nvPicPr>
          <p:cNvPr id="7" name="Picture 6">
            <a:extLst>
              <a:ext uri="{FF2B5EF4-FFF2-40B4-BE49-F238E27FC236}">
                <a16:creationId xmlns:a16="http://schemas.microsoft.com/office/drawing/2014/main" id="{D42E609C-AC95-B399-B1D8-0FC6378784B5}"/>
              </a:ext>
            </a:extLst>
          </p:cNvPr>
          <p:cNvPicPr>
            <a:picLocks noChangeAspect="1"/>
          </p:cNvPicPr>
          <p:nvPr/>
        </p:nvPicPr>
        <p:blipFill>
          <a:blip r:embed="rId5"/>
          <a:stretch>
            <a:fillRect/>
          </a:stretch>
        </p:blipFill>
        <p:spPr>
          <a:xfrm>
            <a:off x="8433485" y="2149832"/>
            <a:ext cx="3365876" cy="2840544"/>
          </a:xfrm>
          <a:prstGeom prst="rect">
            <a:avLst/>
          </a:prstGeom>
          <a:ln>
            <a:noFill/>
          </a:ln>
          <a:effectLst>
            <a:outerShdw blurRad="292100" dist="139700" dir="2700000" algn="tl" rotWithShape="0">
              <a:srgbClr val="333333">
                <a:alpha val="65000"/>
              </a:srgbClr>
            </a:outerShdw>
          </a:effectLst>
        </p:spPr>
      </p:pic>
      <p:pic>
        <p:nvPicPr>
          <p:cNvPr id="6" name="Picture 5" descr="A person in a suit and tie&#10;&#10;Description automatically generated">
            <a:extLst>
              <a:ext uri="{FF2B5EF4-FFF2-40B4-BE49-F238E27FC236}">
                <a16:creationId xmlns:a16="http://schemas.microsoft.com/office/drawing/2014/main" id="{3F358E16-BBED-7A17-C6E9-6DFBCE541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7893" y="4668033"/>
            <a:ext cx="3083976" cy="1727026"/>
          </a:xfrm>
          <a:prstGeom prst="rect">
            <a:avLst/>
          </a:prstGeom>
        </p:spPr>
      </p:pic>
    </p:spTree>
    <p:extLst>
      <p:ext uri="{BB962C8B-B14F-4D97-AF65-F5344CB8AC3E}">
        <p14:creationId xmlns:p14="http://schemas.microsoft.com/office/powerpoint/2010/main" val="69876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a:ln>
                  <a:noFill/>
                </a:ln>
                <a:solidFill>
                  <a:srgbClr val="8EC540"/>
                </a:solidFill>
                <a:effectLst/>
                <a:uLnTx/>
                <a:uFillTx/>
                <a:latin typeface="Akzidenz Grotesk BE Medium" panose="02000803030000020004" pitchFamily="50" charset="0"/>
                <a:ea typeface="+mj-ea"/>
                <a:cs typeface="+mj-cs"/>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10170317"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kzidenz Grotesk BE Medium"/>
                <a:ea typeface="+mn-ea"/>
                <a:cs typeface="+mn-cs"/>
              </a:rPr>
              <a:t>Research: Supporting ASHRAE’s Mission</a:t>
            </a:r>
            <a:endParaRPr kumimoji="0" lang="en-US" sz="2400" b="1" i="0" u="none" strike="noStrike" kern="1200" cap="none" spc="0" normalizeH="0" baseline="0" noProof="0">
              <a:ln>
                <a:noFill/>
              </a:ln>
              <a:solidFill>
                <a:prstClr val="white"/>
              </a:solidFill>
              <a:effectLst/>
              <a:uLnTx/>
              <a:uFillTx/>
              <a:latin typeface="Akzidenz Grotesk BE Medium"/>
              <a:ea typeface="+mn-ea"/>
              <a:cs typeface="+mn-cs"/>
            </a:endParaRPr>
          </a:p>
        </p:txBody>
      </p:sp>
      <p:sp>
        <p:nvSpPr>
          <p:cNvPr id="3" name="TextBox 2">
            <a:extLst>
              <a:ext uri="{FF2B5EF4-FFF2-40B4-BE49-F238E27FC236}">
                <a16:creationId xmlns:a16="http://schemas.microsoft.com/office/drawing/2014/main" id="{BE4219B2-C777-FC13-8EF0-2410F11646B6}"/>
              </a:ext>
            </a:extLst>
          </p:cNvPr>
          <p:cNvSpPr txBox="1"/>
          <p:nvPr/>
        </p:nvSpPr>
        <p:spPr>
          <a:xfrm>
            <a:off x="244266" y="5958478"/>
            <a:ext cx="11606784"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kzidenz Grotesk BE Regular" panose="02000503030000020003" pitchFamily="50" charset="0"/>
              </a:rPr>
              <a:t>More than 4,000</a:t>
            </a: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kzidenz Grotesk BE Regular" panose="02000503030000020003" pitchFamily="50" charset="0"/>
              </a:rPr>
              <a:t> contributions from Members, Organizations and other Associations</a:t>
            </a: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kzidenz Grotesk BE Regular" panose="02000503030000020003" pitchFamily="50" charset="0"/>
            </a:endParaRPr>
          </a:p>
        </p:txBody>
      </p:sp>
      <p:grpSp>
        <p:nvGrpSpPr>
          <p:cNvPr id="16" name="Group 15">
            <a:extLst>
              <a:ext uri="{FF2B5EF4-FFF2-40B4-BE49-F238E27FC236}">
                <a16:creationId xmlns:a16="http://schemas.microsoft.com/office/drawing/2014/main" id="{CC1D2C4E-6FDB-F492-E8CE-683D6F743E77}"/>
              </a:ext>
            </a:extLst>
          </p:cNvPr>
          <p:cNvGrpSpPr/>
          <p:nvPr/>
        </p:nvGrpSpPr>
        <p:grpSpPr>
          <a:xfrm>
            <a:off x="6535766" y="3278207"/>
            <a:ext cx="5599443" cy="2101521"/>
            <a:chOff x="6168990" y="2719891"/>
            <a:chExt cx="5599443" cy="2101521"/>
          </a:xfrm>
        </p:grpSpPr>
        <p:pic>
          <p:nvPicPr>
            <p:cNvPr id="17" name="Picture 16" descr="Graphical user interface, application&#10;&#10;Description automatically generated">
              <a:extLst>
                <a:ext uri="{FF2B5EF4-FFF2-40B4-BE49-F238E27FC236}">
                  <a16:creationId xmlns:a16="http://schemas.microsoft.com/office/drawing/2014/main" id="{7C19F992-EA78-86E5-5D65-CFF4188315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7084" t="60584" r="3416" b="10534"/>
            <a:stretch/>
          </p:blipFill>
          <p:spPr>
            <a:xfrm>
              <a:off x="6229325" y="2719891"/>
              <a:ext cx="953986" cy="933976"/>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F08C1474-0E92-8B9D-53EC-2CECA2C50E5F}"/>
                </a:ext>
              </a:extLst>
            </p:cNvPr>
            <p:cNvPicPr>
              <a:picLocks noChangeAspect="1"/>
            </p:cNvPicPr>
            <p:nvPr/>
          </p:nvPicPr>
          <p:blipFill rotWithShape="1">
            <a:blip r:embed="rId3">
              <a:extLst>
                <a:ext uri="{28A0092B-C50C-407E-A947-70E740481C1C}">
                  <a14:useLocalDpi xmlns:a14="http://schemas.microsoft.com/office/drawing/2010/main" val="0"/>
                </a:ext>
              </a:extLst>
            </a:blip>
            <a:srcRect l="11330" t="63251" r="58001" b="11841"/>
            <a:stretch/>
          </p:blipFill>
          <p:spPr>
            <a:xfrm>
              <a:off x="6168990" y="3897904"/>
              <a:ext cx="1121665" cy="910963"/>
            </a:xfrm>
            <a:prstGeom prst="rect">
              <a:avLst/>
            </a:prstGeom>
          </p:spPr>
        </p:pic>
        <p:sp>
          <p:nvSpPr>
            <p:cNvPr id="19" name="TextBox 18">
              <a:extLst>
                <a:ext uri="{FF2B5EF4-FFF2-40B4-BE49-F238E27FC236}">
                  <a16:creationId xmlns:a16="http://schemas.microsoft.com/office/drawing/2014/main" id="{9D56F5E2-5457-440B-1762-F582F726F11C}"/>
                </a:ext>
              </a:extLst>
            </p:cNvPr>
            <p:cNvSpPr txBox="1"/>
            <p:nvPr/>
          </p:nvSpPr>
          <p:spPr>
            <a:xfrm>
              <a:off x="7250400" y="2882420"/>
              <a:ext cx="4518033" cy="193899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kzidenz Grotesk BE Regular" panose="02000503030000020003" pitchFamily="50" charset="0"/>
                </a:rPr>
                <a:t>$2M </a:t>
              </a:r>
              <a:r>
                <a:rPr kumimoji="0" lang="en-US" sz="2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Raised for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kzidenz Grotesk BE Regular" panose="02000503030000020003" pitchFamily="50" charset="0"/>
                <a:ea typeface="Calibri" panose="020F0502020204030204" pitchFamily="34" charset="0"/>
                <a:cs typeface="Akzidenz Grotesk BE Regular" panose="02000503030000020003"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kzidenz Grotesk BE Regular" panose="02000503030000020003" pitchFamily="50" charset="0"/>
                <a:ea typeface="Calibri" panose="020F0502020204030204" pitchFamily="34" charset="0"/>
                <a:cs typeface="Akzidenz Grotesk BE Regular" panose="02000503030000020003"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kzidenz Grotesk BE Regular" panose="02000503030000020003" pitchFamily="50" charset="0"/>
                </a:rPr>
                <a:t>$1.1M </a:t>
              </a:r>
              <a:r>
                <a:rPr kumimoji="0" lang="en-US" sz="2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Given by ASHRAE </a:t>
              </a:r>
              <a:endParaRPr kumimoji="0" lang="en-US" sz="2400" b="0" i="0" u="none" strike="noStrike" kern="1200" cap="none" spc="0" normalizeH="0" baseline="0" noProof="0" dirty="0">
                <a:ln>
                  <a:noFill/>
                </a:ln>
                <a:solidFill>
                  <a:srgbClr val="000000"/>
                </a:solidFill>
                <a:effectLst/>
                <a:uLnTx/>
                <a:uFillTx/>
                <a:latin typeface="Akzidenz Grotesk BE Regular" panose="02000503030000020003" pitchFamily="50" charset="0"/>
                <a:ea typeface="Calibri" panose="020F0502020204030204" pitchFamily="34" charset="0"/>
                <a:cs typeface="Akzidenz Grotesk BE Regular" panose="02000503030000020003"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Regions, Chapters and Sections</a:t>
              </a:r>
              <a:endParaRPr kumimoji="0" lang="en-US"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kzidenz Grotesk BE Regular" panose="02000503030000020003" pitchFamily="50" charset="0"/>
              </a:endParaRPr>
            </a:p>
          </p:txBody>
        </p:sp>
      </p:grpSp>
      <p:sp>
        <p:nvSpPr>
          <p:cNvPr id="20" name="TextBox 19">
            <a:extLst>
              <a:ext uri="{FF2B5EF4-FFF2-40B4-BE49-F238E27FC236}">
                <a16:creationId xmlns:a16="http://schemas.microsoft.com/office/drawing/2014/main" id="{664D298B-A339-4A6D-717E-FFF1FF3B2CBB}"/>
              </a:ext>
            </a:extLst>
          </p:cNvPr>
          <p:cNvSpPr txBox="1"/>
          <p:nvPr/>
        </p:nvSpPr>
        <p:spPr>
          <a:xfrm>
            <a:off x="1108891" y="2229413"/>
            <a:ext cx="7288261"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kzidenz Grotesk BE Regular" panose="02000503030000020003" pitchFamily="50" charset="0"/>
              </a:rPr>
              <a:t>$2.7M </a:t>
            </a:r>
            <a:r>
              <a:rPr kumimoji="0" lang="en-US"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Akzidenz Grotesk BE Regular" panose="02000503030000020003" pitchFamily="50" charset="0"/>
              </a:rPr>
              <a:t>Research Promotion Campaign</a:t>
            </a:r>
            <a:endParaRPr kumimoji="0" lang="en-US" sz="24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kzidenz Grotesk BE Regular" panose="02000503030000020003"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11D1E"/>
                </a:solidFill>
                <a:effectLst/>
                <a:uLnTx/>
                <a:uFillTx/>
                <a:latin typeface="Calibri Light" panose="020F0302020204030204"/>
                <a:ea typeface="Calibri" panose="020F0502020204030204" pitchFamily="34" charset="0"/>
                <a:cs typeface="Times New Roman"/>
              </a:rPr>
              <a:t>(Research, YEA, ALI, Scholarships, General)</a:t>
            </a:r>
            <a:endParaRPr kumimoji="0" lang="en-US" sz="2400" b="0" i="0" u="none" strike="noStrike" kern="1200" cap="none" spc="0" normalizeH="0" baseline="0" noProof="0" dirty="0">
              <a:ln>
                <a:noFill/>
              </a:ln>
              <a:solidFill>
                <a:srgbClr val="000000"/>
              </a:solidFill>
              <a:effectLst/>
              <a:uLnTx/>
              <a:uFillTx/>
              <a:latin typeface="Calibri Light" panose="020F0302020204030204"/>
              <a:ea typeface="Calibri" panose="020F0502020204030204" pitchFamily="34" charset="0"/>
              <a:cs typeface="Times New Roman"/>
            </a:endParaRPr>
          </a:p>
        </p:txBody>
      </p:sp>
      <p:grpSp>
        <p:nvGrpSpPr>
          <p:cNvPr id="21" name="Group 20">
            <a:extLst>
              <a:ext uri="{FF2B5EF4-FFF2-40B4-BE49-F238E27FC236}">
                <a16:creationId xmlns:a16="http://schemas.microsoft.com/office/drawing/2014/main" id="{E02410AF-7ABD-1033-1B39-F2ABF84417CB}"/>
              </a:ext>
            </a:extLst>
          </p:cNvPr>
          <p:cNvGrpSpPr/>
          <p:nvPr/>
        </p:nvGrpSpPr>
        <p:grpSpPr>
          <a:xfrm>
            <a:off x="244266" y="2249226"/>
            <a:ext cx="11822179" cy="3079467"/>
            <a:chOff x="689640" y="1699721"/>
            <a:chExt cx="11822179" cy="3079467"/>
          </a:xfrm>
        </p:grpSpPr>
        <p:sp>
          <p:nvSpPr>
            <p:cNvPr id="22" name="TextBox 21">
              <a:extLst>
                <a:ext uri="{FF2B5EF4-FFF2-40B4-BE49-F238E27FC236}">
                  <a16:creationId xmlns:a16="http://schemas.microsoft.com/office/drawing/2014/main" id="{CC212354-91BA-2F91-B803-3C3ADD12168F}"/>
                </a:ext>
              </a:extLst>
            </p:cNvPr>
            <p:cNvSpPr txBox="1"/>
            <p:nvPr/>
          </p:nvSpPr>
          <p:spPr>
            <a:xfrm>
              <a:off x="7993786" y="1831444"/>
              <a:ext cx="4518033"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a:rPr>
                <a:t>$1.5M </a:t>
              </a:r>
              <a:r>
                <a:rPr kumimoji="0" lang="en-US" sz="24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a:rPr>
                <a:t>Raised for Endowments</a:t>
              </a:r>
              <a:endParaRPr kumimoji="0" lang="en-US" sz="1800" b="0"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endParaRPr>
            </a:p>
          </p:txBody>
        </p:sp>
        <p:pic>
          <p:nvPicPr>
            <p:cNvPr id="23" name="Picture 22" descr="Graphical user interface, application&#10;&#10;Description automatically generated">
              <a:extLst>
                <a:ext uri="{FF2B5EF4-FFF2-40B4-BE49-F238E27FC236}">
                  <a16:creationId xmlns:a16="http://schemas.microsoft.com/office/drawing/2014/main" id="{C1217735-04AC-2390-37B5-505BFF510D1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7188" t="8428" r="6377" b="68175"/>
            <a:stretch/>
          </p:blipFill>
          <p:spPr>
            <a:xfrm>
              <a:off x="689640" y="2755471"/>
              <a:ext cx="919730" cy="828829"/>
            </a:xfrm>
            <a:prstGeom prst="rect">
              <a:avLst/>
            </a:prstGeom>
          </p:spPr>
        </p:pic>
        <p:pic>
          <p:nvPicPr>
            <p:cNvPr id="24" name="Graphic 23" descr="Bar graph with upward trend outline">
              <a:extLst>
                <a:ext uri="{FF2B5EF4-FFF2-40B4-BE49-F238E27FC236}">
                  <a16:creationId xmlns:a16="http://schemas.microsoft.com/office/drawing/2014/main" id="{07F15AC2-AB85-21DF-5C2D-D91138CA61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734" y="4007330"/>
              <a:ext cx="666789" cy="771858"/>
            </a:xfrm>
            <a:prstGeom prst="rect">
              <a:avLst/>
            </a:prstGeom>
          </p:spPr>
        </p:pic>
        <p:sp>
          <p:nvSpPr>
            <p:cNvPr id="25" name="Arrow: Up 24">
              <a:extLst>
                <a:ext uri="{FF2B5EF4-FFF2-40B4-BE49-F238E27FC236}">
                  <a16:creationId xmlns:a16="http://schemas.microsoft.com/office/drawing/2014/main" id="{49883F8B-1036-6D99-4917-BF8D509C9299}"/>
                </a:ext>
              </a:extLst>
            </p:cNvPr>
            <p:cNvSpPr/>
            <p:nvPr/>
          </p:nvSpPr>
          <p:spPr>
            <a:xfrm>
              <a:off x="7121709" y="1699721"/>
              <a:ext cx="682866" cy="58456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0C1AD040-0B3E-35B9-E3AE-C5222A67C35C}"/>
              </a:ext>
            </a:extLst>
          </p:cNvPr>
          <p:cNvSpPr txBox="1"/>
          <p:nvPr/>
        </p:nvSpPr>
        <p:spPr>
          <a:xfrm>
            <a:off x="3095393" y="1500086"/>
            <a:ext cx="54548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6559D"/>
                </a:solidFill>
                <a:effectLst/>
                <a:uLnTx/>
                <a:uFillTx/>
                <a:latin typeface="Calibri" panose="020F0502020204030204"/>
                <a:ea typeface="+mn-ea"/>
                <a:cs typeface="Calibri"/>
              </a:rPr>
              <a:t>Society Year </a:t>
            </a:r>
            <a:r>
              <a:rPr kumimoji="0" lang="en-US" sz="2400" b="1" i="0" u="sng" strike="noStrike" kern="1200" cap="none" spc="0" normalizeH="0" baseline="0" noProof="0" dirty="0">
                <a:ln>
                  <a:noFill/>
                </a:ln>
                <a:solidFill>
                  <a:srgbClr val="06559D"/>
                </a:solidFill>
                <a:effectLst/>
                <a:uLnTx/>
                <a:uFillTx/>
                <a:latin typeface="Calibri" panose="020F0502020204030204"/>
                <a:ea typeface="+mn-ea"/>
                <a:cs typeface="Calibri"/>
              </a:rPr>
              <a:t>2023-2024</a:t>
            </a: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9EFC9CF-4833-DE23-C7B9-7F0616E245D1}"/>
              </a:ext>
            </a:extLst>
          </p:cNvPr>
          <p:cNvSpPr txBox="1"/>
          <p:nvPr/>
        </p:nvSpPr>
        <p:spPr>
          <a:xfrm>
            <a:off x="1209088" y="3251193"/>
            <a:ext cx="41556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$232,100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Awarded through 52 Scholarships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ADC0AEF-EDD9-DAA5-3AA6-3502A1C547A1}"/>
              </a:ext>
            </a:extLst>
          </p:cNvPr>
          <p:cNvSpPr txBox="1"/>
          <p:nvPr/>
        </p:nvSpPr>
        <p:spPr>
          <a:xfrm>
            <a:off x="1138202" y="4562395"/>
            <a:ext cx="45180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$57,600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Raised by College of Fellows and Life Members Club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 name="Graphic 34" descr="Users with solid fill">
            <a:extLst>
              <a:ext uri="{FF2B5EF4-FFF2-40B4-BE49-F238E27FC236}">
                <a16:creationId xmlns:a16="http://schemas.microsoft.com/office/drawing/2014/main" id="{C0B50ACB-EB04-FEB9-D44D-3F20BECF5D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3017" y="2210065"/>
            <a:ext cx="914400" cy="914400"/>
          </a:xfrm>
          <a:prstGeom prst="rect">
            <a:avLst/>
          </a:prstGeom>
        </p:spPr>
      </p:pic>
    </p:spTree>
    <p:extLst>
      <p:ext uri="{BB962C8B-B14F-4D97-AF65-F5344CB8AC3E}">
        <p14:creationId xmlns:p14="http://schemas.microsoft.com/office/powerpoint/2010/main" val="2053407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4C6BBDA33D2B418C96AA528AED573E" ma:contentTypeVersion="2" ma:contentTypeDescription="Create a new document." ma:contentTypeScope="" ma:versionID="b214cc0495fb88b4c9bbdd476a0a77d4">
  <xsd:schema xmlns:xsd="http://www.w3.org/2001/XMLSchema" xmlns:xs="http://www.w3.org/2001/XMLSchema" xmlns:p="http://schemas.microsoft.com/office/2006/metadata/properties" xmlns:ns2="7c628115-b24a-4535-ad04-ab89b3501865" targetNamespace="http://schemas.microsoft.com/office/2006/metadata/properties" ma:root="true" ma:fieldsID="71a45ea58b006735f94f0ca5d6d0f312" ns2:_="">
    <xsd:import namespace="7c628115-b24a-4535-ad04-ab89b350186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628115-b24a-4535-ad04-ab89b3501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3076E9-897F-4EAE-896C-7DBE16528196}">
  <ds:schemaRefs>
    <ds:schemaRef ds:uri="7c628115-b24a-4535-ad04-ab89b35018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853A6F-88A1-4DCC-9C8C-A5BA102CE303}">
  <ds:schemaRefs>
    <ds:schemaRef ds:uri="http://schemas.microsoft.com/sharepoint/v3/contenttype/forms"/>
  </ds:schemaRefs>
</ds:datastoreItem>
</file>

<file path=customXml/itemProps3.xml><?xml version="1.0" encoding="utf-8"?>
<ds:datastoreItem xmlns:ds="http://schemas.openxmlformats.org/officeDocument/2006/customXml" ds:itemID="{950CD0BE-F7BF-4CE7-AFE2-61B8F1781527}">
  <ds:schemaRefs>
    <ds:schemaRef ds:uri="http://purl.org/dc/terms/"/>
    <ds:schemaRef ds:uri="http://purl.org/dc/dcmitype/"/>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7c628115-b24a-4535-ad04-ab89b3501865"/>
  </ds:schemaRefs>
</ds:datastoreItem>
</file>

<file path=docProps/app.xml><?xml version="1.0" encoding="utf-8"?>
<Properties xmlns="http://schemas.openxmlformats.org/officeDocument/2006/extended-properties" xmlns:vt="http://schemas.openxmlformats.org/officeDocument/2006/docPropsVTypes">
  <TotalTime>7506</TotalTime>
  <Words>2822</Words>
  <Application>Microsoft Office PowerPoint</Application>
  <PresentationFormat>Widescreen</PresentationFormat>
  <Paragraphs>420</Paragraphs>
  <Slides>22</Slides>
  <Notes>21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Akzidenz Grotesk BE Bold</vt:lpstr>
      <vt:lpstr>Akzidenz Grotesk BE Light</vt:lpstr>
      <vt:lpstr>Akzidenz Grotesk BE Medium</vt:lpstr>
      <vt:lpstr>Akzidenz Grotesk BE Regular</vt:lpstr>
      <vt:lpstr>akzidenz-grotesk</vt:lpstr>
      <vt:lpstr>akzidenz-grotesk-condensed</vt:lpstr>
      <vt:lpstr>Aptos</vt:lpstr>
      <vt:lpstr>Arial</vt:lpstr>
      <vt:lpstr>Calibri</vt:lpstr>
      <vt:lpstr>Calibri  </vt:lpstr>
      <vt:lpstr>Calibri Light</vt:lpstr>
      <vt:lpstr>Helvetica</vt:lpstr>
      <vt:lpstr>Symbol</vt:lpstr>
      <vt:lpstr>Times New Roman</vt:lpstr>
      <vt:lpstr>Office Theme</vt:lpstr>
      <vt:lpstr>1_Office Theme</vt:lpstr>
      <vt:lpstr>PowerPoint Presentation</vt:lpstr>
      <vt:lpstr>ABOUT</vt:lpstr>
      <vt:lpstr>ABOUT</vt:lpstr>
      <vt:lpstr>ABOUT</vt:lpstr>
      <vt:lpstr>ABOUT</vt:lpstr>
      <vt:lpstr>ABOUT</vt:lpstr>
      <vt:lpstr>PowerPoint Presentation</vt:lpstr>
      <vt:lpstr>PowerPoint Presentation</vt:lpstr>
      <vt:lpstr>ABOUT</vt:lpstr>
      <vt:lpstr>ABOUT</vt:lpstr>
      <vt:lpstr>ABOUT</vt:lpstr>
      <vt:lpstr>ABOUT</vt:lpstr>
      <vt:lpstr>ABOUT</vt:lpstr>
      <vt:lpstr>ABOUT</vt:lpstr>
      <vt:lpstr>ABOUT</vt:lpstr>
      <vt:lpstr>ABOUT</vt:lpstr>
      <vt:lpstr>ABOUT</vt:lpstr>
      <vt:lpstr>ABOUT</vt:lpstr>
      <vt:lpstr>ABOUT</vt:lpstr>
      <vt:lpstr>ABOUT</vt:lpstr>
      <vt:lpstr>Media Inquiries</vt:lpstr>
      <vt:lpstr>PowerPoint Presentation</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Wilson, Anne</cp:lastModifiedBy>
  <cp:revision>103</cp:revision>
  <dcterms:created xsi:type="dcterms:W3CDTF">2017-02-06T18:00:44Z</dcterms:created>
  <dcterms:modified xsi:type="dcterms:W3CDTF">2024-07-17T12:48:04Z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0x010100F74C6BBDA33D2B418C96AA528AED573E</vt:lpwstr>
  </property>
</Properties>
</file>