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78" r:id="rId3"/>
    <p:sldId id="279" r:id="rId4"/>
    <p:sldId id="280" r:id="rId5"/>
    <p:sldId id="281" r:id="rId6"/>
    <p:sldId id="283" r:id="rId7"/>
    <p:sldId id="284" r:id="rId8"/>
    <p:sldId id="287" r:id="rId9"/>
    <p:sldId id="291" r:id="rId10"/>
    <p:sldId id="292" r:id="rId11"/>
    <p:sldId id="293" r:id="rId12"/>
    <p:sldId id="296" r:id="rId13"/>
    <p:sldId id="29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051" autoAdjust="0"/>
  </p:normalViewPr>
  <p:slideViewPr>
    <p:cSldViewPr snapToGrid="0">
      <p:cViewPr varScale="1">
        <p:scale>
          <a:sx n="93" d="100"/>
          <a:sy n="93" d="100"/>
        </p:scale>
        <p:origin x="12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B08C0-4F64-454B-A5B3-6427CD1924F1}"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9E36F-70AF-4D26-A902-3D31186D8AA4}" type="slidenum">
              <a:rPr lang="en-US" smtClean="0"/>
              <a:t>‹#›</a:t>
            </a:fld>
            <a:endParaRPr lang="en-US"/>
          </a:p>
        </p:txBody>
      </p:sp>
    </p:spTree>
    <p:extLst>
      <p:ext uri="{BB962C8B-B14F-4D97-AF65-F5344CB8AC3E}">
        <p14:creationId xmlns:p14="http://schemas.microsoft.com/office/powerpoint/2010/main" val="195037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1</a:t>
            </a:fld>
            <a:endParaRPr lang="en-US"/>
          </a:p>
        </p:txBody>
      </p:sp>
    </p:spTree>
    <p:extLst>
      <p:ext uri="{BB962C8B-B14F-4D97-AF65-F5344CB8AC3E}">
        <p14:creationId xmlns:p14="http://schemas.microsoft.com/office/powerpoint/2010/main" val="266838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Presidential Initiatives Master list is updated annually and can be found in the PAOE Newsletter.  Try to schedule topics that relate to this list, and some of the initiative topics may earn specific PAOE points for your chapter. </a:t>
            </a:r>
          </a:p>
        </p:txBody>
      </p:sp>
      <p:sp>
        <p:nvSpPr>
          <p:cNvPr id="4" name="Slide Number Placeholder 3"/>
          <p:cNvSpPr>
            <a:spLocks noGrp="1"/>
          </p:cNvSpPr>
          <p:nvPr>
            <p:ph type="sldNum" sz="quarter" idx="5"/>
          </p:nvPr>
        </p:nvSpPr>
        <p:spPr/>
        <p:txBody>
          <a:bodyPr/>
          <a:lstStyle/>
          <a:p>
            <a:fld id="{6BD9E36F-70AF-4D26-A902-3D31186D8AA4}" type="slidenum">
              <a:rPr lang="en-US" smtClean="0"/>
              <a:t>12</a:t>
            </a:fld>
            <a:endParaRPr lang="en-US"/>
          </a:p>
        </p:txBody>
      </p:sp>
    </p:spTree>
    <p:extLst>
      <p:ext uri="{BB962C8B-B14F-4D97-AF65-F5344CB8AC3E}">
        <p14:creationId xmlns:p14="http://schemas.microsoft.com/office/powerpoint/2010/main" val="2217483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Hold a presentation giving your members an overview of the available certifications, or dive deeply into a specific certification.</a:t>
            </a:r>
          </a:p>
        </p:txBody>
      </p:sp>
      <p:sp>
        <p:nvSpPr>
          <p:cNvPr id="4" name="Slide Number Placeholder 3"/>
          <p:cNvSpPr>
            <a:spLocks noGrp="1"/>
          </p:cNvSpPr>
          <p:nvPr>
            <p:ph type="sldNum" sz="quarter" idx="5"/>
          </p:nvPr>
        </p:nvSpPr>
        <p:spPr/>
        <p:txBody>
          <a:bodyPr/>
          <a:lstStyle/>
          <a:p>
            <a:fld id="{6BD9E36F-70AF-4D26-A902-3D31186D8AA4}" type="slidenum">
              <a:rPr lang="en-US" smtClean="0"/>
              <a:t>13</a:t>
            </a:fld>
            <a:endParaRPr lang="en-US"/>
          </a:p>
        </p:txBody>
      </p:sp>
    </p:spTree>
    <p:extLst>
      <p:ext uri="{BB962C8B-B14F-4D97-AF65-F5344CB8AC3E}">
        <p14:creationId xmlns:p14="http://schemas.microsoft.com/office/powerpoint/2010/main" val="223843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Here are examples of proven successful program types. This is a good opportunity to have some Chapters discuss examples of these different type of meetings. However, there are two summary slides on monthly programs with details to be covered on later slides. As an alternate you could review the later slides and use them as your talking notes for these two slides; your choice. As such avoid too detailed discussion here unless you delete the later slides.</a:t>
            </a:r>
          </a:p>
        </p:txBody>
      </p:sp>
      <p:sp>
        <p:nvSpPr>
          <p:cNvPr id="4" name="Slide Number Placeholder 3"/>
          <p:cNvSpPr>
            <a:spLocks noGrp="1"/>
          </p:cNvSpPr>
          <p:nvPr>
            <p:ph type="sldNum" sz="quarter" idx="5"/>
          </p:nvPr>
        </p:nvSpPr>
        <p:spPr/>
        <p:txBody>
          <a:bodyPr/>
          <a:lstStyle/>
          <a:p>
            <a:fld id="{6BD9E36F-70AF-4D26-A902-3D31186D8AA4}" type="slidenum">
              <a:rPr lang="en-US" smtClean="0"/>
              <a:t>2</a:t>
            </a:fld>
            <a:endParaRPr lang="en-US"/>
          </a:p>
        </p:txBody>
      </p:sp>
    </p:spTree>
    <p:extLst>
      <p:ext uri="{BB962C8B-B14F-4D97-AF65-F5344CB8AC3E}">
        <p14:creationId xmlns:p14="http://schemas.microsoft.com/office/powerpoint/2010/main" val="339737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Examples of Technical Talks. </a:t>
            </a:r>
          </a:p>
        </p:txBody>
      </p:sp>
      <p:sp>
        <p:nvSpPr>
          <p:cNvPr id="4" name="Slide Number Placeholder 3"/>
          <p:cNvSpPr>
            <a:spLocks noGrp="1"/>
          </p:cNvSpPr>
          <p:nvPr>
            <p:ph type="sldNum" sz="quarter" idx="5"/>
          </p:nvPr>
        </p:nvSpPr>
        <p:spPr/>
        <p:txBody>
          <a:bodyPr/>
          <a:lstStyle/>
          <a:p>
            <a:fld id="{6BD9E36F-70AF-4D26-A902-3D31186D8AA4}" type="slidenum">
              <a:rPr lang="en-US" smtClean="0"/>
              <a:t>3</a:t>
            </a:fld>
            <a:endParaRPr lang="en-US"/>
          </a:p>
        </p:txBody>
      </p:sp>
    </p:spTree>
    <p:extLst>
      <p:ext uri="{BB962C8B-B14F-4D97-AF65-F5344CB8AC3E}">
        <p14:creationId xmlns:p14="http://schemas.microsoft.com/office/powerpoint/2010/main" val="313054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 of Panel Discussion members; I suggest limiting to about 4 people. If promoted properly, these can quadruple attendance</a:t>
            </a:r>
            <a:r>
              <a:rPr kumimoji="0" lang="en-US" sz="1200"/>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Panel forums must have a strong moderator to keep the discussion on task. </a:t>
            </a:r>
          </a:p>
        </p:txBody>
      </p:sp>
      <p:sp>
        <p:nvSpPr>
          <p:cNvPr id="4" name="Slide Number Placeholder 3"/>
          <p:cNvSpPr>
            <a:spLocks noGrp="1"/>
          </p:cNvSpPr>
          <p:nvPr>
            <p:ph type="sldNum" sz="quarter" idx="5"/>
          </p:nvPr>
        </p:nvSpPr>
        <p:spPr/>
        <p:txBody>
          <a:bodyPr/>
          <a:lstStyle/>
          <a:p>
            <a:fld id="{6BD9E36F-70AF-4D26-A902-3D31186D8AA4}" type="slidenum">
              <a:rPr lang="en-US" smtClean="0"/>
              <a:t>4</a:t>
            </a:fld>
            <a:endParaRPr lang="en-US"/>
          </a:p>
        </p:txBody>
      </p:sp>
    </p:spTree>
    <p:extLst>
      <p:ext uri="{BB962C8B-B14F-4D97-AF65-F5344CB8AC3E}">
        <p14:creationId xmlns:p14="http://schemas.microsoft.com/office/powerpoint/2010/main" val="892153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Examples of field trips. Let others tell their success stories</a:t>
            </a:r>
            <a:r>
              <a:rPr kumimoji="0" lang="en-US" sz="2000" dirty="0"/>
              <a:t>.</a:t>
            </a:r>
          </a:p>
        </p:txBody>
      </p:sp>
      <p:sp>
        <p:nvSpPr>
          <p:cNvPr id="4" name="Slide Number Placeholder 3"/>
          <p:cNvSpPr>
            <a:spLocks noGrp="1"/>
          </p:cNvSpPr>
          <p:nvPr>
            <p:ph type="sldNum" sz="quarter" idx="5"/>
          </p:nvPr>
        </p:nvSpPr>
        <p:spPr/>
        <p:txBody>
          <a:bodyPr/>
          <a:lstStyle/>
          <a:p>
            <a:fld id="{6BD9E36F-70AF-4D26-A902-3D31186D8AA4}" type="slidenum">
              <a:rPr lang="en-US" smtClean="0"/>
              <a:t>5</a:t>
            </a:fld>
            <a:endParaRPr lang="en-US"/>
          </a:p>
        </p:txBody>
      </p:sp>
    </p:spTree>
    <p:extLst>
      <p:ext uri="{BB962C8B-B14F-4D97-AF65-F5344CB8AC3E}">
        <p14:creationId xmlns:p14="http://schemas.microsoft.com/office/powerpoint/2010/main" val="86907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Examples of research talks. Having a research firm or University research team report on the results of an ASHRAE research project can be quite informing. Research by others on items of interest to ASHRAE works as well. Do not let a Research Promotion Chair just present a long list of ASHRAE project topics for a program or use the entire meeting to solicit donations.</a:t>
            </a:r>
          </a:p>
        </p:txBody>
      </p:sp>
      <p:sp>
        <p:nvSpPr>
          <p:cNvPr id="4" name="Slide Number Placeholder 3"/>
          <p:cNvSpPr>
            <a:spLocks noGrp="1"/>
          </p:cNvSpPr>
          <p:nvPr>
            <p:ph type="sldNum" sz="quarter" idx="5"/>
          </p:nvPr>
        </p:nvSpPr>
        <p:spPr/>
        <p:txBody>
          <a:bodyPr/>
          <a:lstStyle/>
          <a:p>
            <a:fld id="{6BD9E36F-70AF-4D26-A902-3D31186D8AA4}" type="slidenum">
              <a:rPr lang="en-US" smtClean="0"/>
              <a:t>6</a:t>
            </a:fld>
            <a:endParaRPr lang="en-US"/>
          </a:p>
        </p:txBody>
      </p:sp>
    </p:spTree>
    <p:extLst>
      <p:ext uri="{BB962C8B-B14F-4D97-AF65-F5344CB8AC3E}">
        <p14:creationId xmlns:p14="http://schemas.microsoft.com/office/powerpoint/2010/main" val="236408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Your imagination can go to work  here. Think of a joint engineer and Architectural Society meeting, other Engineering Societies, Contractor Organizations, Building Owners, etc. Again, without good promotion, none of these will be successful. </a:t>
            </a:r>
          </a:p>
        </p:txBody>
      </p:sp>
      <p:sp>
        <p:nvSpPr>
          <p:cNvPr id="4" name="Slide Number Placeholder 3"/>
          <p:cNvSpPr>
            <a:spLocks noGrp="1"/>
          </p:cNvSpPr>
          <p:nvPr>
            <p:ph type="sldNum" sz="quarter" idx="5"/>
          </p:nvPr>
        </p:nvSpPr>
        <p:spPr/>
        <p:txBody>
          <a:bodyPr/>
          <a:lstStyle/>
          <a:p>
            <a:fld id="{6BD9E36F-70AF-4D26-A902-3D31186D8AA4}" type="slidenum">
              <a:rPr lang="en-US" smtClean="0"/>
              <a:t>7</a:t>
            </a:fld>
            <a:endParaRPr lang="en-US"/>
          </a:p>
        </p:txBody>
      </p:sp>
    </p:spTree>
    <p:extLst>
      <p:ext uri="{BB962C8B-B14F-4D97-AF65-F5344CB8AC3E}">
        <p14:creationId xmlns:p14="http://schemas.microsoft.com/office/powerpoint/2010/main" val="365845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Examples of non-technical programs. For Research Promotion nights I suggest you have your RP</a:t>
            </a:r>
            <a:r>
              <a:rPr kumimoji="0" lang="en-US" sz="1200" baseline="0" dirty="0"/>
              <a:t> </a:t>
            </a:r>
            <a:r>
              <a:rPr kumimoji="0" lang="en-US" sz="1200" dirty="0"/>
              <a:t>Chair highlight a few funded Research project descriptions (just a few or it will get boring) and to make a ceremony out of recognizing your honor roll and higher RP contributors, especially the major contributors.</a:t>
            </a:r>
          </a:p>
          <a:p>
            <a:pPr defTabSz="923925">
              <a:spcBef>
                <a:spcPct val="0"/>
              </a:spcBef>
            </a:pPr>
            <a:endParaRPr kumimoji="0" lang="en-US" sz="1200" dirty="0"/>
          </a:p>
          <a:p>
            <a:pPr defTabSz="923925">
              <a:spcBef>
                <a:spcPct val="0"/>
              </a:spcBef>
            </a:pPr>
            <a:r>
              <a:rPr kumimoji="0" lang="en-US" sz="1200" dirty="0"/>
              <a:t>Sometimes local facilities personnel can provide their perspective on dealing with construction issues, engineers, architects and contractors.</a:t>
            </a:r>
          </a:p>
          <a:p>
            <a:pPr defTabSz="923925">
              <a:spcBef>
                <a:spcPct val="0"/>
              </a:spcBef>
            </a:pPr>
            <a:endParaRPr kumimoji="0" lang="en-US" sz="1200" dirty="0"/>
          </a:p>
          <a:p>
            <a:pPr defTabSz="923925">
              <a:spcBef>
                <a:spcPct val="0"/>
              </a:spcBef>
            </a:pPr>
            <a:r>
              <a:rPr kumimoji="0" lang="en-US" sz="1200" dirty="0"/>
              <a:t>An occasional meeting to help teach people skills or other managerial/leadership skills is a good change of pace. Carefully select speakers for these topics.</a:t>
            </a:r>
          </a:p>
        </p:txBody>
      </p:sp>
      <p:sp>
        <p:nvSpPr>
          <p:cNvPr id="4" name="Slide Number Placeholder 3"/>
          <p:cNvSpPr>
            <a:spLocks noGrp="1"/>
          </p:cNvSpPr>
          <p:nvPr>
            <p:ph type="sldNum" sz="quarter" idx="5"/>
          </p:nvPr>
        </p:nvSpPr>
        <p:spPr/>
        <p:txBody>
          <a:bodyPr/>
          <a:lstStyle/>
          <a:p>
            <a:fld id="{6BD9E36F-70AF-4D26-A902-3D31186D8AA4}" type="slidenum">
              <a:rPr lang="en-US" smtClean="0"/>
              <a:t>8</a:t>
            </a:fld>
            <a:endParaRPr lang="en-US"/>
          </a:p>
        </p:txBody>
      </p:sp>
    </p:spTree>
    <p:extLst>
      <p:ext uri="{BB962C8B-B14F-4D97-AF65-F5344CB8AC3E}">
        <p14:creationId xmlns:p14="http://schemas.microsoft.com/office/powerpoint/2010/main" val="276464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These are resources to supplement the normal Chapter meeting programs and do provide a value to ASHRAE members.</a:t>
            </a:r>
          </a:p>
        </p:txBody>
      </p:sp>
      <p:sp>
        <p:nvSpPr>
          <p:cNvPr id="4" name="Slide Number Placeholder 3"/>
          <p:cNvSpPr>
            <a:spLocks noGrp="1"/>
          </p:cNvSpPr>
          <p:nvPr>
            <p:ph type="sldNum" sz="quarter" idx="5"/>
          </p:nvPr>
        </p:nvSpPr>
        <p:spPr/>
        <p:txBody>
          <a:bodyPr/>
          <a:lstStyle/>
          <a:p>
            <a:fld id="{6BD9E36F-70AF-4D26-A902-3D31186D8AA4}" type="slidenum">
              <a:rPr lang="en-US" smtClean="0"/>
              <a:t>11</a:t>
            </a:fld>
            <a:endParaRPr lang="en-US"/>
          </a:p>
        </p:txBody>
      </p:sp>
    </p:spTree>
    <p:extLst>
      <p:ext uri="{BB962C8B-B14F-4D97-AF65-F5344CB8AC3E}">
        <p14:creationId xmlns:p14="http://schemas.microsoft.com/office/powerpoint/2010/main" val="311652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0450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91078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5033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931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763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637000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575887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8089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07829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1589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D0D4FE-3016-4630-ADAA-43F897DAC40F}"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79428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D0D4FE-3016-4630-ADAA-43F897DAC40F}"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21147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D0D4FE-3016-4630-ADAA-43F897DAC40F}"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4190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0D4FE-3016-4630-ADAA-43F897DAC40F}"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7876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48434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1194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0D4FE-3016-4630-ADAA-43F897DAC40F}" type="datetimeFigureOut">
              <a:rPr lang="en-US" smtClean="0"/>
              <a:t>8/13/2024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FF9B61-0B6F-4958-A3C5-82D6C9F4E914}" type="slidenum">
              <a:rPr lang="en-US" smtClean="0"/>
              <a:t>‹#›</a:t>
            </a:fld>
            <a:endParaRPr lang="en-US"/>
          </a:p>
        </p:txBody>
      </p:sp>
    </p:spTree>
    <p:extLst>
      <p:ext uri="{BB962C8B-B14F-4D97-AF65-F5344CB8AC3E}">
        <p14:creationId xmlns:p14="http://schemas.microsoft.com/office/powerpoint/2010/main" val="607693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shrae.org/technical-resources/refrigeratio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ashrae.org/educati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ashrae.org/distinguishedlecture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ashrae.org/certific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shrae.org/techhou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0100-A949-48C7-BC49-291F322476C1}"/>
              </a:ext>
            </a:extLst>
          </p:cNvPr>
          <p:cNvSpPr>
            <a:spLocks noGrp="1"/>
          </p:cNvSpPr>
          <p:nvPr>
            <p:ph type="ctrTitle"/>
          </p:nvPr>
        </p:nvSpPr>
        <p:spPr>
          <a:xfrm>
            <a:off x="4974337" y="1265314"/>
            <a:ext cx="4299666" cy="3249131"/>
          </a:xfrm>
        </p:spPr>
        <p:txBody>
          <a:bodyPr>
            <a:normAutofit/>
          </a:bodyPr>
          <a:lstStyle/>
          <a:p>
            <a:pPr algn="l">
              <a:lnSpc>
                <a:spcPct val="90000"/>
              </a:lnSpc>
            </a:pPr>
            <a:r>
              <a:rPr lang="en-US" sz="3800" dirty="0"/>
              <a:t>Chapter Program Ideas</a:t>
            </a:r>
          </a:p>
        </p:txBody>
      </p:sp>
      <p:sp>
        <p:nvSpPr>
          <p:cNvPr id="9" name="Isosceles Triangle 8">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A blue and white logo&#10;&#10;Description automatically generated with low confidence">
            <a:extLst>
              <a:ext uri="{FF2B5EF4-FFF2-40B4-BE49-F238E27FC236}">
                <a16:creationId xmlns:a16="http://schemas.microsoft.com/office/drawing/2014/main" id="{5FF14C1B-F5DC-4F7E-9711-CF94C930E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04" y="2123488"/>
            <a:ext cx="3765692" cy="2618994"/>
          </a:xfrm>
          <a:prstGeom prst="rect">
            <a:avLst/>
          </a:prstGeom>
        </p:spPr>
      </p:pic>
    </p:spTree>
    <p:extLst>
      <p:ext uri="{BB962C8B-B14F-4D97-AF65-F5344CB8AC3E}">
        <p14:creationId xmlns:p14="http://schemas.microsoft.com/office/powerpoint/2010/main" val="10727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93B0-FC1F-45D4-9B65-477BF0D8ACE7}"/>
              </a:ext>
            </a:extLst>
          </p:cNvPr>
          <p:cNvSpPr>
            <a:spLocks noGrp="1"/>
          </p:cNvSpPr>
          <p:nvPr>
            <p:ph type="title"/>
          </p:nvPr>
        </p:nvSpPr>
        <p:spPr>
          <a:xfrm>
            <a:off x="677334" y="609600"/>
            <a:ext cx="8596668" cy="1320800"/>
          </a:xfrm>
        </p:spPr>
        <p:txBody>
          <a:bodyPr anchor="t">
            <a:normAutofit/>
          </a:bodyPr>
          <a:lstStyle/>
          <a:p>
            <a:r>
              <a:rPr lang="en-US" dirty="0"/>
              <a:t>Don’t Forget the “R” in ASHRAE</a:t>
            </a:r>
            <a:br>
              <a:rPr lang="en-US" dirty="0"/>
            </a:br>
            <a:r>
              <a:rPr lang="en-US" dirty="0"/>
              <a:t>Refrigeration</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96B6794C-F917-4485-A384-46AC7A71E85B}"/>
              </a:ext>
            </a:extLst>
          </p:cNvPr>
          <p:cNvPicPr>
            <a:picLocks noChangeAspect="1"/>
          </p:cNvPicPr>
          <p:nvPr/>
        </p:nvPicPr>
        <p:blipFill>
          <a:blip r:embed="rId2"/>
          <a:stretch>
            <a:fillRect/>
          </a:stretch>
        </p:blipFill>
        <p:spPr>
          <a:xfrm>
            <a:off x="1289806" y="2159331"/>
            <a:ext cx="2874496" cy="3769831"/>
          </a:xfrm>
          <a:prstGeom prst="rect">
            <a:avLst/>
          </a:prstGeom>
        </p:spPr>
      </p:pic>
      <p:sp>
        <p:nvSpPr>
          <p:cNvPr id="3" name="Content Placeholder 2">
            <a:extLst>
              <a:ext uri="{FF2B5EF4-FFF2-40B4-BE49-F238E27FC236}">
                <a16:creationId xmlns:a16="http://schemas.microsoft.com/office/drawing/2014/main" id="{0BF65D90-7D87-4CDA-910B-A49E3B8787D7}"/>
              </a:ext>
            </a:extLst>
          </p:cNvPr>
          <p:cNvSpPr>
            <a:spLocks noGrp="1"/>
          </p:cNvSpPr>
          <p:nvPr>
            <p:ph idx="1"/>
          </p:nvPr>
        </p:nvSpPr>
        <p:spPr>
          <a:xfrm>
            <a:off x="4860323" y="2160589"/>
            <a:ext cx="4410676" cy="3768573"/>
          </a:xfrm>
        </p:spPr>
        <p:txBody>
          <a:bodyPr>
            <a:normAutofit/>
          </a:bodyPr>
          <a:lstStyle/>
          <a:p>
            <a:r>
              <a:rPr lang="en-US" dirty="0"/>
              <a:t>Plan technical tours of ice rinks, breweries, food processing plants</a:t>
            </a:r>
          </a:p>
          <a:p>
            <a:r>
              <a:rPr lang="en-US" dirty="0"/>
              <a:t>Use Technical Committees (TC 10 – Refrigeration Systems) for programs topics and news</a:t>
            </a:r>
          </a:p>
          <a:p>
            <a:r>
              <a:rPr lang="en-US" dirty="0"/>
              <a:t>Partner with other organizations related to refrigeration</a:t>
            </a:r>
          </a:p>
          <a:p>
            <a:r>
              <a:rPr lang="en-US" dirty="0"/>
              <a:t>Visit </a:t>
            </a:r>
            <a:r>
              <a:rPr lang="en-US" dirty="0">
                <a:hlinkClick r:id="rId3"/>
              </a:rPr>
              <a:t>Refrigeration (ashrae.org)</a:t>
            </a:r>
            <a:r>
              <a:rPr lang="en-US" dirty="0"/>
              <a:t> for more information</a:t>
            </a:r>
          </a:p>
        </p:txBody>
      </p:sp>
    </p:spTree>
    <p:extLst>
      <p:ext uri="{BB962C8B-B14F-4D97-AF65-F5344CB8AC3E}">
        <p14:creationId xmlns:p14="http://schemas.microsoft.com/office/powerpoint/2010/main" val="2846715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addressing a group of people&#10;&#10;Description automatically generated with medium confidence">
            <a:extLst>
              <a:ext uri="{FF2B5EF4-FFF2-40B4-BE49-F238E27FC236}">
                <a16:creationId xmlns:a16="http://schemas.microsoft.com/office/drawing/2014/main" id="{D45B6A1C-DC82-463A-9A30-1DA21E250C21}"/>
              </a:ext>
            </a:extLst>
          </p:cNvPr>
          <p:cNvPicPr>
            <a:picLocks noChangeAspect="1"/>
          </p:cNvPicPr>
          <p:nvPr/>
        </p:nvPicPr>
        <p:blipFill rotWithShape="1">
          <a:blip r:embed="rId3"/>
          <a:srcRect l="10870" r="2472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8ED45D0-FFFC-46B0-AF99-E2AA8CD7268E}"/>
              </a:ext>
            </a:extLst>
          </p:cNvPr>
          <p:cNvSpPr>
            <a:spLocks noGrp="1"/>
          </p:cNvSpPr>
          <p:nvPr>
            <p:ph type="title"/>
          </p:nvPr>
        </p:nvSpPr>
        <p:spPr>
          <a:xfrm>
            <a:off x="677333" y="609600"/>
            <a:ext cx="3851123" cy="1320800"/>
          </a:xfrm>
        </p:spPr>
        <p:txBody>
          <a:bodyPr>
            <a:normAutofit/>
          </a:bodyPr>
          <a:lstStyle/>
          <a:p>
            <a:pPr>
              <a:lnSpc>
                <a:spcPct val="90000"/>
              </a:lnSpc>
            </a:pPr>
            <a:r>
              <a:rPr lang="en-US" sz="2000" dirty="0"/>
              <a:t>ASHRAE Learning Institute (ALI)</a:t>
            </a:r>
            <a:br>
              <a:rPr lang="en-US" sz="2000" dirty="0"/>
            </a:br>
            <a:r>
              <a:rPr lang="en-US" sz="2000" dirty="0"/>
              <a:t>Chapter Professional Development</a:t>
            </a:r>
          </a:p>
        </p:txBody>
      </p:sp>
      <p:sp>
        <p:nvSpPr>
          <p:cNvPr id="3" name="Content Placeholder 2">
            <a:extLst>
              <a:ext uri="{FF2B5EF4-FFF2-40B4-BE49-F238E27FC236}">
                <a16:creationId xmlns:a16="http://schemas.microsoft.com/office/drawing/2014/main" id="{D9EE6562-96DB-4E24-9C67-467EC6270A52}"/>
              </a:ext>
            </a:extLst>
          </p:cNvPr>
          <p:cNvSpPr>
            <a:spLocks noGrp="1"/>
          </p:cNvSpPr>
          <p:nvPr>
            <p:ph idx="1"/>
          </p:nvPr>
        </p:nvSpPr>
        <p:spPr>
          <a:xfrm>
            <a:off x="677334" y="2160589"/>
            <a:ext cx="4282124" cy="4255709"/>
          </a:xfrm>
        </p:spPr>
        <p:txBody>
          <a:bodyPr>
            <a:normAutofit/>
          </a:bodyPr>
          <a:lstStyle/>
          <a:p>
            <a:r>
              <a:rPr lang="en-US" dirty="0"/>
              <a:t>Instructor-led seminars</a:t>
            </a:r>
          </a:p>
          <a:p>
            <a:r>
              <a:rPr lang="en-US" dirty="0"/>
              <a:t>Self-paced courses</a:t>
            </a:r>
          </a:p>
          <a:p>
            <a:r>
              <a:rPr lang="en-US" dirty="0"/>
              <a:t>Developed and presented by subject matter experts at discounted rates to Chapters</a:t>
            </a:r>
          </a:p>
          <a:p>
            <a:r>
              <a:rPr lang="en-US" dirty="0"/>
              <a:t>Each seminar uses ASHRAE peer-reviewed materials that provide practical information that can be put to immediate practice</a:t>
            </a:r>
          </a:p>
          <a:p>
            <a:r>
              <a:rPr lang="en-US" dirty="0"/>
              <a:t>Visit </a:t>
            </a:r>
            <a:r>
              <a:rPr lang="en-US" dirty="0">
                <a:hlinkClick r:id="rId4"/>
              </a:rPr>
              <a:t>www.ashrae.org/education</a:t>
            </a:r>
            <a:r>
              <a:rPr lang="en-US" dirty="0"/>
              <a:t> for more information</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1488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0F04-9FB5-454C-AB8A-479BAEAD289D}"/>
              </a:ext>
            </a:extLst>
          </p:cNvPr>
          <p:cNvSpPr>
            <a:spLocks noGrp="1"/>
          </p:cNvSpPr>
          <p:nvPr>
            <p:ph type="title"/>
          </p:nvPr>
        </p:nvSpPr>
        <p:spPr>
          <a:xfrm>
            <a:off x="677334" y="609600"/>
            <a:ext cx="8596668" cy="883534"/>
          </a:xfrm>
        </p:spPr>
        <p:txBody>
          <a:bodyPr/>
          <a:lstStyle/>
          <a:p>
            <a:r>
              <a:rPr lang="en-US" dirty="0"/>
              <a:t>Distinguished Lecturer (DL) Program</a:t>
            </a:r>
          </a:p>
        </p:txBody>
      </p:sp>
      <p:sp>
        <p:nvSpPr>
          <p:cNvPr id="3" name="Content Placeholder 2">
            <a:extLst>
              <a:ext uri="{FF2B5EF4-FFF2-40B4-BE49-F238E27FC236}">
                <a16:creationId xmlns:a16="http://schemas.microsoft.com/office/drawing/2014/main" id="{AFDE66DA-61A7-47FC-B2E1-808A07FE8AA1}"/>
              </a:ext>
            </a:extLst>
          </p:cNvPr>
          <p:cNvSpPr>
            <a:spLocks noGrp="1"/>
          </p:cNvSpPr>
          <p:nvPr>
            <p:ph idx="1"/>
          </p:nvPr>
        </p:nvSpPr>
        <p:spPr/>
        <p:txBody>
          <a:bodyPr/>
          <a:lstStyle/>
          <a:p>
            <a:pPr marL="0" indent="0" algn="ctr">
              <a:buNone/>
            </a:pPr>
            <a:r>
              <a:rPr lang="en-US" dirty="0">
                <a:hlinkClick r:id="rId3"/>
              </a:rPr>
              <a:t>www.ashrae.org/distinguishedlecturers</a:t>
            </a:r>
            <a:endParaRPr lang="en-US" dirty="0"/>
          </a:p>
          <a:p>
            <a:r>
              <a:rPr lang="en-US" dirty="0"/>
              <a:t>Chapter receives excellent lecturer to speak on relevant subjects of interest</a:t>
            </a:r>
          </a:p>
          <a:p>
            <a:r>
              <a:rPr lang="en-US" dirty="0"/>
              <a:t>Opportunity for AIA and GBCI continuing education credits for approved presentations</a:t>
            </a:r>
          </a:p>
          <a:p>
            <a:r>
              <a:rPr lang="en-US" dirty="0"/>
              <a:t>Society pays lecturer’s transportation to city of event</a:t>
            </a:r>
          </a:p>
          <a:p>
            <a:r>
              <a:rPr lang="en-US" dirty="0"/>
              <a:t>Opportunity to work with other Chapters to combine DL visits</a:t>
            </a:r>
          </a:p>
        </p:txBody>
      </p:sp>
    </p:spTree>
    <p:extLst>
      <p:ext uri="{BB962C8B-B14F-4D97-AF65-F5344CB8AC3E}">
        <p14:creationId xmlns:p14="http://schemas.microsoft.com/office/powerpoint/2010/main" val="4135968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AE2BC7-FBDE-4282-9D48-7501AAD7015A}"/>
              </a:ext>
            </a:extLst>
          </p:cNvPr>
          <p:cNvPicPr>
            <a:picLocks noChangeAspect="1"/>
          </p:cNvPicPr>
          <p:nvPr/>
        </p:nvPicPr>
        <p:blipFill>
          <a:blip r:embed="rId3"/>
          <a:stretch>
            <a:fillRect/>
          </a:stretch>
        </p:blipFill>
        <p:spPr>
          <a:xfrm>
            <a:off x="7998676" y="2476500"/>
            <a:ext cx="1885950" cy="1905000"/>
          </a:xfrm>
          <a:prstGeom prst="rect">
            <a:avLst/>
          </a:prstGeom>
        </p:spPr>
      </p:pic>
      <p:sp>
        <p:nvSpPr>
          <p:cNvPr id="2" name="Title 1">
            <a:extLst>
              <a:ext uri="{FF2B5EF4-FFF2-40B4-BE49-F238E27FC236}">
                <a16:creationId xmlns:a16="http://schemas.microsoft.com/office/drawing/2014/main" id="{42D98363-E2E0-44A5-9EE1-46E60901F1D8}"/>
              </a:ext>
            </a:extLst>
          </p:cNvPr>
          <p:cNvSpPr>
            <a:spLocks noGrp="1"/>
          </p:cNvSpPr>
          <p:nvPr>
            <p:ph type="title"/>
          </p:nvPr>
        </p:nvSpPr>
        <p:spPr/>
        <p:txBody>
          <a:bodyPr/>
          <a:lstStyle/>
          <a:p>
            <a:r>
              <a:rPr lang="en-US" dirty="0"/>
              <a:t>ASHRAE Certification</a:t>
            </a:r>
          </a:p>
        </p:txBody>
      </p:sp>
      <p:sp>
        <p:nvSpPr>
          <p:cNvPr id="3" name="Content Placeholder 2">
            <a:extLst>
              <a:ext uri="{FF2B5EF4-FFF2-40B4-BE49-F238E27FC236}">
                <a16:creationId xmlns:a16="http://schemas.microsoft.com/office/drawing/2014/main" id="{02E43462-9398-4167-A4F7-891D7B74B44F}"/>
              </a:ext>
            </a:extLst>
          </p:cNvPr>
          <p:cNvSpPr>
            <a:spLocks noGrp="1"/>
          </p:cNvSpPr>
          <p:nvPr>
            <p:ph idx="1"/>
          </p:nvPr>
        </p:nvSpPr>
        <p:spPr>
          <a:xfrm>
            <a:off x="677334" y="1518835"/>
            <a:ext cx="7552266" cy="4943958"/>
          </a:xfrm>
        </p:spPr>
        <p:txBody>
          <a:bodyPr>
            <a:normAutofit/>
          </a:bodyPr>
          <a:lstStyle/>
          <a:p>
            <a:r>
              <a:rPr lang="en-US" dirty="0"/>
              <a:t>ASHRAE offers seven certification programs:</a:t>
            </a:r>
          </a:p>
          <a:p>
            <a:pPr lvl="1"/>
            <a:r>
              <a:rPr lang="en-US" dirty="0"/>
              <a:t>Building Commissioning Professional Certification - </a:t>
            </a:r>
            <a:r>
              <a:rPr lang="en-US" b="1" dirty="0" err="1"/>
              <a:t>BCxP</a:t>
            </a:r>
            <a:endParaRPr lang="en-US" dirty="0"/>
          </a:p>
          <a:p>
            <a:pPr lvl="1"/>
            <a:r>
              <a:rPr lang="en-US" dirty="0"/>
              <a:t>Building Decarbonization Certification – </a:t>
            </a:r>
            <a:r>
              <a:rPr lang="en-US" b="1" dirty="0"/>
              <a:t>CDP</a:t>
            </a:r>
            <a:endParaRPr lang="en-US" dirty="0"/>
          </a:p>
          <a:p>
            <a:pPr lvl="1"/>
            <a:r>
              <a:rPr lang="en-US" dirty="0"/>
              <a:t>Building Energy Assessment Professional Certification - </a:t>
            </a:r>
            <a:r>
              <a:rPr lang="en-US" b="1" dirty="0"/>
              <a:t>BEAP</a:t>
            </a:r>
            <a:endParaRPr lang="en-US" dirty="0"/>
          </a:p>
          <a:p>
            <a:pPr lvl="1"/>
            <a:r>
              <a:rPr lang="en-US" dirty="0"/>
              <a:t>Building Energy Modeling Professional Certification - </a:t>
            </a:r>
            <a:r>
              <a:rPr lang="en-US" b="1" dirty="0"/>
              <a:t>BEMP</a:t>
            </a:r>
            <a:endParaRPr lang="en-US" dirty="0"/>
          </a:p>
          <a:p>
            <a:pPr lvl="1"/>
            <a:r>
              <a:rPr lang="en-US" dirty="0"/>
              <a:t>Certified HVAC Designer - </a:t>
            </a:r>
            <a:r>
              <a:rPr lang="en-US" b="1" dirty="0"/>
              <a:t>CHD</a:t>
            </a:r>
            <a:endParaRPr lang="en-US" dirty="0"/>
          </a:p>
          <a:p>
            <a:pPr lvl="1"/>
            <a:r>
              <a:rPr lang="en-US" dirty="0"/>
              <a:t>High-Performance Building Design Professional Certification - </a:t>
            </a:r>
            <a:r>
              <a:rPr lang="en-US" b="1" dirty="0"/>
              <a:t>HBDP</a:t>
            </a:r>
            <a:endParaRPr lang="en-US" dirty="0"/>
          </a:p>
          <a:p>
            <a:pPr lvl="1"/>
            <a:r>
              <a:rPr lang="en-US" dirty="0"/>
              <a:t>Healthcare Facility Design Professional Certification - </a:t>
            </a:r>
            <a:r>
              <a:rPr lang="en-US" b="1" dirty="0"/>
              <a:t>HFDP</a:t>
            </a:r>
            <a:endParaRPr lang="en-US" dirty="0"/>
          </a:p>
          <a:p>
            <a:pPr lvl="1"/>
            <a:r>
              <a:rPr lang="en-US" dirty="0"/>
              <a:t>Operations &amp; Performance Management Professional Certification - </a:t>
            </a:r>
            <a:r>
              <a:rPr lang="en-US" b="1" dirty="0"/>
              <a:t>OPMP</a:t>
            </a:r>
            <a:endParaRPr lang="en-US" dirty="0"/>
          </a:p>
          <a:p>
            <a:r>
              <a:rPr lang="en-US" dirty="0"/>
              <a:t>Visit </a:t>
            </a:r>
            <a:r>
              <a:rPr lang="en-US" dirty="0">
                <a:hlinkClick r:id="rId4"/>
              </a:rPr>
              <a:t>www.ashrae.org/certification</a:t>
            </a:r>
            <a:r>
              <a:rPr lang="en-US" dirty="0"/>
              <a:t> for more information</a:t>
            </a:r>
          </a:p>
        </p:txBody>
      </p:sp>
    </p:spTree>
    <p:extLst>
      <p:ext uri="{BB962C8B-B14F-4D97-AF65-F5344CB8AC3E}">
        <p14:creationId xmlns:p14="http://schemas.microsoft.com/office/powerpoint/2010/main" val="380850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60F92C-5E81-41A6-8A27-3C44B8CD343D}"/>
              </a:ext>
            </a:extLst>
          </p:cNvPr>
          <p:cNvSpPr>
            <a:spLocks noGrp="1"/>
          </p:cNvSpPr>
          <p:nvPr>
            <p:ph type="title"/>
          </p:nvPr>
        </p:nvSpPr>
        <p:spPr>
          <a:xfrm>
            <a:off x="643467" y="816638"/>
            <a:ext cx="3367359" cy="5224724"/>
          </a:xfrm>
        </p:spPr>
        <p:txBody>
          <a:bodyPr anchor="ctr">
            <a:normAutofit/>
          </a:bodyPr>
          <a:lstStyle/>
          <a:p>
            <a:r>
              <a:rPr lang="en-US" dirty="0"/>
              <a:t>Monthly Program Topics/Formats</a:t>
            </a:r>
          </a:p>
        </p:txBody>
      </p:sp>
      <p:sp>
        <p:nvSpPr>
          <p:cNvPr id="3" name="Content Placeholder 2">
            <a:extLst>
              <a:ext uri="{FF2B5EF4-FFF2-40B4-BE49-F238E27FC236}">
                <a16:creationId xmlns:a16="http://schemas.microsoft.com/office/drawing/2014/main" id="{A34B0470-58D6-48C5-BB93-F90DBB045609}"/>
              </a:ext>
            </a:extLst>
          </p:cNvPr>
          <p:cNvSpPr>
            <a:spLocks noGrp="1"/>
          </p:cNvSpPr>
          <p:nvPr>
            <p:ph idx="1"/>
          </p:nvPr>
        </p:nvSpPr>
        <p:spPr>
          <a:xfrm>
            <a:off x="4654295" y="816638"/>
            <a:ext cx="4619706" cy="5224724"/>
          </a:xfrm>
        </p:spPr>
        <p:txBody>
          <a:bodyPr anchor="ctr">
            <a:normAutofit/>
          </a:bodyPr>
          <a:lstStyle/>
          <a:p>
            <a:pPr>
              <a:buFont typeface="+mj-lt"/>
              <a:buAutoNum type="arabicPeriod"/>
            </a:pPr>
            <a:r>
              <a:rPr lang="en-US"/>
              <a:t>Panel programs or forums</a:t>
            </a:r>
          </a:p>
          <a:p>
            <a:pPr>
              <a:buFont typeface="+mj-lt"/>
              <a:buAutoNum type="arabicPeriod"/>
            </a:pPr>
            <a:r>
              <a:rPr lang="en-US"/>
              <a:t>Technical tours/field trips</a:t>
            </a:r>
          </a:p>
          <a:p>
            <a:pPr>
              <a:buFont typeface="+mj-lt"/>
              <a:buAutoNum type="arabicPeriod"/>
            </a:pPr>
            <a:r>
              <a:rPr lang="en-US"/>
              <a:t>Technical/research talks</a:t>
            </a:r>
          </a:p>
          <a:p>
            <a:pPr>
              <a:buFont typeface="+mj-lt"/>
              <a:buAutoNum type="arabicPeriod"/>
            </a:pPr>
            <a:r>
              <a:rPr lang="en-US"/>
              <a:t>Student/Membership Promotion</a:t>
            </a:r>
          </a:p>
          <a:p>
            <a:pPr>
              <a:buFont typeface="+mj-lt"/>
              <a:buAutoNum type="arabicPeriod"/>
            </a:pPr>
            <a:r>
              <a:rPr lang="en-US"/>
              <a:t>CTTC Tech Hours</a:t>
            </a:r>
          </a:p>
          <a:p>
            <a:pPr>
              <a:buFont typeface="+mj-lt"/>
              <a:buAutoNum type="arabicPeriod"/>
            </a:pPr>
            <a:r>
              <a:rPr lang="en-US"/>
              <a:t>All day Chapter seminars</a:t>
            </a:r>
          </a:p>
          <a:p>
            <a:pPr>
              <a:buFont typeface="+mj-lt"/>
              <a:buAutoNum type="arabicPeriod"/>
            </a:pPr>
            <a:r>
              <a:rPr lang="en-US"/>
              <a:t>Co-sponsored conferences/seminars</a:t>
            </a:r>
          </a:p>
          <a:p>
            <a:pPr>
              <a:buFont typeface="+mj-lt"/>
              <a:buAutoNum type="arabicPeriod"/>
            </a:pPr>
            <a:r>
              <a:rPr lang="en-US"/>
              <a:t>National Engineers Week</a:t>
            </a:r>
          </a:p>
          <a:p>
            <a:pPr>
              <a:buFont typeface="+mj-lt"/>
              <a:buAutoNum type="arabicPeriod"/>
            </a:pPr>
            <a:r>
              <a:rPr lang="en-US"/>
              <a:t>Non-technical talk</a:t>
            </a:r>
          </a:p>
          <a:p>
            <a:pPr>
              <a:buFont typeface="+mj-lt"/>
              <a:buAutoNum type="arabicPeriod"/>
            </a:pPr>
            <a:r>
              <a:rPr lang="en-US"/>
              <a:t>Joint meetings – USGBC/AIA</a:t>
            </a:r>
          </a:p>
          <a:p>
            <a:pPr>
              <a:buFont typeface="+mj-lt"/>
              <a:buAutoNum type="arabicPeriod"/>
            </a:pPr>
            <a:r>
              <a:rPr lang="en-US"/>
              <a:t>Facilities management</a:t>
            </a:r>
          </a:p>
          <a:p>
            <a:pPr>
              <a:buFont typeface="+mj-lt"/>
              <a:buAutoNum type="arabicPeriod"/>
            </a:pPr>
            <a:r>
              <a:rPr lang="en-US"/>
              <a:t>Community service activities</a:t>
            </a:r>
            <a:endParaRPr lang="en-US" dirty="0"/>
          </a:p>
        </p:txBody>
      </p:sp>
    </p:spTree>
    <p:extLst>
      <p:ext uri="{BB962C8B-B14F-4D97-AF65-F5344CB8AC3E}">
        <p14:creationId xmlns:p14="http://schemas.microsoft.com/office/powerpoint/2010/main" val="72765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E858E1-8919-4730-B808-2EEA33729B5F}"/>
              </a:ext>
            </a:extLst>
          </p:cNvPr>
          <p:cNvSpPr>
            <a:spLocks noGrp="1"/>
          </p:cNvSpPr>
          <p:nvPr>
            <p:ph type="title"/>
          </p:nvPr>
        </p:nvSpPr>
        <p:spPr>
          <a:xfrm>
            <a:off x="643467" y="816638"/>
            <a:ext cx="3367359" cy="5224724"/>
          </a:xfrm>
        </p:spPr>
        <p:txBody>
          <a:bodyPr anchor="ctr">
            <a:normAutofit/>
          </a:bodyPr>
          <a:lstStyle/>
          <a:p>
            <a:r>
              <a:rPr lang="en-US" dirty="0"/>
              <a:t>Technical Talks</a:t>
            </a:r>
          </a:p>
        </p:txBody>
      </p:sp>
      <p:sp>
        <p:nvSpPr>
          <p:cNvPr id="3" name="Content Placeholder 2">
            <a:extLst>
              <a:ext uri="{FF2B5EF4-FFF2-40B4-BE49-F238E27FC236}">
                <a16:creationId xmlns:a16="http://schemas.microsoft.com/office/drawing/2014/main" id="{52A1F656-4FB5-4348-8F80-25FD924EE644}"/>
              </a:ext>
            </a:extLst>
          </p:cNvPr>
          <p:cNvSpPr>
            <a:spLocks noGrp="1"/>
          </p:cNvSpPr>
          <p:nvPr>
            <p:ph idx="1"/>
          </p:nvPr>
        </p:nvSpPr>
        <p:spPr>
          <a:xfrm>
            <a:off x="4654295" y="816638"/>
            <a:ext cx="4619706" cy="5616246"/>
          </a:xfrm>
        </p:spPr>
        <p:txBody>
          <a:bodyPr anchor="ctr">
            <a:normAutofit/>
          </a:bodyPr>
          <a:lstStyle/>
          <a:p>
            <a:r>
              <a:rPr lang="en-US" sz="1700" dirty="0"/>
              <a:t>ASHRAE energy efficiency standards</a:t>
            </a:r>
          </a:p>
          <a:p>
            <a:r>
              <a:rPr lang="en-US" sz="1700" dirty="0"/>
              <a:t>Indoor air quality or environmental health</a:t>
            </a:r>
          </a:p>
          <a:p>
            <a:r>
              <a:rPr lang="en-US" sz="1700" dirty="0"/>
              <a:t>Ventilation/fans/pumping systems</a:t>
            </a:r>
          </a:p>
          <a:p>
            <a:r>
              <a:rPr lang="en-US" sz="1700" dirty="0"/>
              <a:t>Building moisture control</a:t>
            </a:r>
          </a:p>
          <a:p>
            <a:r>
              <a:rPr lang="en-US" sz="1700" dirty="0"/>
              <a:t>Refrigeration design</a:t>
            </a:r>
          </a:p>
          <a:p>
            <a:r>
              <a:rPr lang="en-US" sz="1700" dirty="0"/>
              <a:t>Life safety (liability/codes)</a:t>
            </a:r>
          </a:p>
          <a:p>
            <a:r>
              <a:rPr lang="en-US" sz="1700" dirty="0" err="1"/>
              <a:t>BacNet</a:t>
            </a:r>
            <a:r>
              <a:rPr lang="en-US" sz="1700" dirty="0"/>
              <a:t>/Communications Protocol</a:t>
            </a:r>
          </a:p>
          <a:p>
            <a:r>
              <a:rPr lang="en-US" sz="1700" dirty="0"/>
              <a:t>Commissioning</a:t>
            </a:r>
          </a:p>
          <a:p>
            <a:r>
              <a:rPr lang="en-US" sz="1700" dirty="0"/>
              <a:t>Building science topic other than HVAC&amp;R</a:t>
            </a:r>
          </a:p>
          <a:p>
            <a:r>
              <a:rPr lang="en-US" sz="1700" dirty="0"/>
              <a:t>Natural or low GWP refrigerants (Std. 15 &amp; 34, future refrigerants, cold chain, etc.)</a:t>
            </a:r>
          </a:p>
          <a:p>
            <a:r>
              <a:rPr lang="en-US" sz="1700" dirty="0"/>
              <a:t>GAC presentation</a:t>
            </a:r>
          </a:p>
          <a:p>
            <a:r>
              <a:rPr lang="en-US" sz="1700" dirty="0"/>
              <a:t>Residential applications</a:t>
            </a:r>
          </a:p>
          <a:p>
            <a:r>
              <a:rPr lang="en-US" sz="1700" dirty="0"/>
              <a:t>Decarbonization</a:t>
            </a:r>
          </a:p>
          <a:p>
            <a:endParaRPr lang="en-US" sz="1700" dirty="0"/>
          </a:p>
        </p:txBody>
      </p:sp>
    </p:spTree>
    <p:extLst>
      <p:ext uri="{BB962C8B-B14F-4D97-AF65-F5344CB8AC3E}">
        <p14:creationId xmlns:p14="http://schemas.microsoft.com/office/powerpoint/2010/main" val="108495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52C6-8ED1-4364-8B43-37A557E8431E}"/>
              </a:ext>
            </a:extLst>
          </p:cNvPr>
          <p:cNvSpPr>
            <a:spLocks noGrp="1"/>
          </p:cNvSpPr>
          <p:nvPr>
            <p:ph type="title"/>
          </p:nvPr>
        </p:nvSpPr>
        <p:spPr>
          <a:xfrm>
            <a:off x="676746" y="609600"/>
            <a:ext cx="3729076" cy="1320800"/>
          </a:xfrm>
        </p:spPr>
        <p:txBody>
          <a:bodyPr anchor="ctr">
            <a:normAutofit/>
          </a:bodyPr>
          <a:lstStyle/>
          <a:p>
            <a:r>
              <a:rPr lang="en-US" dirty="0"/>
              <a:t>Panel Forum</a:t>
            </a:r>
          </a:p>
        </p:txBody>
      </p:sp>
      <p:sp>
        <p:nvSpPr>
          <p:cNvPr id="3" name="Content Placeholder 2">
            <a:extLst>
              <a:ext uri="{FF2B5EF4-FFF2-40B4-BE49-F238E27FC236}">
                <a16:creationId xmlns:a16="http://schemas.microsoft.com/office/drawing/2014/main" id="{1A8B4533-89AB-4A32-9192-8B28C30DCB6C}"/>
              </a:ext>
            </a:extLst>
          </p:cNvPr>
          <p:cNvSpPr>
            <a:spLocks noGrp="1"/>
          </p:cNvSpPr>
          <p:nvPr>
            <p:ph idx="1"/>
          </p:nvPr>
        </p:nvSpPr>
        <p:spPr>
          <a:xfrm>
            <a:off x="685167" y="2160589"/>
            <a:ext cx="3720916" cy="3560733"/>
          </a:xfrm>
        </p:spPr>
        <p:txBody>
          <a:bodyPr>
            <a:normAutofit/>
          </a:bodyPr>
          <a:lstStyle/>
          <a:p>
            <a:r>
              <a:rPr lang="en-US" dirty="0"/>
              <a:t>Contractor</a:t>
            </a:r>
          </a:p>
          <a:p>
            <a:r>
              <a:rPr lang="en-US" dirty="0"/>
              <a:t>Engineer</a:t>
            </a:r>
          </a:p>
          <a:p>
            <a:r>
              <a:rPr lang="en-US" dirty="0"/>
              <a:t>Architect</a:t>
            </a:r>
          </a:p>
          <a:p>
            <a:r>
              <a:rPr lang="en-US" dirty="0"/>
              <a:t>Owner</a:t>
            </a:r>
          </a:p>
          <a:p>
            <a:r>
              <a:rPr lang="en-US" dirty="0"/>
              <a:t>Code Official</a:t>
            </a:r>
          </a:p>
          <a:p>
            <a:r>
              <a:rPr lang="en-US" dirty="0"/>
              <a:t>Developer</a:t>
            </a:r>
          </a:p>
        </p:txBody>
      </p:sp>
      <p:pic>
        <p:nvPicPr>
          <p:cNvPr id="5" name="Picture 4">
            <a:extLst>
              <a:ext uri="{FF2B5EF4-FFF2-40B4-BE49-F238E27FC236}">
                <a16:creationId xmlns:a16="http://schemas.microsoft.com/office/drawing/2014/main" id="{820ED256-FE4B-4872-B72B-6D543B23D009}"/>
              </a:ext>
            </a:extLst>
          </p:cNvPr>
          <p:cNvPicPr>
            <a:picLocks noChangeAspect="1"/>
          </p:cNvPicPr>
          <p:nvPr/>
        </p:nvPicPr>
        <p:blipFill>
          <a:blip r:embed="rId3"/>
          <a:stretch>
            <a:fillRect/>
          </a:stretch>
        </p:blipFill>
        <p:spPr>
          <a:xfrm>
            <a:off x="4654035" y="1847691"/>
            <a:ext cx="4602747" cy="2658086"/>
          </a:xfrm>
          <a:prstGeom prst="rect">
            <a:avLst/>
          </a:prstGeom>
        </p:spPr>
      </p:pic>
    </p:spTree>
    <p:extLst>
      <p:ext uri="{BB962C8B-B14F-4D97-AF65-F5344CB8AC3E}">
        <p14:creationId xmlns:p14="http://schemas.microsoft.com/office/powerpoint/2010/main" val="416983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C05B-15B0-4FEE-8E18-1A76CD127CE5}"/>
              </a:ext>
            </a:extLst>
          </p:cNvPr>
          <p:cNvSpPr>
            <a:spLocks noGrp="1"/>
          </p:cNvSpPr>
          <p:nvPr>
            <p:ph type="title"/>
          </p:nvPr>
        </p:nvSpPr>
        <p:spPr>
          <a:xfrm>
            <a:off x="5536734" y="609600"/>
            <a:ext cx="3737268" cy="1320800"/>
          </a:xfrm>
        </p:spPr>
        <p:txBody>
          <a:bodyPr>
            <a:normAutofit/>
          </a:bodyPr>
          <a:lstStyle/>
          <a:p>
            <a:r>
              <a:rPr lang="en-US" dirty="0"/>
              <a:t>Field Trips</a:t>
            </a:r>
          </a:p>
        </p:txBody>
      </p:sp>
      <p:sp>
        <p:nvSpPr>
          <p:cNvPr id="3" name="Content Placeholder 2">
            <a:extLst>
              <a:ext uri="{FF2B5EF4-FFF2-40B4-BE49-F238E27FC236}">
                <a16:creationId xmlns:a16="http://schemas.microsoft.com/office/drawing/2014/main" id="{700463A6-0BC3-46C6-BC7E-5C0BF7114B1E}"/>
              </a:ext>
            </a:extLst>
          </p:cNvPr>
          <p:cNvSpPr>
            <a:spLocks noGrp="1"/>
          </p:cNvSpPr>
          <p:nvPr>
            <p:ph idx="1"/>
          </p:nvPr>
        </p:nvSpPr>
        <p:spPr>
          <a:xfrm>
            <a:off x="5209563" y="2160589"/>
            <a:ext cx="4064439" cy="3880773"/>
          </a:xfrm>
        </p:spPr>
        <p:txBody>
          <a:bodyPr>
            <a:normAutofit/>
          </a:bodyPr>
          <a:lstStyle/>
          <a:p>
            <a:pPr>
              <a:lnSpc>
                <a:spcPct val="90000"/>
              </a:lnSpc>
            </a:pPr>
            <a:r>
              <a:rPr lang="en-US" sz="1500"/>
              <a:t>University research labs</a:t>
            </a:r>
          </a:p>
          <a:p>
            <a:pPr>
              <a:lnSpc>
                <a:spcPct val="90000"/>
              </a:lnSpc>
            </a:pPr>
            <a:r>
              <a:rPr lang="en-US" sz="1500"/>
              <a:t>Industrial food or beverage processing plant</a:t>
            </a:r>
          </a:p>
          <a:p>
            <a:pPr>
              <a:lnSpc>
                <a:spcPct val="90000"/>
              </a:lnSpc>
            </a:pPr>
            <a:r>
              <a:rPr lang="en-US" sz="1500"/>
              <a:t>Application installations</a:t>
            </a:r>
          </a:p>
          <a:p>
            <a:pPr>
              <a:lnSpc>
                <a:spcPct val="90000"/>
              </a:lnSpc>
            </a:pPr>
            <a:r>
              <a:rPr lang="en-US" sz="1500"/>
              <a:t>Laboratories</a:t>
            </a:r>
          </a:p>
          <a:p>
            <a:pPr>
              <a:lnSpc>
                <a:spcPct val="90000"/>
              </a:lnSpc>
            </a:pPr>
            <a:r>
              <a:rPr lang="en-US" sz="1500"/>
              <a:t>Plant tour</a:t>
            </a:r>
          </a:p>
          <a:p>
            <a:pPr>
              <a:lnSpc>
                <a:spcPct val="90000"/>
              </a:lnSpc>
            </a:pPr>
            <a:r>
              <a:rPr lang="en-US" sz="1500"/>
              <a:t>Breweries</a:t>
            </a:r>
          </a:p>
          <a:p>
            <a:pPr>
              <a:lnSpc>
                <a:spcPct val="90000"/>
              </a:lnSpc>
            </a:pPr>
            <a:r>
              <a:rPr lang="en-US" sz="1500"/>
              <a:t>Clean rooms</a:t>
            </a:r>
          </a:p>
          <a:p>
            <a:pPr>
              <a:lnSpc>
                <a:spcPct val="90000"/>
              </a:lnSpc>
            </a:pPr>
            <a:r>
              <a:rPr lang="en-US" sz="1500"/>
              <a:t>Low temperature manufacturing facility</a:t>
            </a:r>
          </a:p>
          <a:p>
            <a:pPr>
              <a:lnSpc>
                <a:spcPct val="90000"/>
              </a:lnSpc>
            </a:pPr>
            <a:r>
              <a:rPr lang="en-US" sz="1500"/>
              <a:t>Cold storage warehouse</a:t>
            </a:r>
          </a:p>
          <a:p>
            <a:pPr>
              <a:lnSpc>
                <a:spcPct val="90000"/>
              </a:lnSpc>
            </a:pPr>
            <a:r>
              <a:rPr lang="en-US" sz="1500"/>
              <a:t>Modern supermarket</a:t>
            </a:r>
          </a:p>
        </p:txBody>
      </p:sp>
      <p:pic>
        <p:nvPicPr>
          <p:cNvPr id="5" name="Picture 4" descr="A picture containing indoor, building, floor, ceiling&#10;&#10;Description automatically generated">
            <a:extLst>
              <a:ext uri="{FF2B5EF4-FFF2-40B4-BE49-F238E27FC236}">
                <a16:creationId xmlns:a16="http://schemas.microsoft.com/office/drawing/2014/main" id="{3C50A80A-5427-4A9C-940A-49D6FF415F4C}"/>
              </a:ext>
            </a:extLst>
          </p:cNvPr>
          <p:cNvPicPr>
            <a:picLocks noChangeAspect="1"/>
          </p:cNvPicPr>
          <p:nvPr/>
        </p:nvPicPr>
        <p:blipFill rotWithShape="1">
          <a:blip r:embed="rId3">
            <a:extLst>
              <a:ext uri="{28A0092B-C50C-407E-A947-70E740481C1C}">
                <a14:useLocalDpi xmlns:a14="http://schemas.microsoft.com/office/drawing/2010/main" val="0"/>
              </a:ext>
            </a:extLst>
          </a:blip>
          <a:srcRect r="104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446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8526-6AA0-450F-818B-080BC4736960}"/>
              </a:ext>
            </a:extLst>
          </p:cNvPr>
          <p:cNvSpPr>
            <a:spLocks noGrp="1"/>
          </p:cNvSpPr>
          <p:nvPr>
            <p:ph type="title"/>
          </p:nvPr>
        </p:nvSpPr>
        <p:spPr>
          <a:xfrm>
            <a:off x="5536734" y="609600"/>
            <a:ext cx="3737268" cy="1320800"/>
          </a:xfrm>
        </p:spPr>
        <p:txBody>
          <a:bodyPr>
            <a:normAutofit/>
          </a:bodyPr>
          <a:lstStyle/>
          <a:p>
            <a:r>
              <a:rPr lang="en-US" dirty="0"/>
              <a:t>Research Talks</a:t>
            </a:r>
          </a:p>
        </p:txBody>
      </p:sp>
      <p:sp>
        <p:nvSpPr>
          <p:cNvPr id="3" name="Content Placeholder 2">
            <a:extLst>
              <a:ext uri="{FF2B5EF4-FFF2-40B4-BE49-F238E27FC236}">
                <a16:creationId xmlns:a16="http://schemas.microsoft.com/office/drawing/2014/main" id="{680D36CE-5C47-4A0A-B50A-EDDAF36F0FD1}"/>
              </a:ext>
            </a:extLst>
          </p:cNvPr>
          <p:cNvSpPr>
            <a:spLocks noGrp="1"/>
          </p:cNvSpPr>
          <p:nvPr>
            <p:ph idx="1"/>
          </p:nvPr>
        </p:nvSpPr>
        <p:spPr>
          <a:xfrm>
            <a:off x="5209563" y="2160589"/>
            <a:ext cx="4064439" cy="3880773"/>
          </a:xfrm>
        </p:spPr>
        <p:txBody>
          <a:bodyPr>
            <a:normAutofit/>
          </a:bodyPr>
          <a:lstStyle/>
          <a:p>
            <a:r>
              <a:rPr lang="en-US" dirty="0"/>
              <a:t>ASHRAE Research (Research Administration Committee Members)</a:t>
            </a:r>
          </a:p>
          <a:p>
            <a:r>
              <a:rPr lang="en-US" dirty="0"/>
              <a:t>University research</a:t>
            </a:r>
          </a:p>
          <a:p>
            <a:r>
              <a:rPr lang="en-US" dirty="0"/>
              <a:t>Trade association research</a:t>
            </a:r>
          </a:p>
          <a:p>
            <a:r>
              <a:rPr lang="en-US" dirty="0"/>
              <a:t>Private research</a:t>
            </a:r>
          </a:p>
        </p:txBody>
      </p:sp>
      <p:pic>
        <p:nvPicPr>
          <p:cNvPr id="5" name="Picture 4">
            <a:extLst>
              <a:ext uri="{FF2B5EF4-FFF2-40B4-BE49-F238E27FC236}">
                <a16:creationId xmlns:a16="http://schemas.microsoft.com/office/drawing/2014/main" id="{3C38A17B-1576-4F9C-8073-3B504DE9165E}"/>
              </a:ext>
            </a:extLst>
          </p:cNvPr>
          <p:cNvPicPr>
            <a:picLocks noChangeAspect="1"/>
          </p:cNvPicPr>
          <p:nvPr/>
        </p:nvPicPr>
        <p:blipFill rotWithShape="1">
          <a:blip r:embed="rId3"/>
          <a:srcRect l="27969" r="1952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3266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391574-DDED-4B41-827E-00551A732CA5}"/>
              </a:ext>
            </a:extLst>
          </p:cNvPr>
          <p:cNvSpPr>
            <a:spLocks noGrp="1"/>
          </p:cNvSpPr>
          <p:nvPr>
            <p:ph type="title"/>
          </p:nvPr>
        </p:nvSpPr>
        <p:spPr>
          <a:xfrm>
            <a:off x="643467" y="816638"/>
            <a:ext cx="3367359" cy="5224724"/>
          </a:xfrm>
        </p:spPr>
        <p:txBody>
          <a:bodyPr anchor="ctr">
            <a:normAutofit/>
          </a:bodyPr>
          <a:lstStyle/>
          <a:p>
            <a:r>
              <a:rPr lang="en-US" dirty="0"/>
              <a:t>Joint Meetings</a:t>
            </a:r>
          </a:p>
        </p:txBody>
      </p:sp>
      <p:sp>
        <p:nvSpPr>
          <p:cNvPr id="3" name="Content Placeholder 2">
            <a:extLst>
              <a:ext uri="{FF2B5EF4-FFF2-40B4-BE49-F238E27FC236}">
                <a16:creationId xmlns:a16="http://schemas.microsoft.com/office/drawing/2014/main" id="{297B55EB-22BB-4BE6-8523-57E3D9B61F1A}"/>
              </a:ext>
            </a:extLst>
          </p:cNvPr>
          <p:cNvSpPr>
            <a:spLocks noGrp="1"/>
          </p:cNvSpPr>
          <p:nvPr>
            <p:ph idx="1"/>
          </p:nvPr>
        </p:nvSpPr>
        <p:spPr>
          <a:xfrm>
            <a:off x="4654295" y="816638"/>
            <a:ext cx="4619706" cy="5224724"/>
          </a:xfrm>
        </p:spPr>
        <p:txBody>
          <a:bodyPr anchor="ctr">
            <a:normAutofit/>
          </a:bodyPr>
          <a:lstStyle/>
          <a:p>
            <a:r>
              <a:rPr lang="en-US" dirty="0"/>
              <a:t>Other nearby Chapters</a:t>
            </a:r>
          </a:p>
          <a:p>
            <a:r>
              <a:rPr lang="en-US" dirty="0"/>
              <a:t>Other societies </a:t>
            </a:r>
          </a:p>
          <a:p>
            <a:pPr lvl="1"/>
            <a:r>
              <a:rPr lang="en-US" dirty="0"/>
              <a:t>Engineering</a:t>
            </a:r>
          </a:p>
          <a:p>
            <a:pPr lvl="1"/>
            <a:r>
              <a:rPr lang="en-US" dirty="0"/>
              <a:t>Technical</a:t>
            </a:r>
          </a:p>
          <a:p>
            <a:pPr lvl="1"/>
            <a:r>
              <a:rPr lang="en-US" dirty="0"/>
              <a:t>Architects</a:t>
            </a:r>
          </a:p>
          <a:p>
            <a:pPr lvl="1"/>
            <a:r>
              <a:rPr lang="en-US" dirty="0"/>
              <a:t>Construction</a:t>
            </a:r>
          </a:p>
          <a:p>
            <a:pPr lvl="1"/>
            <a:r>
              <a:rPr lang="en-US" dirty="0"/>
              <a:t>Contracting</a:t>
            </a:r>
          </a:p>
          <a:p>
            <a:pPr lvl="1"/>
            <a:r>
              <a:rPr lang="en-US" dirty="0"/>
              <a:t>Trade</a:t>
            </a:r>
          </a:p>
          <a:p>
            <a:pPr lvl="1"/>
            <a:r>
              <a:rPr lang="en-US" dirty="0"/>
              <a:t>CSMPS/SMPS</a:t>
            </a:r>
          </a:p>
        </p:txBody>
      </p:sp>
    </p:spTree>
    <p:extLst>
      <p:ext uri="{BB962C8B-B14F-4D97-AF65-F5344CB8AC3E}">
        <p14:creationId xmlns:p14="http://schemas.microsoft.com/office/powerpoint/2010/main" val="100828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B5D0-CE15-4A7A-A9E6-239BF62E16B6}"/>
              </a:ext>
            </a:extLst>
          </p:cNvPr>
          <p:cNvSpPr>
            <a:spLocks noGrp="1"/>
          </p:cNvSpPr>
          <p:nvPr>
            <p:ph type="title"/>
          </p:nvPr>
        </p:nvSpPr>
        <p:spPr/>
        <p:txBody>
          <a:bodyPr/>
          <a:lstStyle/>
          <a:p>
            <a:r>
              <a:rPr lang="en-US" dirty="0"/>
              <a:t>Non-Technical Talks</a:t>
            </a:r>
          </a:p>
        </p:txBody>
      </p:sp>
      <p:sp>
        <p:nvSpPr>
          <p:cNvPr id="3" name="Content Placeholder 2">
            <a:extLst>
              <a:ext uri="{FF2B5EF4-FFF2-40B4-BE49-F238E27FC236}">
                <a16:creationId xmlns:a16="http://schemas.microsoft.com/office/drawing/2014/main" id="{F957B0F1-042E-4D34-8726-2F389104D12D}"/>
              </a:ext>
            </a:extLst>
          </p:cNvPr>
          <p:cNvSpPr>
            <a:spLocks noGrp="1"/>
          </p:cNvSpPr>
          <p:nvPr>
            <p:ph idx="1"/>
          </p:nvPr>
        </p:nvSpPr>
        <p:spPr/>
        <p:txBody>
          <a:bodyPr/>
          <a:lstStyle/>
          <a:p>
            <a:r>
              <a:rPr lang="en-US" dirty="0"/>
              <a:t>Diversity, Equity, and Inclusion (DEI)</a:t>
            </a:r>
          </a:p>
          <a:p>
            <a:r>
              <a:rPr lang="en-US" dirty="0"/>
              <a:t>Leadership skills</a:t>
            </a:r>
          </a:p>
          <a:p>
            <a:r>
              <a:rPr lang="en-US" dirty="0"/>
              <a:t>Legal issues (owner, architect, engineer, contractor, manufacturer, sales agent)</a:t>
            </a:r>
          </a:p>
          <a:p>
            <a:pPr lvl="1"/>
            <a:r>
              <a:rPr lang="en-US" dirty="0"/>
              <a:t>Check with local Bar Association/Professional Liability Insurance firms for speakers</a:t>
            </a:r>
          </a:p>
          <a:p>
            <a:r>
              <a:rPr lang="en-US" dirty="0"/>
              <a:t>Research and Membership Promotion nights</a:t>
            </a:r>
          </a:p>
          <a:p>
            <a:r>
              <a:rPr lang="en-US" dirty="0"/>
              <a:t>Building manager/owner problems</a:t>
            </a:r>
          </a:p>
          <a:p>
            <a:r>
              <a:rPr lang="en-US" dirty="0"/>
              <a:t>Business management, developing economies, legal education</a:t>
            </a:r>
          </a:p>
        </p:txBody>
      </p:sp>
    </p:spTree>
    <p:extLst>
      <p:ext uri="{BB962C8B-B14F-4D97-AF65-F5344CB8AC3E}">
        <p14:creationId xmlns:p14="http://schemas.microsoft.com/office/powerpoint/2010/main" val="289436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CA6D-68CB-4440-A493-BB0B67667645}"/>
              </a:ext>
            </a:extLst>
          </p:cNvPr>
          <p:cNvSpPr>
            <a:spLocks noGrp="1"/>
          </p:cNvSpPr>
          <p:nvPr>
            <p:ph type="title"/>
          </p:nvPr>
        </p:nvSpPr>
        <p:spPr>
          <a:xfrm>
            <a:off x="677334" y="609600"/>
            <a:ext cx="8596668" cy="1320800"/>
          </a:xfrm>
        </p:spPr>
        <p:txBody>
          <a:bodyPr anchor="t">
            <a:normAutofit/>
          </a:bodyPr>
          <a:lstStyle/>
          <a:p>
            <a:r>
              <a:rPr lang="en-US" dirty="0"/>
              <a:t>Tech Hour</a:t>
            </a:r>
          </a:p>
        </p:txBody>
      </p:sp>
      <p:pic>
        <p:nvPicPr>
          <p:cNvPr id="5" name="Picture 4">
            <a:extLst>
              <a:ext uri="{FF2B5EF4-FFF2-40B4-BE49-F238E27FC236}">
                <a16:creationId xmlns:a16="http://schemas.microsoft.com/office/drawing/2014/main" id="{C56619A4-B1DA-4A78-B636-5817ED58B420}"/>
              </a:ext>
            </a:extLst>
          </p:cNvPr>
          <p:cNvPicPr>
            <a:picLocks noChangeAspect="1"/>
          </p:cNvPicPr>
          <p:nvPr/>
        </p:nvPicPr>
        <p:blipFill>
          <a:blip r:embed="rId2"/>
          <a:stretch>
            <a:fillRect/>
          </a:stretch>
        </p:blipFill>
        <p:spPr>
          <a:xfrm>
            <a:off x="799814" y="2159331"/>
            <a:ext cx="3854481" cy="1532155"/>
          </a:xfrm>
          <a:prstGeom prst="rect">
            <a:avLst/>
          </a:prstGeom>
        </p:spPr>
      </p:pic>
      <p:sp>
        <p:nvSpPr>
          <p:cNvPr id="3" name="Content Placeholder 2">
            <a:extLst>
              <a:ext uri="{FF2B5EF4-FFF2-40B4-BE49-F238E27FC236}">
                <a16:creationId xmlns:a16="http://schemas.microsoft.com/office/drawing/2014/main" id="{F28143A8-0EDD-43B7-92A3-FC3E70C1EFAE}"/>
              </a:ext>
            </a:extLst>
          </p:cNvPr>
          <p:cNvSpPr>
            <a:spLocks noGrp="1"/>
          </p:cNvSpPr>
          <p:nvPr>
            <p:ph idx="1"/>
          </p:nvPr>
        </p:nvSpPr>
        <p:spPr>
          <a:xfrm>
            <a:off x="4860323" y="2160589"/>
            <a:ext cx="4410676" cy="3768573"/>
          </a:xfrm>
        </p:spPr>
        <p:txBody>
          <a:bodyPr>
            <a:normAutofit/>
          </a:bodyPr>
          <a:lstStyle/>
          <a:p>
            <a:pPr>
              <a:lnSpc>
                <a:spcPct val="90000"/>
              </a:lnSpc>
            </a:pPr>
            <a:r>
              <a:rPr lang="en-US" dirty="0"/>
              <a:t>ASHRAE Tech Hour replaced the previous annual web broadcast</a:t>
            </a:r>
          </a:p>
          <a:p>
            <a:pPr>
              <a:lnSpc>
                <a:spcPct val="90000"/>
              </a:lnSpc>
            </a:pPr>
            <a:r>
              <a:rPr lang="en-US" dirty="0"/>
              <a:t>Tech Hour videos are one-hour in length and worth 1 PDH</a:t>
            </a:r>
          </a:p>
          <a:p>
            <a:pPr>
              <a:lnSpc>
                <a:spcPct val="90000"/>
              </a:lnSpc>
            </a:pPr>
            <a:r>
              <a:rPr lang="en-US" dirty="0"/>
              <a:t>2-4 Tech Hours are published each year</a:t>
            </a:r>
          </a:p>
          <a:p>
            <a:pPr>
              <a:lnSpc>
                <a:spcPct val="90000"/>
              </a:lnSpc>
            </a:pPr>
            <a:r>
              <a:rPr lang="en-US" dirty="0"/>
              <a:t>Videos are first available on the ASHRAE 365 app for the first 30 days, then they are posted to the ASHRAE website</a:t>
            </a:r>
          </a:p>
          <a:p>
            <a:pPr>
              <a:lnSpc>
                <a:spcPct val="90000"/>
              </a:lnSpc>
            </a:pPr>
            <a:r>
              <a:rPr lang="en-US" dirty="0"/>
              <a:t>Visit </a:t>
            </a:r>
            <a:r>
              <a:rPr lang="en-US" dirty="0">
                <a:hlinkClick r:id="rId3"/>
              </a:rPr>
              <a:t>www.ashrae.org/techhour</a:t>
            </a:r>
            <a:r>
              <a:rPr lang="en-US" dirty="0"/>
              <a:t> for more information</a:t>
            </a:r>
          </a:p>
        </p:txBody>
      </p:sp>
    </p:spTree>
    <p:extLst>
      <p:ext uri="{BB962C8B-B14F-4D97-AF65-F5344CB8AC3E}">
        <p14:creationId xmlns:p14="http://schemas.microsoft.com/office/powerpoint/2010/main" val="13355071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1613</TotalTime>
  <Words>1108</Words>
  <Application>Microsoft Office PowerPoint</Application>
  <PresentationFormat>Widescreen</PresentationFormat>
  <Paragraphs>132</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Chapter Program Ideas</vt:lpstr>
      <vt:lpstr>Monthly Program Topics/Formats</vt:lpstr>
      <vt:lpstr>Technical Talks</vt:lpstr>
      <vt:lpstr>Panel Forum</vt:lpstr>
      <vt:lpstr>Field Trips</vt:lpstr>
      <vt:lpstr>Research Talks</vt:lpstr>
      <vt:lpstr>Joint Meetings</vt:lpstr>
      <vt:lpstr>Non-Technical Talks</vt:lpstr>
      <vt:lpstr>Tech Hour</vt:lpstr>
      <vt:lpstr>Don’t Forget the “R” in ASHRAE Refrigeration</vt:lpstr>
      <vt:lpstr>ASHRAE Learning Institute (ALI) Chapter Professional Development</vt:lpstr>
      <vt:lpstr>Distinguished Lecturer (DL) Program</vt:lpstr>
      <vt:lpstr>ASHRAE Certification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Technology Transfer Committee (CTTC) Workshop 2021</dc:title>
  <dc:creator>Masterson, Rhiannon</dc:creator>
  <cp:lastModifiedBy>Masterson, Rhiannon</cp:lastModifiedBy>
  <cp:revision>28</cp:revision>
  <dcterms:created xsi:type="dcterms:W3CDTF">2021-09-13T20:25:06Z</dcterms:created>
  <dcterms:modified xsi:type="dcterms:W3CDTF">2024-08-13T13:34:56Z</dcterms:modified>
</cp:coreProperties>
</file>