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9" r:id="rId2"/>
    <p:sldId id="275" r:id="rId3"/>
    <p:sldId id="269" r:id="rId4"/>
    <p:sldId id="270" r:id="rId5"/>
    <p:sldId id="274" r:id="rId6"/>
    <p:sldId id="278" r:id="rId7"/>
    <p:sldId id="276" r:id="rId8"/>
    <p:sldId id="277"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794"/>
    <p:restoredTop sz="66079" autoAdjust="0"/>
  </p:normalViewPr>
  <p:slideViewPr>
    <p:cSldViewPr snapToGrid="0">
      <p:cViewPr varScale="1">
        <p:scale>
          <a:sx n="55" d="100"/>
          <a:sy n="55" d="100"/>
        </p:scale>
        <p:origin x="878" y="4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8DA1E-2CB8-4AD9-987C-34D65AFF56B0}" type="datetimeFigureOut">
              <a:rPr lang="en-US" smtClean="0"/>
              <a:t>11/20/2024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C267B-674E-4154-BA88-D632DA3C4070}" type="slidenum">
              <a:rPr lang="en-US" smtClean="0"/>
              <a:t>‹#›</a:t>
            </a:fld>
            <a:endParaRPr lang="en-US"/>
          </a:p>
        </p:txBody>
      </p:sp>
    </p:spTree>
    <p:extLst>
      <p:ext uri="{BB962C8B-B14F-4D97-AF65-F5344CB8AC3E}">
        <p14:creationId xmlns:p14="http://schemas.microsoft.com/office/powerpoint/2010/main" val="4227388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recent innovation at ASHRAE Conferences is hybrid conference paper sessions.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start with short</a:t>
            </a:r>
            <a:r>
              <a:rPr lang="en-US" sz="1200" kern="1200" baseline="0" dirty="0">
                <a:solidFill>
                  <a:schemeClr val="tx1"/>
                </a:solidFill>
                <a:effectLst/>
                <a:latin typeface="+mn-lt"/>
                <a:ea typeface="+mn-ea"/>
                <a:cs typeface="+mn-cs"/>
              </a:rPr>
              <a:t> PowerPoint presentations  we call the </a:t>
            </a:r>
            <a:r>
              <a:rPr lang="en-US" sz="1200" kern="1200" dirty="0">
                <a:solidFill>
                  <a:schemeClr val="tx1"/>
                </a:solidFill>
                <a:effectLst/>
                <a:latin typeface="+mn-lt"/>
                <a:ea typeface="+mn-ea"/>
                <a:cs typeface="+mn-cs"/>
              </a:rPr>
              <a:t>“lightening round”.</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Presenters </a:t>
            </a:r>
            <a:r>
              <a:rPr lang="en-US" sz="1200" kern="1200" dirty="0">
                <a:solidFill>
                  <a:schemeClr val="tx1"/>
                </a:solidFill>
                <a:effectLst/>
                <a:latin typeface="+mn-lt"/>
                <a:ea typeface="+mn-ea"/>
                <a:cs typeface="+mn-cs"/>
              </a:rPr>
              <a:t>then report to their poster stations for one-on-one interaction with interested audience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FC267B-674E-4154-BA88-D632DA3C4070}" type="slidenum">
              <a:rPr lang="en-US" smtClean="0"/>
              <a:t>1</a:t>
            </a:fld>
            <a:endParaRPr lang="en-US"/>
          </a:p>
        </p:txBody>
      </p:sp>
    </p:spTree>
    <p:extLst>
      <p:ext uri="{BB962C8B-B14F-4D97-AF65-F5344CB8AC3E}">
        <p14:creationId xmlns:p14="http://schemas.microsoft.com/office/powerpoint/2010/main" val="395156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recent innovation at ASHRAE Conferences is hybrid conference paper sessions.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start with short</a:t>
            </a:r>
            <a:r>
              <a:rPr lang="en-US" sz="1200" kern="1200" baseline="0" dirty="0">
                <a:solidFill>
                  <a:schemeClr val="tx1"/>
                </a:solidFill>
                <a:effectLst/>
                <a:latin typeface="+mn-lt"/>
                <a:ea typeface="+mn-ea"/>
                <a:cs typeface="+mn-cs"/>
              </a:rPr>
              <a:t> PowerPoint presentations  we call the </a:t>
            </a:r>
            <a:r>
              <a:rPr lang="en-US" sz="1200" kern="1200" dirty="0">
                <a:solidFill>
                  <a:schemeClr val="tx1"/>
                </a:solidFill>
                <a:effectLst/>
                <a:latin typeface="+mn-lt"/>
                <a:ea typeface="+mn-ea"/>
                <a:cs typeface="+mn-cs"/>
              </a:rPr>
              <a:t>“lightening round”.</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Presenters </a:t>
            </a:r>
            <a:r>
              <a:rPr lang="en-US" sz="1200" kern="1200" dirty="0">
                <a:solidFill>
                  <a:schemeClr val="tx1"/>
                </a:solidFill>
                <a:effectLst/>
                <a:latin typeface="+mn-lt"/>
                <a:ea typeface="+mn-ea"/>
                <a:cs typeface="+mn-cs"/>
              </a:rPr>
              <a:t>then report to their poster stations for one-on-one interaction with interested audience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FC267B-674E-4154-BA88-D632DA3C4070}" type="slidenum">
              <a:rPr lang="en-US" smtClean="0"/>
              <a:t>2</a:t>
            </a:fld>
            <a:endParaRPr lang="en-US"/>
          </a:p>
        </p:txBody>
      </p:sp>
    </p:spTree>
    <p:extLst>
      <p:ext uri="{BB962C8B-B14F-4D97-AF65-F5344CB8AC3E}">
        <p14:creationId xmlns:p14="http://schemas.microsoft.com/office/powerpoint/2010/main" val="3621982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Lightening Round, presenters have three minutes to describe the overall concept of their work…. like an elevator pitch.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Focus on key concepts.  Keep it simple.  Avoid statistics and techno-speak.  Try not to sound scripted.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objective is to make audience members want to learn more about your project.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English speakers generally speak about 150 words per minute.  You only have three minutes.  If you can say it in six words, don’t use ten. If it doesn’t help clarify the “big picture”, leave it out.  </a:t>
            </a:r>
          </a:p>
          <a:p>
            <a:endParaRPr lang="en-US" sz="1200" b="1" kern="1200" dirty="0">
              <a:solidFill>
                <a:schemeClr val="tx1"/>
              </a:solidFill>
              <a:effectLst/>
              <a:latin typeface="+mn-lt"/>
              <a:ea typeface="+mn-ea"/>
              <a:cs typeface="+mn-cs"/>
            </a:endParaRPr>
          </a:p>
          <a:p>
            <a:r>
              <a:rPr lang="en-US" sz="1200" b="0" dirty="0"/>
              <a:t>Remember, the purpose</a:t>
            </a:r>
            <a:r>
              <a:rPr lang="en-US" sz="1200" b="0" baseline="0" dirty="0"/>
              <a:t> of the l</a:t>
            </a:r>
            <a:r>
              <a:rPr lang="en-US" sz="1200" b="0" dirty="0"/>
              <a:t>ightening round presentations is not to tell all, but to make audience members want</a:t>
            </a:r>
            <a:r>
              <a:rPr lang="en-US" sz="1200" b="0" baseline="0" dirty="0"/>
              <a:t> to learn more about you and your project.  T</a:t>
            </a:r>
            <a:r>
              <a:rPr lang="en-US" sz="1200" b="0" kern="1200" dirty="0">
                <a:solidFill>
                  <a:schemeClr val="tx1"/>
                </a:solidFill>
                <a:effectLst/>
                <a:latin typeface="+mn-lt"/>
                <a:ea typeface="+mn-ea"/>
                <a:cs typeface="+mn-cs"/>
              </a:rPr>
              <a:t>he details and data in your</a:t>
            </a:r>
            <a:r>
              <a:rPr lang="en-US" sz="1200" b="0" kern="1200" baseline="0" dirty="0">
                <a:solidFill>
                  <a:schemeClr val="tx1"/>
                </a:solidFill>
                <a:effectLst/>
                <a:latin typeface="+mn-lt"/>
                <a:ea typeface="+mn-ea"/>
                <a:cs typeface="+mn-cs"/>
              </a:rPr>
              <a:t> paper</a:t>
            </a:r>
            <a:r>
              <a:rPr lang="en-US" sz="1200" b="0" kern="1200" dirty="0">
                <a:solidFill>
                  <a:schemeClr val="tx1"/>
                </a:solidFill>
                <a:effectLst/>
                <a:latin typeface="+mn-lt"/>
                <a:ea typeface="+mn-ea"/>
                <a:cs typeface="+mn-cs"/>
              </a:rPr>
              <a:t>.  </a:t>
            </a:r>
          </a:p>
          <a:p>
            <a:endParaRPr lang="en-US" b="0" dirty="0"/>
          </a:p>
        </p:txBody>
      </p:sp>
      <p:sp>
        <p:nvSpPr>
          <p:cNvPr id="4" name="Slide Number Placeholder 3"/>
          <p:cNvSpPr>
            <a:spLocks noGrp="1"/>
          </p:cNvSpPr>
          <p:nvPr>
            <p:ph type="sldNum" sz="quarter" idx="10"/>
          </p:nvPr>
        </p:nvSpPr>
        <p:spPr/>
        <p:txBody>
          <a:bodyPr/>
          <a:lstStyle/>
          <a:p>
            <a:fld id="{C1FC267B-674E-4154-BA88-D632DA3C4070}" type="slidenum">
              <a:rPr lang="en-US" smtClean="0"/>
              <a:t>3</a:t>
            </a:fld>
            <a:endParaRPr lang="en-US"/>
          </a:p>
        </p:txBody>
      </p:sp>
    </p:spTree>
    <p:extLst>
      <p:ext uri="{BB962C8B-B14F-4D97-AF65-F5344CB8AC3E}">
        <p14:creationId xmlns:p14="http://schemas.microsoft.com/office/powerpoint/2010/main" val="1517036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Conference Paper</a:t>
            </a:r>
            <a:r>
              <a:rPr lang="en-US" sz="1200" kern="1200" baseline="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resenters are asked their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preferred session format, but programming and space constraints may result in some who prefer conventional, “talking head” presentations being assigned to hybrid sessions.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On-line resources about elevator pitches provide useful suggestions for making lightening round presentations.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ASHRAE</a:t>
            </a:r>
            <a:r>
              <a:rPr lang="en-US" sz="1200" kern="1200" baseline="0" dirty="0">
                <a:solidFill>
                  <a:schemeClr val="tx1"/>
                </a:solidFill>
                <a:effectLst/>
                <a:latin typeface="+mn-lt"/>
                <a:ea typeface="+mn-ea"/>
                <a:cs typeface="+mn-cs"/>
              </a:rPr>
              <a:t> Speaker Resources include guidance and templates for Conference Paper session presentations and posters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FC267B-674E-4154-BA88-D632DA3C4070}" type="slidenum">
              <a:rPr lang="en-US" smtClean="0"/>
              <a:t>4</a:t>
            </a:fld>
            <a:endParaRPr lang="en-US"/>
          </a:p>
        </p:txBody>
      </p:sp>
    </p:spTree>
    <p:extLst>
      <p:ext uri="{BB962C8B-B14F-4D97-AF65-F5344CB8AC3E}">
        <p14:creationId xmlns:p14="http://schemas.microsoft.com/office/powerpoint/2010/main" val="1964314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C267B-674E-4154-BA88-D632DA3C4070}" type="slidenum">
              <a:rPr lang="en-US" smtClean="0"/>
              <a:t>8</a:t>
            </a:fld>
            <a:endParaRPr lang="en-US"/>
          </a:p>
        </p:txBody>
      </p:sp>
    </p:spTree>
    <p:extLst>
      <p:ext uri="{BB962C8B-B14F-4D97-AF65-F5344CB8AC3E}">
        <p14:creationId xmlns:p14="http://schemas.microsoft.com/office/powerpoint/2010/main" val="2385480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C267B-674E-4154-BA88-D632DA3C4070}" type="slidenum">
              <a:rPr lang="en-US" smtClean="0"/>
              <a:t>9</a:t>
            </a:fld>
            <a:endParaRPr lang="en-US"/>
          </a:p>
        </p:txBody>
      </p:sp>
    </p:spTree>
    <p:extLst>
      <p:ext uri="{BB962C8B-B14F-4D97-AF65-F5344CB8AC3E}">
        <p14:creationId xmlns:p14="http://schemas.microsoft.com/office/powerpoint/2010/main" val="1738327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 page 1">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7C4C1FD3-DEAE-B023-B83A-79C8AC47FAD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257175" indent="-257175">
              <a:buFont typeface="Arial" panose="020B0604020202020204" pitchFamily="34" charset="0"/>
              <a:buChar char="•"/>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257175" indent="-257175">
              <a:buFont typeface="Arial" panose="020B0604020202020204" pitchFamily="34" charset="0"/>
              <a:buChar char="•"/>
            </a:pPr>
            <a:r>
              <a:rPr lang="en-US" dirty="0"/>
              <a:t>The PPT template is not required for Annual/Winter Conferences</a:t>
            </a:r>
          </a:p>
          <a:p>
            <a:pPr marL="257175" indent="-257175">
              <a:buFont typeface="Arial" panose="020B0604020202020204" pitchFamily="34" charset="0"/>
              <a:buChar char="•"/>
            </a:pPr>
            <a:r>
              <a:rPr lang="en-US" dirty="0"/>
              <a:t>The Title Slide, Conclusion, Questions, and Bibliography slide (if you are referencing any publications) are the only slides required for all presentations.</a:t>
            </a:r>
          </a:p>
          <a:p>
            <a:pPr marL="257175" indent="-257175">
              <a:buFont typeface="Arial" panose="020B0604020202020204" pitchFamily="34" charset="0"/>
              <a:buChar char="•"/>
            </a:pPr>
            <a:r>
              <a:rPr lang="en-US" dirty="0"/>
              <a:t>The Learning Objectives slide is required if you are in a Paper Session (including conference paper, technical paper and extended abstract), Seminar or Workshop Session.</a:t>
            </a:r>
          </a:p>
          <a:p>
            <a:pPr marL="257175" indent="-257175">
              <a:buFont typeface="Arial" panose="020B0604020202020204" pitchFamily="34" charset="0"/>
              <a:buChar char="•"/>
            </a:pPr>
            <a:r>
              <a:rPr lang="en-US" dirty="0"/>
              <a:t>All text on the slides is instructional – text will disappear if you click on it.</a:t>
            </a:r>
          </a:p>
          <a:p>
            <a:pPr marL="257175" indent="-257175">
              <a:buFont typeface="Arial" panose="020B0604020202020204" pitchFamily="34" charset="0"/>
              <a:buChar char="•"/>
            </a:pPr>
            <a:r>
              <a:rPr lang="en-US" dirty="0"/>
              <a:t>You may delete any slides you do not need – please delete this instructional slide when you begin.</a:t>
            </a:r>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11/20/2024</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TextBox 6">
            <a:extLst>
              <a:ext uri="{FF2B5EF4-FFF2-40B4-BE49-F238E27FC236}">
                <a16:creationId xmlns:a16="http://schemas.microsoft.com/office/drawing/2014/main" id="{CA568F60-4100-D085-40A6-CE31FEE53B49}"/>
              </a:ext>
            </a:extLst>
          </p:cNvPr>
          <p:cNvSpPr txBox="1"/>
          <p:nvPr userDrawn="1"/>
        </p:nvSpPr>
        <p:spPr>
          <a:xfrm>
            <a:off x="764309" y="233503"/>
            <a:ext cx="10515600"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Instructions</a:t>
            </a:r>
          </a:p>
        </p:txBody>
      </p:sp>
      <p:pic>
        <p:nvPicPr>
          <p:cNvPr id="2" name="Picture 1" descr="Text&#10;&#10;Description automatically generated">
            <a:extLst>
              <a:ext uri="{FF2B5EF4-FFF2-40B4-BE49-F238E27FC236}">
                <a16:creationId xmlns:a16="http://schemas.microsoft.com/office/drawing/2014/main" id="{3DBEBD1C-B5EC-07F7-ED74-73CBE1191D11}"/>
              </a:ext>
            </a:extLst>
          </p:cNvPr>
          <p:cNvPicPr>
            <a:picLocks noChangeAspect="1"/>
          </p:cNvPicPr>
          <p:nvPr userDrawn="1"/>
        </p:nvPicPr>
        <p:blipFill>
          <a:blip r:embed="rId3"/>
          <a:stretch>
            <a:fillRect/>
          </a:stretch>
        </p:blipFill>
        <p:spPr>
          <a:xfrm>
            <a:off x="9246742" y="5645021"/>
            <a:ext cx="2107058" cy="598300"/>
          </a:xfrm>
          <a:prstGeom prst="rect">
            <a:avLst/>
          </a:prstGeom>
        </p:spPr>
      </p:pic>
    </p:spTree>
    <p:extLst>
      <p:ext uri="{BB962C8B-B14F-4D97-AF65-F5344CB8AC3E}">
        <p14:creationId xmlns:p14="http://schemas.microsoft.com/office/powerpoint/2010/main" val="3417853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Questions">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6A71439D-2AE4-46BD-908A-6C62A5503A8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Questions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600" dirty="0">
                <a:latin typeface="Arial" panose="020B0604020202020204" pitchFamily="34" charset="0"/>
                <a:cs typeface="Arial" panose="020B0604020202020204" pitchFamily="34" charset="0"/>
              </a:rPr>
              <a:t>Name</a:t>
            </a:r>
            <a:br>
              <a:rPr lang="en-US" sz="1600" dirty="0">
                <a:latin typeface="Arial" panose="020B0604020202020204" pitchFamily="34" charset="0"/>
                <a:cs typeface="Arial" panose="020B0604020202020204" pitchFamily="34" charset="0"/>
              </a:rPr>
            </a:br>
            <a:r>
              <a:rPr lang="en-US" sz="1600" dirty="0" err="1">
                <a:latin typeface="Arial" panose="020B0604020202020204" pitchFamily="34" charset="0"/>
                <a:cs typeface="Arial" panose="020B0604020202020204" pitchFamily="34" charset="0"/>
              </a:rPr>
              <a:t>name@emailaddress.com</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a:lnSpc>
                <a:spcPct val="80000"/>
              </a:lnSpc>
              <a:defRPr/>
            </a:pPr>
            <a:r>
              <a:rPr lang="en-US" sz="1600" dirty="0">
                <a:latin typeface="Arial" panose="020B0604020202020204" pitchFamily="34" charset="0"/>
                <a:cs typeface="Arial" panose="020B0604020202020204" pitchFamily="34" charset="0"/>
              </a:rPr>
              <a:t>(You may include names and email addresses of non-presenting authors on the last slide)</a:t>
            </a:r>
            <a:br>
              <a:rPr 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Instruction – this slide cannot have logo, images or hyperlinks.  Only what is shown.</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11/20/2024</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pic>
        <p:nvPicPr>
          <p:cNvPr id="10" name="Picture 9" descr="Text&#10;&#10;Description automatically generated">
            <a:extLst>
              <a:ext uri="{FF2B5EF4-FFF2-40B4-BE49-F238E27FC236}">
                <a16:creationId xmlns:a16="http://schemas.microsoft.com/office/drawing/2014/main" id="{AC28E051-803D-77D1-449C-074BA83A0B05}"/>
              </a:ext>
            </a:extLst>
          </p:cNvPr>
          <p:cNvPicPr>
            <a:picLocks noChangeAspect="1"/>
          </p:cNvPicPr>
          <p:nvPr userDrawn="1"/>
        </p:nvPicPr>
        <p:blipFill>
          <a:blip r:embed="rId3"/>
          <a:stretch>
            <a:fillRect/>
          </a:stretch>
        </p:blipFill>
        <p:spPr>
          <a:xfrm>
            <a:off x="9246742" y="5645021"/>
            <a:ext cx="2107058" cy="598300"/>
          </a:xfrm>
          <a:prstGeom prst="rect">
            <a:avLst/>
          </a:prstGeom>
        </p:spPr>
      </p:pic>
    </p:spTree>
    <p:extLst>
      <p:ext uri="{BB962C8B-B14F-4D97-AF65-F5344CB8AC3E}">
        <p14:creationId xmlns:p14="http://schemas.microsoft.com/office/powerpoint/2010/main" val="203549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7F6AB627-139B-30CD-FFE2-65A31C0F8C4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AC2D2D19-DFD5-6105-630C-DF1E7D8F76B8}"/>
              </a:ext>
            </a:extLst>
          </p:cNvPr>
          <p:cNvSpPr>
            <a:spLocks noGrp="1"/>
          </p:cNvSpPr>
          <p:nvPr>
            <p:ph type="dt" sz="half" idx="10"/>
          </p:nvPr>
        </p:nvSpPr>
        <p:spPr/>
        <p:txBody>
          <a:bodyPr/>
          <a:lstStyle/>
          <a:p>
            <a:fld id="{B8F9930B-3159-E540-9475-A38C19A8C769}" type="datetimeFigureOut">
              <a:rPr lang="en-US" smtClean="0"/>
              <a:t>11/20/2024</a:t>
            </a:fld>
            <a:endParaRPr lang="en-US"/>
          </a:p>
        </p:txBody>
      </p:sp>
      <p:sp>
        <p:nvSpPr>
          <p:cNvPr id="3" name="Footer Placeholder 2">
            <a:extLst>
              <a:ext uri="{FF2B5EF4-FFF2-40B4-BE49-F238E27FC236}">
                <a16:creationId xmlns:a16="http://schemas.microsoft.com/office/drawing/2014/main" id="{A5C6187A-34B0-C186-574B-3FD7008D0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9D4E4A-DD90-06B6-456C-54FE2D74BE2E}"/>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6" name="Title 1">
            <a:extLst>
              <a:ext uri="{FF2B5EF4-FFF2-40B4-BE49-F238E27FC236}">
                <a16:creationId xmlns:a16="http://schemas.microsoft.com/office/drawing/2014/main" id="{99294C16-66A5-48A4-83B6-F4ABC91F5F68}"/>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Blank</a:t>
            </a:r>
          </a:p>
        </p:txBody>
      </p:sp>
    </p:spTree>
    <p:extLst>
      <p:ext uri="{BB962C8B-B14F-4D97-AF65-F5344CB8AC3E}">
        <p14:creationId xmlns:p14="http://schemas.microsoft.com/office/powerpoint/2010/main" val="787151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Updated layou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89D97240-A9A6-48B9-562B-7C93DDB3B90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1B2195D-0C17-BBDC-5633-06B1059E218F}"/>
              </a:ext>
            </a:extLst>
          </p:cNvPr>
          <p:cNvSpPr>
            <a:spLocks noGrp="1"/>
          </p:cNvSpPr>
          <p:nvPr>
            <p:ph type="title"/>
          </p:nvPr>
        </p:nvSpPr>
        <p:spPr>
          <a:xfrm>
            <a:off x="839788" y="1721223"/>
            <a:ext cx="3932237" cy="887505"/>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13F7457-EB4C-942A-A911-640895F6C3C6}"/>
              </a:ext>
            </a:extLst>
          </p:cNvPr>
          <p:cNvSpPr>
            <a:spLocks noGrp="1"/>
          </p:cNvSpPr>
          <p:nvPr>
            <p:ph type="pic" idx="1"/>
          </p:nvPr>
        </p:nvSpPr>
        <p:spPr>
          <a:xfrm>
            <a:off x="5365376" y="1721224"/>
            <a:ext cx="5990012" cy="41398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AEC681A-4B74-6B48-B5B8-370D9CA4135C}"/>
              </a:ext>
            </a:extLst>
          </p:cNvPr>
          <p:cNvSpPr>
            <a:spLocks noGrp="1"/>
          </p:cNvSpPr>
          <p:nvPr>
            <p:ph type="body" sz="half" idx="2"/>
          </p:nvPr>
        </p:nvSpPr>
        <p:spPr>
          <a:xfrm>
            <a:off x="839788" y="2931458"/>
            <a:ext cx="3932237" cy="29375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53A3A31-A487-3BE4-BE5F-FAB2FF1D734F}"/>
              </a:ext>
            </a:extLst>
          </p:cNvPr>
          <p:cNvSpPr>
            <a:spLocks noGrp="1"/>
          </p:cNvSpPr>
          <p:nvPr>
            <p:ph type="dt" sz="half" idx="10"/>
          </p:nvPr>
        </p:nvSpPr>
        <p:spPr/>
        <p:txBody>
          <a:bodyPr/>
          <a:lstStyle/>
          <a:p>
            <a:fld id="{B8F9930B-3159-E540-9475-A38C19A8C769}" type="datetimeFigureOut">
              <a:rPr lang="en-US" smtClean="0"/>
              <a:t>11/20/2024</a:t>
            </a:fld>
            <a:endParaRPr lang="en-US"/>
          </a:p>
        </p:txBody>
      </p:sp>
      <p:sp>
        <p:nvSpPr>
          <p:cNvPr id="6" name="Footer Placeholder 5">
            <a:extLst>
              <a:ext uri="{FF2B5EF4-FFF2-40B4-BE49-F238E27FC236}">
                <a16:creationId xmlns:a16="http://schemas.microsoft.com/office/drawing/2014/main" id="{7B215F16-C0CB-868C-5A4A-C47B360D9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A1E2A-9B90-AABA-22F7-AF3ECFD9BDF9}"/>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445069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xtra">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3497E88D-3B67-9F88-0B10-B8D3CFF3609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BFABA8A-C2D5-F32C-A8CD-95FB17FC6A74}"/>
              </a:ext>
            </a:extLst>
          </p:cNvPr>
          <p:cNvSpPr>
            <a:spLocks noGrp="1"/>
          </p:cNvSpPr>
          <p:nvPr>
            <p:ph type="title"/>
          </p:nvPr>
        </p:nvSpPr>
        <p:spPr>
          <a:xfrm>
            <a:off x="831850" y="1709738"/>
            <a:ext cx="10515600" cy="1813391"/>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51CED53-CCB6-6661-0EBF-F0F7CD446A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E47FA070-010D-C466-1F4C-D1E55ED206C0}"/>
              </a:ext>
            </a:extLst>
          </p:cNvPr>
          <p:cNvSpPr>
            <a:spLocks noGrp="1"/>
          </p:cNvSpPr>
          <p:nvPr>
            <p:ph type="dt" sz="half" idx="10"/>
          </p:nvPr>
        </p:nvSpPr>
        <p:spPr/>
        <p:txBody>
          <a:bodyPr/>
          <a:lstStyle/>
          <a:p>
            <a:fld id="{B8F9930B-3159-E540-9475-A38C19A8C769}" type="datetimeFigureOut">
              <a:rPr lang="en-US" smtClean="0"/>
              <a:t>11/20/2024</a:t>
            </a:fld>
            <a:endParaRPr lang="en-US"/>
          </a:p>
        </p:txBody>
      </p:sp>
      <p:sp>
        <p:nvSpPr>
          <p:cNvPr id="5" name="Footer Placeholder 4">
            <a:extLst>
              <a:ext uri="{FF2B5EF4-FFF2-40B4-BE49-F238E27FC236}">
                <a16:creationId xmlns:a16="http://schemas.microsoft.com/office/drawing/2014/main" id="{DD7A5C97-CEB4-48E4-B3CA-496EB15D4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3E924-E115-9AF4-C11B-13AC2FA18140}"/>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09826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A6E9-3C8F-20D6-1F59-E8A0BEBAECD0}"/>
              </a:ext>
            </a:extLst>
          </p:cNvPr>
          <p:cNvSpPr>
            <a:spLocks noGrp="1"/>
          </p:cNvSpPr>
          <p:nvPr>
            <p:ph type="ctrTitle" hasCustomPrompt="1"/>
          </p:nvPr>
        </p:nvSpPr>
        <p:spPr>
          <a:xfrm>
            <a:off x="1523999" y="3036045"/>
            <a:ext cx="9144000" cy="581025"/>
          </a:xfrm>
        </p:spPr>
        <p:txBody>
          <a:bodyPr anchor="b">
            <a:noAutofit/>
          </a:bodyPr>
          <a:lstStyle>
            <a:lvl1pPr algn="ctr">
              <a:defRPr sz="3600" b="1">
                <a:solidFill>
                  <a:srgbClr val="00559C"/>
                </a:solidFill>
                <a:latin typeface="Arial" panose="020B0604020202020204" pitchFamily="34" charset="0"/>
                <a:cs typeface="Arial" panose="020B0604020202020204" pitchFamily="34" charset="0"/>
              </a:defRPr>
            </a:lvl1pPr>
          </a:lstStyle>
          <a:p>
            <a:r>
              <a:rPr lang="en-US" dirty="0"/>
              <a:t>Session Type, #, Title</a:t>
            </a:r>
          </a:p>
        </p:txBody>
      </p:sp>
      <p:sp>
        <p:nvSpPr>
          <p:cNvPr id="3" name="Subtitle 2">
            <a:extLst>
              <a:ext uri="{FF2B5EF4-FFF2-40B4-BE49-F238E27FC236}">
                <a16:creationId xmlns:a16="http://schemas.microsoft.com/office/drawing/2014/main" id="{4BA9B0DA-8662-0554-4B63-FB444DA03993}"/>
              </a:ext>
            </a:extLst>
          </p:cNvPr>
          <p:cNvSpPr>
            <a:spLocks noGrp="1"/>
          </p:cNvSpPr>
          <p:nvPr>
            <p:ph type="subTitle" idx="1" hasCustomPrompt="1"/>
          </p:nvPr>
        </p:nvSpPr>
        <p:spPr>
          <a:xfrm>
            <a:off x="2141034" y="5138693"/>
            <a:ext cx="7961442" cy="581026"/>
          </a:xfrm>
        </p:spPr>
        <p:txBody>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Company name and email</a:t>
            </a:r>
          </a:p>
          <a:p>
            <a:endParaRPr lang="en-US" dirty="0"/>
          </a:p>
        </p:txBody>
      </p:sp>
      <p:sp>
        <p:nvSpPr>
          <p:cNvPr id="4" name="Date Placeholder 3">
            <a:extLst>
              <a:ext uri="{FF2B5EF4-FFF2-40B4-BE49-F238E27FC236}">
                <a16:creationId xmlns:a16="http://schemas.microsoft.com/office/drawing/2014/main" id="{00E75030-3A6A-2940-E248-3C90C0D0CD97}"/>
              </a:ext>
            </a:extLst>
          </p:cNvPr>
          <p:cNvSpPr>
            <a:spLocks noGrp="1"/>
          </p:cNvSpPr>
          <p:nvPr>
            <p:ph type="dt" sz="half" idx="10"/>
          </p:nvPr>
        </p:nvSpPr>
        <p:spPr/>
        <p:txBody>
          <a:bodyPr/>
          <a:lstStyle/>
          <a:p>
            <a:fld id="{B8F9930B-3159-E540-9475-A38C19A8C769}" type="datetimeFigureOut">
              <a:rPr lang="en-US" smtClean="0"/>
              <a:t>11/20/2024</a:t>
            </a:fld>
            <a:endParaRPr lang="en-US"/>
          </a:p>
        </p:txBody>
      </p:sp>
      <p:sp>
        <p:nvSpPr>
          <p:cNvPr id="5" name="Footer Placeholder 4">
            <a:extLst>
              <a:ext uri="{FF2B5EF4-FFF2-40B4-BE49-F238E27FC236}">
                <a16:creationId xmlns:a16="http://schemas.microsoft.com/office/drawing/2014/main" id="{E60CF579-85EE-550E-FA2D-5E8C6886D0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BC29BE-DCEA-86AA-B64F-3D19E4E7F28D}"/>
              </a:ext>
            </a:extLst>
          </p:cNvPr>
          <p:cNvSpPr>
            <a:spLocks noGrp="1"/>
          </p:cNvSpPr>
          <p:nvPr>
            <p:ph type="sldNum" sz="quarter" idx="12"/>
          </p:nvPr>
        </p:nvSpPr>
        <p:spPr/>
        <p:txBody>
          <a:bodyPr/>
          <a:lstStyle/>
          <a:p>
            <a:fld id="{88DD9060-538D-6748-9546-F4DF75D7DA81}" type="slidenum">
              <a:rPr lang="en-US" smtClean="0"/>
              <a:t>‹#›</a:t>
            </a:fld>
            <a:endParaRPr lang="en-US"/>
          </a:p>
        </p:txBody>
      </p:sp>
      <p:pic>
        <p:nvPicPr>
          <p:cNvPr id="16" name="Picture 15" descr="Text&#10;&#10;Description automatically generated">
            <a:extLst>
              <a:ext uri="{FF2B5EF4-FFF2-40B4-BE49-F238E27FC236}">
                <a16:creationId xmlns:a16="http://schemas.microsoft.com/office/drawing/2014/main" id="{4742C352-753B-D7EB-9966-2179658AC0F8}"/>
              </a:ext>
            </a:extLst>
          </p:cNvPr>
          <p:cNvPicPr>
            <a:picLocks noChangeAspect="1"/>
          </p:cNvPicPr>
          <p:nvPr userDrawn="1"/>
        </p:nvPicPr>
        <p:blipFill>
          <a:blip r:embed="rId2"/>
          <a:stretch>
            <a:fillRect/>
          </a:stretch>
        </p:blipFill>
        <p:spPr>
          <a:xfrm>
            <a:off x="436562" y="869718"/>
            <a:ext cx="5178426" cy="1483790"/>
          </a:xfrm>
          <a:prstGeom prst="rect">
            <a:avLst/>
          </a:prstGeom>
        </p:spPr>
      </p:pic>
      <p:sp>
        <p:nvSpPr>
          <p:cNvPr id="8" name="Picture Placeholder 7">
            <a:extLst>
              <a:ext uri="{FF2B5EF4-FFF2-40B4-BE49-F238E27FC236}">
                <a16:creationId xmlns:a16="http://schemas.microsoft.com/office/drawing/2014/main" id="{F44D1CE5-B1AF-AE8C-E370-8E04C6D3441D}"/>
              </a:ext>
            </a:extLst>
          </p:cNvPr>
          <p:cNvSpPr>
            <a:spLocks noGrp="1"/>
          </p:cNvSpPr>
          <p:nvPr>
            <p:ph type="pic" sz="quarter" idx="13" hasCustomPrompt="1"/>
          </p:nvPr>
        </p:nvSpPr>
        <p:spPr>
          <a:xfrm>
            <a:off x="10102476" y="5544577"/>
            <a:ext cx="1251324" cy="994335"/>
          </a:xfrm>
        </p:spPr>
        <p:txBody>
          <a:bodyPr>
            <a:normAutofit/>
          </a:bodyPr>
          <a:lstStyle>
            <a:lvl1pPr marL="0" indent="0" algn="ctr">
              <a:buFontTx/>
              <a:buNone/>
              <a:defRPr sz="2000"/>
            </a:lvl1pPr>
          </a:lstStyle>
          <a:p>
            <a:r>
              <a:rPr lang="en-US" dirty="0"/>
              <a:t>Insert company logo</a:t>
            </a:r>
          </a:p>
        </p:txBody>
      </p:sp>
      <p:sp>
        <p:nvSpPr>
          <p:cNvPr id="9" name="Text Placeholder 8">
            <a:extLst>
              <a:ext uri="{FF2B5EF4-FFF2-40B4-BE49-F238E27FC236}">
                <a16:creationId xmlns:a16="http://schemas.microsoft.com/office/drawing/2014/main" id="{2ACB28B1-4617-F7DE-C02C-FD1BD3E4BDA8}"/>
              </a:ext>
            </a:extLst>
          </p:cNvPr>
          <p:cNvSpPr>
            <a:spLocks noGrp="1"/>
          </p:cNvSpPr>
          <p:nvPr>
            <p:ph type="body" sz="quarter" idx="14" hasCustomPrompt="1"/>
          </p:nvPr>
        </p:nvSpPr>
        <p:spPr>
          <a:xfrm>
            <a:off x="1600555" y="4052840"/>
            <a:ext cx="9042400" cy="795338"/>
          </a:xfrm>
        </p:spPr>
        <p:txBody>
          <a:bodyPr>
            <a:normAutofit/>
          </a:bodyPr>
          <a:lstStyle>
            <a:lvl1pPr marL="0" indent="0" algn="ctr">
              <a:buNone/>
              <a:defRPr sz="3600" b="1">
                <a:solidFill>
                  <a:srgbClr val="00559C"/>
                </a:solidFill>
              </a:defRPr>
            </a:lvl1pPr>
          </a:lstStyle>
          <a:p>
            <a:pPr lvl="0"/>
            <a:r>
              <a:rPr lang="en-US" dirty="0"/>
              <a:t>Presentation Title</a:t>
            </a:r>
          </a:p>
        </p:txBody>
      </p:sp>
      <p:pic>
        <p:nvPicPr>
          <p:cNvPr id="12" name="Picture 11" descr="A blue sign with white text&#10;&#10;Description automatically generated">
            <a:extLst>
              <a:ext uri="{FF2B5EF4-FFF2-40B4-BE49-F238E27FC236}">
                <a16:creationId xmlns:a16="http://schemas.microsoft.com/office/drawing/2014/main" id="{EBFE8E97-0EA4-AB24-50E6-67999FE7044B}"/>
              </a:ext>
            </a:extLst>
          </p:cNvPr>
          <p:cNvPicPr>
            <a:picLocks noChangeAspect="1"/>
          </p:cNvPicPr>
          <p:nvPr userDrawn="1"/>
        </p:nvPicPr>
        <p:blipFill>
          <a:blip r:embed="rId3"/>
          <a:stretch>
            <a:fillRect/>
          </a:stretch>
        </p:blipFill>
        <p:spPr>
          <a:xfrm>
            <a:off x="-1" y="-64105"/>
            <a:ext cx="12192001" cy="2540000"/>
          </a:xfrm>
          <a:prstGeom prst="rect">
            <a:avLst/>
          </a:prstGeom>
        </p:spPr>
      </p:pic>
    </p:spTree>
    <p:extLst>
      <p:ext uri="{BB962C8B-B14F-4D97-AF65-F5344CB8AC3E}">
        <p14:creationId xmlns:p14="http://schemas.microsoft.com/office/powerpoint/2010/main" val="1526033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A6E9-3C8F-20D6-1F59-E8A0BEBAECD0}"/>
              </a:ext>
            </a:extLst>
          </p:cNvPr>
          <p:cNvSpPr>
            <a:spLocks noGrp="1"/>
          </p:cNvSpPr>
          <p:nvPr>
            <p:ph type="ctrTitle" hasCustomPrompt="1"/>
          </p:nvPr>
        </p:nvSpPr>
        <p:spPr>
          <a:xfrm>
            <a:off x="1537854" y="3832299"/>
            <a:ext cx="8831283" cy="581025"/>
          </a:xfrm>
        </p:spPr>
        <p:txBody>
          <a:bodyPr anchor="b">
            <a:noAutofit/>
          </a:bodyPr>
          <a:lstStyle>
            <a:lvl1pPr algn="ctr">
              <a:defRPr sz="4800" b="1">
                <a:solidFill>
                  <a:srgbClr val="0070C0"/>
                </a:solidFill>
                <a:latin typeface="Arial" panose="020B0604020202020204" pitchFamily="34" charset="0"/>
                <a:cs typeface="Arial" panose="020B0604020202020204" pitchFamily="34" charset="0"/>
              </a:defRPr>
            </a:lvl1pPr>
          </a:lstStyle>
          <a:p>
            <a:r>
              <a:rPr lang="en-US" dirty="0"/>
              <a:t>Session Type, #, Title</a:t>
            </a:r>
          </a:p>
        </p:txBody>
      </p:sp>
      <p:sp>
        <p:nvSpPr>
          <p:cNvPr id="3" name="Subtitle 2">
            <a:extLst>
              <a:ext uri="{FF2B5EF4-FFF2-40B4-BE49-F238E27FC236}">
                <a16:creationId xmlns:a16="http://schemas.microsoft.com/office/drawing/2014/main" id="{4BA9B0DA-8662-0554-4B63-FB444DA03993}"/>
              </a:ext>
            </a:extLst>
          </p:cNvPr>
          <p:cNvSpPr>
            <a:spLocks noGrp="1"/>
          </p:cNvSpPr>
          <p:nvPr>
            <p:ph type="subTitle" idx="1" hasCustomPrompt="1"/>
          </p:nvPr>
        </p:nvSpPr>
        <p:spPr>
          <a:xfrm>
            <a:off x="2059913" y="5392323"/>
            <a:ext cx="7827818" cy="92574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Company name and email</a:t>
            </a:r>
          </a:p>
          <a:p>
            <a:endParaRPr lang="en-US" dirty="0"/>
          </a:p>
        </p:txBody>
      </p:sp>
      <p:sp>
        <p:nvSpPr>
          <p:cNvPr id="4" name="Date Placeholder 3">
            <a:extLst>
              <a:ext uri="{FF2B5EF4-FFF2-40B4-BE49-F238E27FC236}">
                <a16:creationId xmlns:a16="http://schemas.microsoft.com/office/drawing/2014/main" id="{00E75030-3A6A-2940-E248-3C90C0D0CD97}"/>
              </a:ext>
            </a:extLst>
          </p:cNvPr>
          <p:cNvSpPr>
            <a:spLocks noGrp="1"/>
          </p:cNvSpPr>
          <p:nvPr>
            <p:ph type="dt" sz="half" idx="10"/>
          </p:nvPr>
        </p:nvSpPr>
        <p:spPr/>
        <p:txBody>
          <a:bodyPr/>
          <a:lstStyle/>
          <a:p>
            <a:fld id="{B8F9930B-3159-E540-9475-A38C19A8C769}" type="datetimeFigureOut">
              <a:rPr lang="en-US" smtClean="0"/>
              <a:t>11/20/2024</a:t>
            </a:fld>
            <a:endParaRPr lang="en-US"/>
          </a:p>
        </p:txBody>
      </p:sp>
      <p:sp>
        <p:nvSpPr>
          <p:cNvPr id="5" name="Footer Placeholder 4">
            <a:extLst>
              <a:ext uri="{FF2B5EF4-FFF2-40B4-BE49-F238E27FC236}">
                <a16:creationId xmlns:a16="http://schemas.microsoft.com/office/drawing/2014/main" id="{E60CF579-85EE-550E-FA2D-5E8C6886D0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BC29BE-DCEA-86AA-B64F-3D19E4E7F28D}"/>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8" name="Picture Placeholder 7">
            <a:extLst>
              <a:ext uri="{FF2B5EF4-FFF2-40B4-BE49-F238E27FC236}">
                <a16:creationId xmlns:a16="http://schemas.microsoft.com/office/drawing/2014/main" id="{F44D1CE5-B1AF-AE8C-E370-8E04C6D3441D}"/>
              </a:ext>
            </a:extLst>
          </p:cNvPr>
          <p:cNvSpPr>
            <a:spLocks noGrp="1"/>
          </p:cNvSpPr>
          <p:nvPr>
            <p:ph type="pic" sz="quarter" idx="13" hasCustomPrompt="1"/>
          </p:nvPr>
        </p:nvSpPr>
        <p:spPr>
          <a:xfrm>
            <a:off x="10102476" y="5544577"/>
            <a:ext cx="1251324" cy="994335"/>
          </a:xfrm>
        </p:spPr>
        <p:txBody>
          <a:bodyPr>
            <a:normAutofit/>
          </a:bodyPr>
          <a:lstStyle>
            <a:lvl1pPr marL="0" indent="0" algn="ctr">
              <a:buFontTx/>
              <a:buNone/>
              <a:defRPr sz="2000"/>
            </a:lvl1pPr>
          </a:lstStyle>
          <a:p>
            <a:r>
              <a:rPr lang="en-US" dirty="0"/>
              <a:t>Insert company logo</a:t>
            </a:r>
          </a:p>
        </p:txBody>
      </p:sp>
      <p:pic>
        <p:nvPicPr>
          <p:cNvPr id="9" name="Picture 8" descr="Text&#10;&#10;Description automatically generated">
            <a:extLst>
              <a:ext uri="{FF2B5EF4-FFF2-40B4-BE49-F238E27FC236}">
                <a16:creationId xmlns:a16="http://schemas.microsoft.com/office/drawing/2014/main" id="{AC9A6A3F-26E8-A5E1-92C6-04AA78342F92}"/>
              </a:ext>
            </a:extLst>
          </p:cNvPr>
          <p:cNvPicPr>
            <a:picLocks noChangeAspect="1"/>
          </p:cNvPicPr>
          <p:nvPr userDrawn="1"/>
        </p:nvPicPr>
        <p:blipFill>
          <a:blip r:embed="rId2"/>
          <a:stretch>
            <a:fillRect/>
          </a:stretch>
        </p:blipFill>
        <p:spPr>
          <a:xfrm>
            <a:off x="-195842" y="715701"/>
            <a:ext cx="6566428" cy="1881498"/>
          </a:xfrm>
          <a:prstGeom prst="rect">
            <a:avLst/>
          </a:prstGeom>
        </p:spPr>
      </p:pic>
      <p:pic>
        <p:nvPicPr>
          <p:cNvPr id="15" name="Picture 14" descr="Shape, rectangle&#10;&#10;Description automatically generated">
            <a:extLst>
              <a:ext uri="{FF2B5EF4-FFF2-40B4-BE49-F238E27FC236}">
                <a16:creationId xmlns:a16="http://schemas.microsoft.com/office/drawing/2014/main" id="{9B6BE664-FA6C-C56D-5F02-7914C90D4959}"/>
              </a:ext>
            </a:extLst>
          </p:cNvPr>
          <p:cNvPicPr>
            <a:picLocks noChangeAspect="1"/>
          </p:cNvPicPr>
          <p:nvPr userDrawn="1"/>
        </p:nvPicPr>
        <p:blipFill rotWithShape="1">
          <a:blip r:embed="rId3"/>
          <a:srcRect l="1555" r="2919" b="8582"/>
          <a:stretch/>
        </p:blipFill>
        <p:spPr>
          <a:xfrm>
            <a:off x="-12358" y="-19144"/>
            <a:ext cx="12235347" cy="3468441"/>
          </a:xfrm>
          <a:prstGeom prst="rect">
            <a:avLst/>
          </a:prstGeom>
        </p:spPr>
      </p:pic>
      <p:pic>
        <p:nvPicPr>
          <p:cNvPr id="7" name="Picture 6" descr="Graphical user interface, text&#10;&#10;Description automatically generated with medium confidence">
            <a:extLst>
              <a:ext uri="{FF2B5EF4-FFF2-40B4-BE49-F238E27FC236}">
                <a16:creationId xmlns:a16="http://schemas.microsoft.com/office/drawing/2014/main" id="{534DC842-0A70-C041-733B-96F0DBCD443A}"/>
              </a:ext>
            </a:extLst>
          </p:cNvPr>
          <p:cNvPicPr>
            <a:picLocks noChangeAspect="1"/>
          </p:cNvPicPr>
          <p:nvPr userDrawn="1"/>
        </p:nvPicPr>
        <p:blipFill>
          <a:blip r:embed="rId4"/>
          <a:stretch>
            <a:fillRect/>
          </a:stretch>
        </p:blipFill>
        <p:spPr>
          <a:xfrm>
            <a:off x="956323" y="661647"/>
            <a:ext cx="7049872" cy="1708490"/>
          </a:xfrm>
          <a:prstGeom prst="rect">
            <a:avLst/>
          </a:prstGeom>
        </p:spPr>
      </p:pic>
      <p:sp>
        <p:nvSpPr>
          <p:cNvPr id="10" name="TextBox 9">
            <a:extLst>
              <a:ext uri="{FF2B5EF4-FFF2-40B4-BE49-F238E27FC236}">
                <a16:creationId xmlns:a16="http://schemas.microsoft.com/office/drawing/2014/main" id="{C47DBD2C-8216-C4B1-97C0-E445695EE82C}"/>
              </a:ext>
            </a:extLst>
          </p:cNvPr>
          <p:cNvSpPr txBox="1"/>
          <p:nvPr userDrawn="1"/>
        </p:nvSpPr>
        <p:spPr>
          <a:xfrm>
            <a:off x="3041851" y="2102812"/>
            <a:ext cx="4964344" cy="437043"/>
          </a:xfrm>
          <a:prstGeom prst="rect">
            <a:avLst/>
          </a:prstGeom>
          <a:noFill/>
        </p:spPr>
        <p:txBody>
          <a:bodyPr wrap="square" rtlCol="0">
            <a:spAutoFit/>
          </a:bodyPr>
          <a:lstStyle/>
          <a:p>
            <a:r>
              <a:rPr lang="en-US" sz="2240" spc="0" baseline="0" dirty="0">
                <a:solidFill>
                  <a:schemeClr val="bg1"/>
                </a:solidFill>
                <a:latin typeface="Arial" panose="020B0604020202020204" pitchFamily="34" charset="0"/>
                <a:cs typeface="Arial" panose="020B0604020202020204" pitchFamily="34" charset="0"/>
              </a:rPr>
              <a:t>Tampa, FL | June 24-28, 2023</a:t>
            </a:r>
          </a:p>
        </p:txBody>
      </p:sp>
      <p:sp>
        <p:nvSpPr>
          <p:cNvPr id="12" name="Text Placeholder 11">
            <a:extLst>
              <a:ext uri="{FF2B5EF4-FFF2-40B4-BE49-F238E27FC236}">
                <a16:creationId xmlns:a16="http://schemas.microsoft.com/office/drawing/2014/main" id="{DBEC2D75-5711-6F38-89C1-4052D285D3C5}"/>
              </a:ext>
            </a:extLst>
          </p:cNvPr>
          <p:cNvSpPr>
            <a:spLocks noGrp="1"/>
          </p:cNvSpPr>
          <p:nvPr>
            <p:ph type="body" sz="quarter" idx="15" hasCustomPrompt="1"/>
          </p:nvPr>
        </p:nvSpPr>
        <p:spPr>
          <a:xfrm>
            <a:off x="2672132" y="4621375"/>
            <a:ext cx="6562725" cy="538174"/>
          </a:xfrm>
        </p:spPr>
        <p:txBody>
          <a:bodyPr/>
          <a:lstStyle>
            <a:lvl1pPr marL="0" indent="0" algn="ctr">
              <a:buNone/>
              <a:defRPr b="1"/>
            </a:lvl1pPr>
          </a:lstStyle>
          <a:p>
            <a:pPr lvl="0"/>
            <a:r>
              <a:rPr lang="en-US" dirty="0"/>
              <a:t>Presentation Title</a:t>
            </a:r>
          </a:p>
        </p:txBody>
      </p:sp>
    </p:spTree>
    <p:extLst>
      <p:ext uri="{BB962C8B-B14F-4D97-AF65-F5344CB8AC3E}">
        <p14:creationId xmlns:p14="http://schemas.microsoft.com/office/powerpoint/2010/main" val="303887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293CF787-2F98-9415-CDE6-19E32080640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Learning Objectives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Objective 1</a:t>
            </a:r>
          </a:p>
          <a:p>
            <a:pPr lvl="0"/>
            <a:r>
              <a:rPr lang="en-US" dirty="0"/>
              <a:t>Objective 2</a:t>
            </a:r>
          </a:p>
          <a:p>
            <a:pPr lvl="0"/>
            <a:endParaRPr lang="en-US"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11/20/2024</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26516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AA838005-DBD2-2C2B-1242-CA498BEA4B0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Acknowledgments</a:t>
            </a:r>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11/20/2024</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Content Placeholder 2">
            <a:extLst>
              <a:ext uri="{FF2B5EF4-FFF2-40B4-BE49-F238E27FC236}">
                <a16:creationId xmlns:a16="http://schemas.microsoft.com/office/drawing/2014/main" id="{25428D24-3C12-74A5-B5CB-6930404FBF06}"/>
              </a:ext>
            </a:extLst>
          </p:cNvPr>
          <p:cNvSpPr>
            <a:spLocks noGrp="1"/>
          </p:cNvSpPr>
          <p:nvPr>
            <p:ph idx="13" hasCustomPrompt="1"/>
          </p:nvPr>
        </p:nvSpPr>
        <p:spPr>
          <a:xfrm>
            <a:off x="838200" y="1665288"/>
            <a:ext cx="10515600" cy="4554537"/>
          </a:xfrm>
        </p:spPr>
        <p:txBody>
          <a:bodyPr>
            <a:normAutofit/>
          </a:bodyPr>
          <a:lstStyle>
            <a:lvl1pPr marL="228600" indent="-228600">
              <a:buFont typeface="Arial" panose="020B0604020202020204" pitchFamily="34" charset="0"/>
              <a:buChar cha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buNone/>
            </a:pPr>
            <a:r>
              <a:rPr lang="en-US" sz="2800" dirty="0"/>
              <a:t>*Content: If you want to thank others for their help, only their names and affiliations can be listed (John Doe – TCY HVAC)</a:t>
            </a:r>
          </a:p>
          <a:p>
            <a:pPr marL="0" indent="0">
              <a:buNone/>
            </a:pPr>
            <a:endParaRPr lang="en-US" sz="2800" dirty="0"/>
          </a:p>
          <a:p>
            <a:pPr marL="0" indent="0">
              <a:buNone/>
            </a:pPr>
            <a:r>
              <a:rPr lang="en-US" sz="2800" dirty="0"/>
              <a:t>*No Images or logos allowed</a:t>
            </a:r>
          </a:p>
          <a:p>
            <a:pPr marL="0" indent="0">
              <a:buNone/>
            </a:pPr>
            <a:r>
              <a:rPr lang="en-US" sz="2800" dirty="0"/>
              <a:t>*No emails or phone numbers allowed</a:t>
            </a:r>
          </a:p>
          <a:p>
            <a:pPr marL="0" indent="0">
              <a:buNone/>
            </a:pPr>
            <a:r>
              <a:rPr lang="en-US" sz="2800" dirty="0"/>
              <a:t>*List potential bias</a:t>
            </a:r>
          </a:p>
        </p:txBody>
      </p:sp>
    </p:spTree>
    <p:extLst>
      <p:ext uri="{BB962C8B-B14F-4D97-AF65-F5344CB8AC3E}">
        <p14:creationId xmlns:p14="http://schemas.microsoft.com/office/powerpoint/2010/main" val="373809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pic>
        <p:nvPicPr>
          <p:cNvPr id="6" name="Picture 5" descr="Shape, rectangle&#10;&#10;Description automatically generated">
            <a:extLst>
              <a:ext uri="{FF2B5EF4-FFF2-40B4-BE49-F238E27FC236}">
                <a16:creationId xmlns:a16="http://schemas.microsoft.com/office/drawing/2014/main" id="{52D74AF5-86C0-1032-E1B6-61F286E0CCB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827DA21F-F73C-030C-1B82-9CADE5B6544E}"/>
              </a:ext>
            </a:extLst>
          </p:cNvPr>
          <p:cNvSpPr>
            <a:spLocks noGrp="1"/>
          </p:cNvSpPr>
          <p:nvPr>
            <p:ph type="dt" sz="half" idx="10"/>
          </p:nvPr>
        </p:nvSpPr>
        <p:spPr/>
        <p:txBody>
          <a:bodyPr/>
          <a:lstStyle/>
          <a:p>
            <a:fld id="{B8F9930B-3159-E540-9475-A38C19A8C769}" type="datetimeFigureOut">
              <a:rPr lang="en-US" smtClean="0"/>
              <a:t>11/20/2024</a:t>
            </a:fld>
            <a:endParaRPr lang="en-US"/>
          </a:p>
        </p:txBody>
      </p:sp>
      <p:sp>
        <p:nvSpPr>
          <p:cNvPr id="4" name="Footer Placeholder 3">
            <a:extLst>
              <a:ext uri="{FF2B5EF4-FFF2-40B4-BE49-F238E27FC236}">
                <a16:creationId xmlns:a16="http://schemas.microsoft.com/office/drawing/2014/main" id="{B4174BE9-0C95-4CFB-16FE-37F4879C59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54270B-76C5-324C-19B2-C9CE11EE5E98}"/>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Title 1">
            <a:extLst>
              <a:ext uri="{FF2B5EF4-FFF2-40B4-BE49-F238E27FC236}">
                <a16:creationId xmlns:a16="http://schemas.microsoft.com/office/drawing/2014/main" id="{14FAA655-1DB4-38CE-CC8D-A02B44F222A1}"/>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Outline/Agenda</a:t>
            </a:r>
          </a:p>
        </p:txBody>
      </p:sp>
      <p:sp>
        <p:nvSpPr>
          <p:cNvPr id="2" name="Content Placeholder 2">
            <a:extLst>
              <a:ext uri="{FF2B5EF4-FFF2-40B4-BE49-F238E27FC236}">
                <a16:creationId xmlns:a16="http://schemas.microsoft.com/office/drawing/2014/main" id="{FBE78983-7E95-5667-BD0C-3FCB9003A517}"/>
              </a:ext>
            </a:extLst>
          </p:cNvPr>
          <p:cNvSpPr>
            <a:spLocks noGrp="1"/>
          </p:cNvSpPr>
          <p:nvPr>
            <p:ph idx="1" hasCustomPrompt="1"/>
          </p:nvPr>
        </p:nvSpPr>
        <p:spPr>
          <a:xfrm>
            <a:off x="838200" y="1588559"/>
            <a:ext cx="10515600" cy="45545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latin typeface="Arial" panose="020B0604020202020204" pitchFamily="34" charset="0"/>
                <a:cs typeface="Arial" panose="020B0604020202020204" pitchFamily="34" charset="0"/>
              </a:rPr>
              <a:t>*No Hyperlinks</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dirty="0"/>
          </a:p>
          <a:p>
            <a:pPr lvl="0"/>
            <a:endParaRPr lang="en-US" dirty="0"/>
          </a:p>
        </p:txBody>
      </p:sp>
    </p:spTree>
    <p:extLst>
      <p:ext uri="{BB962C8B-B14F-4D97-AF65-F5344CB8AC3E}">
        <p14:creationId xmlns:p14="http://schemas.microsoft.com/office/powerpoint/2010/main" val="113789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447ED1A2-70A6-9ED5-0DD8-D5C6DCACD4A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8B3F9BD-C764-6C19-6162-8F47DE1B1A83}"/>
              </a:ext>
            </a:extLst>
          </p:cNvPr>
          <p:cNvSpPr>
            <a:spLocks noGrp="1"/>
          </p:cNvSpPr>
          <p:nvPr>
            <p:ph sz="half" idx="1"/>
          </p:nvPr>
        </p:nvSpPr>
        <p:spPr>
          <a:xfrm>
            <a:off x="838200" y="1616868"/>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FD02BA-DFEC-7CCC-B532-A259CFD6E9DB}"/>
              </a:ext>
            </a:extLst>
          </p:cNvPr>
          <p:cNvSpPr>
            <a:spLocks noGrp="1"/>
          </p:cNvSpPr>
          <p:nvPr>
            <p:ph sz="half" idx="2"/>
          </p:nvPr>
        </p:nvSpPr>
        <p:spPr>
          <a:xfrm>
            <a:off x="6172200" y="1616868"/>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82AAE81-6E89-B906-08B6-EFF6CE09B324}"/>
              </a:ext>
            </a:extLst>
          </p:cNvPr>
          <p:cNvSpPr>
            <a:spLocks noGrp="1"/>
          </p:cNvSpPr>
          <p:nvPr>
            <p:ph type="dt" sz="half" idx="10"/>
          </p:nvPr>
        </p:nvSpPr>
        <p:spPr/>
        <p:txBody>
          <a:bodyPr/>
          <a:lstStyle/>
          <a:p>
            <a:fld id="{B8F9930B-3159-E540-9475-A38C19A8C769}" type="datetimeFigureOut">
              <a:rPr lang="en-US" smtClean="0"/>
              <a:t>11/20/2024</a:t>
            </a:fld>
            <a:endParaRPr lang="en-US"/>
          </a:p>
        </p:txBody>
      </p:sp>
      <p:sp>
        <p:nvSpPr>
          <p:cNvPr id="6" name="Footer Placeholder 5">
            <a:extLst>
              <a:ext uri="{FF2B5EF4-FFF2-40B4-BE49-F238E27FC236}">
                <a16:creationId xmlns:a16="http://schemas.microsoft.com/office/drawing/2014/main" id="{7BD0CB4C-42F0-0652-D97A-55A757D05E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00A52C-AF30-44FB-B5A3-D93A820FB973}"/>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2" name="Title 1">
            <a:extLst>
              <a:ext uri="{FF2B5EF4-FFF2-40B4-BE49-F238E27FC236}">
                <a16:creationId xmlns:a16="http://schemas.microsoft.com/office/drawing/2014/main" id="{C1AB7CC4-AC5E-83FA-19DC-CE0E4272073B}"/>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49629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utline/Agenda">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85A936F4-E8AD-077C-D797-94FAD0CDE74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Outline/Agenda</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indent="0">
              <a:buFontTx/>
              <a:buNone/>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500" dirty="0">
                <a:latin typeface="Arial" panose="020B0604020202020204" pitchFamily="34" charset="0"/>
                <a:cs typeface="Arial" panose="020B0604020202020204" pitchFamily="34" charset="0"/>
              </a:rPr>
              <a:t>*No Hyperlinks</a:t>
            </a:r>
            <a:br>
              <a:rPr lang="en-US" sz="1500" dirty="0">
                <a:latin typeface="Arial" panose="020B0604020202020204" pitchFamily="34" charset="0"/>
                <a:cs typeface="Arial" panose="020B0604020202020204" pitchFamily="34" charset="0"/>
              </a:rPr>
            </a:b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11/20/2024</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92877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clusion">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56BBC130-B8E3-2A44-0B64-7605D3C4EEC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Conclusion</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indent="0">
              <a:buFontTx/>
              <a:buNone/>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altLang="en-US" sz="1500" dirty="0">
                <a:latin typeface="Arial" panose="020B0604020202020204" pitchFamily="34" charset="0"/>
                <a:cs typeface="Arial" panose="020B0604020202020204" pitchFamily="34" charset="0"/>
              </a:rPr>
              <a:t>Click here to list conclusions</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11/20/2024</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01779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ibliography">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E577781A-4AEF-9117-B04E-D58C90F8CCF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Bibliography</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500" dirty="0">
                <a:latin typeface="Arial" panose="020B0604020202020204" pitchFamily="34" charset="0"/>
                <a:cs typeface="Arial" panose="020B0604020202020204" pitchFamily="34" charset="0"/>
              </a:rPr>
              <a:t>Content –If you are presenting a technical paper, conference paper, or extended abstract: Author1 last name, First initial, Author2 First initial and Last name, and Author3 First initial and Last name. 2019. </a:t>
            </a:r>
          </a:p>
          <a:p>
            <a:pPr>
              <a:lnSpc>
                <a:spcPct val="80000"/>
              </a:lnSpc>
              <a:defRPr/>
            </a:pPr>
            <a:r>
              <a:rPr lang="en-US" sz="1500" dirty="0">
                <a:latin typeface="Arial" panose="020B0604020202020204" pitchFamily="34" charset="0"/>
                <a:cs typeface="Arial" panose="020B0604020202020204" pitchFamily="34" charset="0"/>
              </a:rPr>
              <a:t>Paper title with only the first word and proper nouns capitalized. ASHRAE Transactions 125 (2) (pending publication)</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11/20/2024</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17448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E8632-B56D-8185-AF64-5F3C77766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8F100FA-F2BB-6D66-E7D8-CAC447821B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B408DFB-91B6-4015-D213-610A39234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9930B-3159-E540-9475-A38C19A8C769}" type="datetimeFigureOut">
              <a:rPr lang="en-US" smtClean="0"/>
              <a:t>11/20/2024</a:t>
            </a:fld>
            <a:endParaRPr lang="en-US"/>
          </a:p>
        </p:txBody>
      </p:sp>
      <p:sp>
        <p:nvSpPr>
          <p:cNvPr id="5" name="Footer Placeholder 4">
            <a:extLst>
              <a:ext uri="{FF2B5EF4-FFF2-40B4-BE49-F238E27FC236}">
                <a16:creationId xmlns:a16="http://schemas.microsoft.com/office/drawing/2014/main" id="{89EA5866-6C91-5205-7000-7B9C1526C2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526E25-C768-621F-9162-1FFD6D24E4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D9060-538D-6748-9546-F4DF75D7DA81}" type="slidenum">
              <a:rPr lang="en-US" smtClean="0"/>
              <a:t>‹#›</a:t>
            </a:fld>
            <a:endParaRPr lang="en-US"/>
          </a:p>
        </p:txBody>
      </p:sp>
    </p:spTree>
    <p:extLst>
      <p:ext uri="{BB962C8B-B14F-4D97-AF65-F5344CB8AC3E}">
        <p14:creationId xmlns:p14="http://schemas.microsoft.com/office/powerpoint/2010/main" val="2224647768"/>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9" r:id="rId4"/>
    <p:sldLayoutId id="2147483654" r:id="rId5"/>
    <p:sldLayoutId id="2147483652" r:id="rId6"/>
    <p:sldLayoutId id="2147483658" r:id="rId7"/>
    <p:sldLayoutId id="2147483661" r:id="rId8"/>
    <p:sldLayoutId id="2147483662" r:id="rId9"/>
    <p:sldLayoutId id="2147483663" r:id="rId10"/>
    <p:sldLayoutId id="2147483655" r:id="rId11"/>
    <p:sldLayoutId id="2147483657" r:id="rId12"/>
    <p:sldLayoutId id="2147483651" r:id="rId13"/>
    <p:sldLayoutId id="2147483664" r:id="rId14"/>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Elevator_pitch"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s://www.bing.com/videos/search?&amp;q=elevator+pitch&amp;view=detail&amp;mid=38D0F8FC91971ED8444138D0F8FC91971ED84441&amp;FORM=VDRVRV&amp;ru=/videos/search?q%3Delevator%20pitch%26%26FORM%3DVDVVXX&amp;ajaxhist=0" TargetMode="External"/><Relationship Id="rId5" Type="http://schemas.openxmlformats.org/officeDocument/2006/relationships/hyperlink" Target="https://www.bing.com/videos/search?&amp;q=elevator+pitch&amp;view=detail&amp;mid=FDDEDD5EED543C86AE87FDDEDD5EED543C86AE87&amp;FORM=VDRVRV&amp;ru=/videos/search?q%3Delevator%20pitch%26%26FORM%3DVDVVXX&amp;ajaxhist=0" TargetMode="External"/><Relationship Id="rId4" Type="http://schemas.openxmlformats.org/officeDocument/2006/relationships/hyperlink" Target="https://www.bing.com/videos/search?&amp;q=elevator+pitch&amp;view=detail&amp;mid=7EAB0EDD1D023ECE5E517EAB0EDD1D023ECE5E51&amp;FORM=VDRVRV&amp;ru=/videos/search?q%3Delevator%20pitch%26%26FORM%3DVDVVXX&amp;ajaxhist=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normAutofit fontScale="90000"/>
          </a:bodyPr>
          <a:lstStyle/>
          <a:p>
            <a:r>
              <a:rPr lang="en-US" dirty="0">
                <a:solidFill>
                  <a:schemeClr val="bg1"/>
                </a:solidFill>
                <a:ea typeface="Calibri" panose="020F0502020204030204" pitchFamily="34" charset="0"/>
                <a:cs typeface="Times New Roman" panose="02020603050405020304" pitchFamily="18" charset="0"/>
              </a:rPr>
              <a:t>Instructions</a:t>
            </a:r>
            <a:br>
              <a:rPr lang="en-US" sz="44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Content Placeholder 3">
            <a:extLst>
              <a:ext uri="{FF2B5EF4-FFF2-40B4-BE49-F238E27FC236}">
                <a16:creationId xmlns:a16="http://schemas.microsoft.com/office/drawing/2014/main" id="{8DC1D7FE-F678-F3BD-4E16-5D9BFF9FEF35}"/>
              </a:ext>
            </a:extLst>
          </p:cNvPr>
          <p:cNvSpPr>
            <a:spLocks noGrp="1"/>
          </p:cNvSpPr>
          <p:nvPr>
            <p:ph idx="1"/>
          </p:nvPr>
        </p:nvSpPr>
        <p:spPr>
          <a:xfrm>
            <a:off x="838199" y="2013735"/>
            <a:ext cx="10103779" cy="4068566"/>
          </a:xfrm>
        </p:spPr>
        <p:txBody>
          <a:bodyPr>
            <a:normAutofit lnSpcReduction="10000"/>
          </a:bodyPr>
          <a:lstStyle/>
          <a:p>
            <a:pPr marL="571500" indent="-571500">
              <a:lnSpc>
                <a:spcPct val="107000"/>
              </a:lnSpc>
              <a:spcAft>
                <a:spcPts val="800"/>
              </a:spcAft>
              <a:buFont typeface="Arial" panose="020B0604020202020204" pitchFamily="34" charset="0"/>
              <a:buChar char="•"/>
            </a:pPr>
            <a:r>
              <a:rPr lang="en-US" sz="3600" dirty="0">
                <a:solidFill>
                  <a:srgbClr val="202122"/>
                </a:solidFill>
                <a:ea typeface="Calibri" panose="020F0502020204030204" pitchFamily="34" charset="0"/>
                <a:cs typeface="Times New Roman" panose="02020603050405020304" pitchFamily="18" charset="0"/>
              </a:rPr>
              <a:t>Sessions start with all presenters making 3-5 minute “lightening round” presentations.</a:t>
            </a:r>
          </a:p>
          <a:p>
            <a:pPr marL="571500" indent="-571500">
              <a:lnSpc>
                <a:spcPct val="107000"/>
              </a:lnSpc>
              <a:spcAft>
                <a:spcPts val="800"/>
              </a:spcAft>
              <a:buFont typeface="Arial" panose="020B0604020202020204" pitchFamily="34" charset="0"/>
              <a:buChar char="•"/>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pPr>
            <a:r>
              <a:rPr lang="en-US" sz="3600" dirty="0">
                <a:solidFill>
                  <a:srgbClr val="202122"/>
                </a:solidFill>
                <a:ea typeface="Calibri" panose="020F0502020204030204" pitchFamily="34" charset="0"/>
                <a:cs typeface="Times New Roman" panose="02020603050405020304" pitchFamily="18" charset="0"/>
              </a:rPr>
              <a:t>Presenters then report to their Poster Stations for one-on-one interaction with audience for the rest of the session.</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4122176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normAutofit fontScale="90000"/>
          </a:bodyPr>
          <a:lstStyle/>
          <a:p>
            <a:r>
              <a:rPr lang="en-US" dirty="0">
                <a:solidFill>
                  <a:schemeClr val="bg1"/>
                </a:solidFill>
                <a:ea typeface="Calibri" panose="020F0502020204030204" pitchFamily="34" charset="0"/>
                <a:cs typeface="Times New Roman" panose="02020603050405020304" pitchFamily="18" charset="0"/>
              </a:rPr>
              <a:t>Instructions</a:t>
            </a:r>
            <a:br>
              <a:rPr lang="en-US" sz="44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Content Placeholder 3">
            <a:extLst>
              <a:ext uri="{FF2B5EF4-FFF2-40B4-BE49-F238E27FC236}">
                <a16:creationId xmlns:a16="http://schemas.microsoft.com/office/drawing/2014/main" id="{8DC1D7FE-F678-F3BD-4E16-5D9BFF9FEF35}"/>
              </a:ext>
            </a:extLst>
          </p:cNvPr>
          <p:cNvSpPr>
            <a:spLocks noGrp="1"/>
          </p:cNvSpPr>
          <p:nvPr>
            <p:ph idx="1"/>
          </p:nvPr>
        </p:nvSpPr>
        <p:spPr>
          <a:xfrm>
            <a:off x="838199" y="2013735"/>
            <a:ext cx="10103779" cy="4068566"/>
          </a:xfrm>
        </p:spPr>
        <p:txBody>
          <a:bodyPr>
            <a:normAutofit fontScale="85000" lnSpcReduction="20000"/>
          </a:bodyPr>
          <a:lstStyle/>
          <a:p>
            <a:pPr marL="571500" indent="-571500">
              <a:buFont typeface="Arial" panose="020B0604020202020204" pitchFamily="34" charset="0"/>
              <a:buChar char="•"/>
            </a:pPr>
            <a:r>
              <a:rPr lang="en-US" sz="3600" dirty="0"/>
              <a:t>The PPT template is not required for Annual/Winter Conferences</a:t>
            </a:r>
          </a:p>
          <a:p>
            <a:pPr marL="571500" indent="-571500">
              <a:buFont typeface="Arial" panose="020B0604020202020204" pitchFamily="34" charset="0"/>
              <a:buChar char="•"/>
            </a:pPr>
            <a:r>
              <a:rPr lang="en-US" sz="3600" dirty="0"/>
              <a:t>The Title Slide and Questions slides (if you are referencing any publications) are the only slides required for all presentations.</a:t>
            </a:r>
          </a:p>
          <a:p>
            <a:pPr marL="571500" indent="-571500">
              <a:buFont typeface="Arial" panose="020B0604020202020204" pitchFamily="34" charset="0"/>
              <a:buChar char="•"/>
            </a:pPr>
            <a:r>
              <a:rPr lang="en-US" sz="3600" dirty="0"/>
              <a:t>The Learning Objectives slide is optional.</a:t>
            </a:r>
          </a:p>
          <a:p>
            <a:pPr marL="571500" indent="-571500">
              <a:buFont typeface="Arial" panose="020B0604020202020204" pitchFamily="34" charset="0"/>
              <a:buChar char="•"/>
            </a:pPr>
            <a:r>
              <a:rPr lang="en-US" sz="3600" dirty="0"/>
              <a:t>Keep in mind that your presentation should be </a:t>
            </a:r>
            <a:r>
              <a:rPr lang="en-US" sz="3600" i="1" dirty="0"/>
              <a:t>short – </a:t>
            </a:r>
            <a:r>
              <a:rPr lang="en-US" sz="3600" dirty="0"/>
              <a:t>ASHRAE recommends 5-7 slides.</a:t>
            </a:r>
          </a:p>
          <a:p>
            <a:pPr marL="571500" indent="-571500">
              <a:buFont typeface="Arial" panose="020B0604020202020204" pitchFamily="34" charset="0"/>
              <a:buChar char="•"/>
            </a:pPr>
            <a:r>
              <a:rPr lang="en-US" sz="3600" dirty="0"/>
              <a:t>You may delete any slides you do not need – please delete these instructional slides when you begin.</a:t>
            </a:r>
          </a:p>
        </p:txBody>
      </p:sp>
    </p:spTree>
    <p:extLst>
      <p:ext uri="{BB962C8B-B14F-4D97-AF65-F5344CB8AC3E}">
        <p14:creationId xmlns:p14="http://schemas.microsoft.com/office/powerpoint/2010/main" val="2053861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15660-6C43-B7E2-C6B6-005F6795086D}"/>
              </a:ext>
            </a:extLst>
          </p:cNvPr>
          <p:cNvSpPr>
            <a:spLocks noGrp="1"/>
          </p:cNvSpPr>
          <p:nvPr>
            <p:ph type="title"/>
          </p:nvPr>
        </p:nvSpPr>
        <p:spPr/>
        <p:txBody>
          <a:bodyPr>
            <a:normAutofit fontScale="90000"/>
          </a:bodyPr>
          <a:lstStyle/>
          <a:p>
            <a:r>
              <a:rPr lang="en-US" dirty="0"/>
              <a:t>Lightning Round Presentations </a:t>
            </a:r>
            <a:br>
              <a:rPr lang="en-US" dirty="0"/>
            </a:br>
            <a:endParaRPr lang="en-US" dirty="0"/>
          </a:p>
        </p:txBody>
      </p:sp>
      <p:sp>
        <p:nvSpPr>
          <p:cNvPr id="3" name="Content Placeholder 2">
            <a:extLst>
              <a:ext uri="{FF2B5EF4-FFF2-40B4-BE49-F238E27FC236}">
                <a16:creationId xmlns:a16="http://schemas.microsoft.com/office/drawing/2014/main" id="{E7DEDEB9-8718-3290-3332-89E2FC83D2B7}"/>
              </a:ext>
            </a:extLst>
          </p:cNvPr>
          <p:cNvSpPr>
            <a:spLocks noGrp="1"/>
          </p:cNvSpPr>
          <p:nvPr>
            <p:ph idx="1"/>
          </p:nvPr>
        </p:nvSpPr>
        <p:spPr>
          <a:xfrm>
            <a:off x="838200" y="1653249"/>
            <a:ext cx="10515600" cy="4554537"/>
          </a:xfrm>
        </p:spPr>
        <p:txBody>
          <a:bodyPr>
            <a:normAutofit lnSpcReduction="10000"/>
          </a:bodyPr>
          <a:lstStyle/>
          <a:p>
            <a:pPr lvl="1"/>
            <a:r>
              <a:rPr lang="en-US" sz="3800" dirty="0"/>
              <a:t>Describe your project in 3-5 minutes</a:t>
            </a:r>
          </a:p>
          <a:p>
            <a:pPr lvl="1"/>
            <a:r>
              <a:rPr lang="en-US" sz="3800" dirty="0"/>
              <a:t>Focus on the “big picture”</a:t>
            </a:r>
          </a:p>
          <a:p>
            <a:pPr lvl="1"/>
            <a:r>
              <a:rPr lang="en-US" sz="3800" dirty="0"/>
              <a:t>Avoid data, statistics and techno-speak</a:t>
            </a:r>
          </a:p>
          <a:p>
            <a:pPr lvl="1"/>
            <a:r>
              <a:rPr lang="en-US" sz="3800" dirty="0"/>
              <a:t>Shouldn’t sound scripted</a:t>
            </a:r>
          </a:p>
          <a:p>
            <a:endParaRPr lang="en-US" sz="2400" dirty="0"/>
          </a:p>
          <a:p>
            <a:pPr algn="ctr"/>
            <a:r>
              <a:rPr lang="en-US" sz="3600" b="1" dirty="0"/>
              <a:t>Lightning Round Objective </a:t>
            </a:r>
          </a:p>
          <a:p>
            <a:pPr algn="ctr"/>
            <a:r>
              <a:rPr lang="en-US" sz="3600" b="1" dirty="0"/>
              <a:t>is to interest audience in one-on-one conversations with presenters</a:t>
            </a:r>
          </a:p>
          <a:p>
            <a:endParaRPr lang="en-US" dirty="0"/>
          </a:p>
        </p:txBody>
      </p:sp>
    </p:spTree>
    <p:extLst>
      <p:ext uri="{BB962C8B-B14F-4D97-AF65-F5344CB8AC3E}">
        <p14:creationId xmlns:p14="http://schemas.microsoft.com/office/powerpoint/2010/main" val="3593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FF6C-D571-1AD9-1370-9A66F3F7B37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628135B5-B8CA-5985-151B-E8E75EB08C63}"/>
              </a:ext>
            </a:extLst>
          </p:cNvPr>
          <p:cNvSpPr>
            <a:spLocks noGrp="1"/>
          </p:cNvSpPr>
          <p:nvPr>
            <p:ph idx="1"/>
          </p:nvPr>
        </p:nvSpPr>
        <p:spPr>
          <a:xfrm>
            <a:off x="838200" y="1479884"/>
            <a:ext cx="10515600" cy="4697079"/>
          </a:xfrm>
        </p:spPr>
        <p:txBody>
          <a:bodyPr>
            <a:normAutofit/>
          </a:bodyPr>
          <a:lstStyle/>
          <a:p>
            <a:pPr>
              <a:lnSpc>
                <a:spcPct val="107000"/>
              </a:lnSpc>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Elevator Pitch - Wikipedia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How to Craft an Elevator Pitch - Bing Video</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2010 Elevator Pitch Winner - Katie Sunday - Bing Video</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a:rPr>
              <a:t>How To Create A Killer Elevator Pitch - Bing Video</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66536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0DD4ED-DCAE-5F06-82DD-89795C85A00D}"/>
              </a:ext>
            </a:extLst>
          </p:cNvPr>
          <p:cNvSpPr>
            <a:spLocks noGrp="1"/>
          </p:cNvSpPr>
          <p:nvPr>
            <p:ph type="ctrTitle"/>
          </p:nvPr>
        </p:nvSpPr>
        <p:spPr/>
        <p:txBody>
          <a:bodyPr/>
          <a:lstStyle/>
          <a:p>
            <a:endParaRPr lang="en-US" dirty="0"/>
          </a:p>
        </p:txBody>
      </p:sp>
      <p:sp>
        <p:nvSpPr>
          <p:cNvPr id="6" name="Subtitle 5">
            <a:extLst>
              <a:ext uri="{FF2B5EF4-FFF2-40B4-BE49-F238E27FC236}">
                <a16:creationId xmlns:a16="http://schemas.microsoft.com/office/drawing/2014/main" id="{8848BD79-5858-747B-F07F-C954BEDB18A9}"/>
              </a:ext>
            </a:extLst>
          </p:cNvPr>
          <p:cNvSpPr>
            <a:spLocks noGrp="1"/>
          </p:cNvSpPr>
          <p:nvPr>
            <p:ph type="subTitle" idx="1"/>
          </p:nvPr>
        </p:nvSpPr>
        <p:spPr/>
        <p:txBody>
          <a:bodyPr/>
          <a:lstStyle/>
          <a:p>
            <a:endParaRPr lang="en-US"/>
          </a:p>
        </p:txBody>
      </p:sp>
      <p:sp>
        <p:nvSpPr>
          <p:cNvPr id="7" name="Picture Placeholder 6">
            <a:extLst>
              <a:ext uri="{FF2B5EF4-FFF2-40B4-BE49-F238E27FC236}">
                <a16:creationId xmlns:a16="http://schemas.microsoft.com/office/drawing/2014/main" id="{8D300194-3B8B-CBC3-6F34-D4F347231CDC}"/>
              </a:ext>
            </a:extLst>
          </p:cNvPr>
          <p:cNvSpPr>
            <a:spLocks noGrp="1"/>
          </p:cNvSpPr>
          <p:nvPr>
            <p:ph type="pic" sz="quarter" idx="13"/>
          </p:nvPr>
        </p:nvSpPr>
        <p:spPr/>
        <p:txBody>
          <a:bodyPr/>
          <a:lstStyle/>
          <a:p>
            <a:endParaRPr lang="en-US"/>
          </a:p>
        </p:txBody>
      </p:sp>
      <p:sp>
        <p:nvSpPr>
          <p:cNvPr id="8" name="Text Placeholder 7">
            <a:extLst>
              <a:ext uri="{FF2B5EF4-FFF2-40B4-BE49-F238E27FC236}">
                <a16:creationId xmlns:a16="http://schemas.microsoft.com/office/drawing/2014/main" id="{B8F09592-9CC1-7055-6445-7228AA1349CF}"/>
              </a:ext>
            </a:extLst>
          </p:cNvPr>
          <p:cNvSpPr>
            <a:spLocks noGrp="1"/>
          </p:cNvSpPr>
          <p:nvPr>
            <p:ph type="body" sz="quarter" idx="14"/>
          </p:nvPr>
        </p:nvSpPr>
        <p:spPr/>
        <p:txBody>
          <a:bodyPr/>
          <a:lstStyle/>
          <a:p>
            <a:pPr marL="0" indent="0">
              <a:buNone/>
            </a:pPr>
            <a:endParaRPr lang="en-US" dirty="0"/>
          </a:p>
        </p:txBody>
      </p:sp>
    </p:spTree>
    <p:extLst>
      <p:ext uri="{BB962C8B-B14F-4D97-AF65-F5344CB8AC3E}">
        <p14:creationId xmlns:p14="http://schemas.microsoft.com/office/powerpoint/2010/main" val="3964561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B309FD-BDF8-5D0C-E7F8-277E15045447}"/>
              </a:ext>
            </a:extLst>
          </p:cNvPr>
          <p:cNvSpPr>
            <a:spLocks noGrp="1"/>
          </p:cNvSpPr>
          <p:nvPr>
            <p:ph type="title"/>
          </p:nvPr>
        </p:nvSpPr>
        <p:spPr/>
        <p:txBody>
          <a:bodyPr/>
          <a:lstStyle/>
          <a:p>
            <a:r>
              <a:rPr lang="en-US" dirty="0"/>
              <a:t>Learning Objectives</a:t>
            </a:r>
          </a:p>
        </p:txBody>
      </p:sp>
      <p:sp>
        <p:nvSpPr>
          <p:cNvPr id="7" name="Content Placeholder 6">
            <a:extLst>
              <a:ext uri="{FF2B5EF4-FFF2-40B4-BE49-F238E27FC236}">
                <a16:creationId xmlns:a16="http://schemas.microsoft.com/office/drawing/2014/main" id="{789D6881-B97D-FE29-6CCF-3CB3A8EEFA2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09940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0EF7C0-06AE-8664-3F50-F9DF0B379242}"/>
              </a:ext>
            </a:extLst>
          </p:cNvPr>
          <p:cNvSpPr>
            <a:spLocks noGrp="1"/>
          </p:cNvSpPr>
          <p:nvPr>
            <p:ph idx="13"/>
          </p:nvPr>
        </p:nvSpPr>
        <p:spPr/>
        <p:txBody>
          <a:bodyPr>
            <a:normAutofit/>
          </a:bodyPr>
          <a:lstStyle/>
          <a:p>
            <a:endParaRPr lang="en-US" dirty="0"/>
          </a:p>
        </p:txBody>
      </p:sp>
      <p:sp>
        <p:nvSpPr>
          <p:cNvPr id="4" name="TextBox 3">
            <a:extLst>
              <a:ext uri="{FF2B5EF4-FFF2-40B4-BE49-F238E27FC236}">
                <a16:creationId xmlns:a16="http://schemas.microsoft.com/office/drawing/2014/main" id="{4D196829-EE6F-609F-E2B5-FF023E0979D7}"/>
              </a:ext>
            </a:extLst>
          </p:cNvPr>
          <p:cNvSpPr txBox="1"/>
          <p:nvPr/>
        </p:nvSpPr>
        <p:spPr>
          <a:xfrm>
            <a:off x="6939247" y="4377104"/>
            <a:ext cx="4490155" cy="1631216"/>
          </a:xfrm>
          <a:prstGeom prst="rect">
            <a:avLst/>
          </a:prstGeom>
          <a:noFill/>
        </p:spPr>
        <p:txBody>
          <a:bodyPr wrap="square" rtlCol="0">
            <a:spAutoFit/>
          </a:bodyPr>
          <a:lstStyle/>
          <a:p>
            <a:r>
              <a:rPr lang="en-US" sz="2000" dirty="0"/>
              <a:t>*No images or logos allowed</a:t>
            </a:r>
            <a:br>
              <a:rPr lang="en-US" sz="2000" dirty="0"/>
            </a:br>
            <a:br>
              <a:rPr lang="en-US" sz="2000" dirty="0"/>
            </a:br>
            <a:r>
              <a:rPr lang="en-US" sz="2000" dirty="0"/>
              <a:t>*No emails or phone numbers allowed</a:t>
            </a:r>
            <a:br>
              <a:rPr lang="en-US" sz="2000" dirty="0"/>
            </a:br>
            <a:br>
              <a:rPr lang="en-US" sz="2000" dirty="0"/>
            </a:br>
            <a:r>
              <a:rPr lang="en-US" sz="2000" dirty="0"/>
              <a:t>*List Potential Bias</a:t>
            </a:r>
          </a:p>
        </p:txBody>
      </p:sp>
      <p:sp>
        <p:nvSpPr>
          <p:cNvPr id="7" name="Title 1">
            <a:extLst>
              <a:ext uri="{FF2B5EF4-FFF2-40B4-BE49-F238E27FC236}">
                <a16:creationId xmlns:a16="http://schemas.microsoft.com/office/drawing/2014/main" id="{F27BC83F-01D5-30A4-312E-68B0D778EFC7}"/>
              </a:ext>
            </a:extLst>
          </p:cNvPr>
          <p:cNvSpPr>
            <a:spLocks noGrp="1"/>
          </p:cNvSpPr>
          <p:nvPr>
            <p:ph type="title"/>
          </p:nvPr>
        </p:nvSpPr>
        <p:spPr/>
        <p:txBody>
          <a:bodyPr/>
          <a:lstStyle/>
          <a:p>
            <a:r>
              <a:rPr lang="en-US" dirty="0"/>
              <a:t>Acknowledgements</a:t>
            </a:r>
          </a:p>
        </p:txBody>
      </p:sp>
    </p:spTree>
    <p:extLst>
      <p:ext uri="{BB962C8B-B14F-4D97-AF65-F5344CB8AC3E}">
        <p14:creationId xmlns:p14="http://schemas.microsoft.com/office/powerpoint/2010/main" val="1912073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88AC62-FB03-33D6-3F9E-9D52E02F5C32}"/>
              </a:ext>
            </a:extLst>
          </p:cNvPr>
          <p:cNvSpPr>
            <a:spLocks noGrp="1"/>
          </p:cNvSpPr>
          <p:nvPr>
            <p:ph type="title"/>
          </p:nvPr>
        </p:nvSpPr>
        <p:spPr/>
        <p:txBody>
          <a:bodyPr/>
          <a:lstStyle/>
          <a:p>
            <a:r>
              <a:rPr lang="en-US" dirty="0"/>
              <a:t>Outline/Agenda</a:t>
            </a:r>
          </a:p>
        </p:txBody>
      </p:sp>
      <p:sp>
        <p:nvSpPr>
          <p:cNvPr id="7" name="Content Placeholder 6">
            <a:extLst>
              <a:ext uri="{FF2B5EF4-FFF2-40B4-BE49-F238E27FC236}">
                <a16:creationId xmlns:a16="http://schemas.microsoft.com/office/drawing/2014/main" id="{BE5EBE1E-7A49-501A-70C7-B1DF72D486B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75122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B612EB-C628-374A-C59E-A63669D32199}"/>
              </a:ext>
            </a:extLst>
          </p:cNvPr>
          <p:cNvSpPr>
            <a:spLocks noGrp="1"/>
          </p:cNvSpPr>
          <p:nvPr>
            <p:ph type="title"/>
          </p:nvPr>
        </p:nvSpPr>
        <p:spPr/>
        <p:txBody>
          <a:bodyPr/>
          <a:lstStyle/>
          <a:p>
            <a:r>
              <a:rPr lang="en-US" dirty="0"/>
              <a:t>Questions</a:t>
            </a:r>
          </a:p>
        </p:txBody>
      </p:sp>
      <p:sp>
        <p:nvSpPr>
          <p:cNvPr id="10" name="Content Placeholder 7">
            <a:extLst>
              <a:ext uri="{FF2B5EF4-FFF2-40B4-BE49-F238E27FC236}">
                <a16:creationId xmlns:a16="http://schemas.microsoft.com/office/drawing/2014/main" id="{28A7CEB3-C145-AED7-08E4-01F365590F4B}"/>
              </a:ext>
            </a:extLst>
          </p:cNvPr>
          <p:cNvSpPr>
            <a:spLocks noGrp="1"/>
          </p:cNvSpPr>
          <p:nvPr>
            <p:ph idx="1"/>
          </p:nvPr>
        </p:nvSpPr>
        <p:spPr>
          <a:xfrm>
            <a:off x="838200" y="1622426"/>
            <a:ext cx="10515600" cy="4554537"/>
          </a:xfrm>
        </p:spPr>
        <p:txBody>
          <a:bodyPr/>
          <a:lstStyle/>
          <a:p>
            <a:pPr marL="0" indent="0">
              <a:buNone/>
            </a:pPr>
            <a:r>
              <a:rPr lang="en-US" dirty="0"/>
              <a:t>Name</a:t>
            </a:r>
          </a:p>
          <a:p>
            <a:pPr marL="0" indent="0">
              <a:buNone/>
            </a:pPr>
            <a:r>
              <a:rPr lang="en-US" dirty="0"/>
              <a:t>email@example.com</a:t>
            </a:r>
          </a:p>
        </p:txBody>
      </p:sp>
    </p:spTree>
    <p:extLst>
      <p:ext uri="{BB962C8B-B14F-4D97-AF65-F5344CB8AC3E}">
        <p14:creationId xmlns:p14="http://schemas.microsoft.com/office/powerpoint/2010/main" val="1900089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4864</TotalTime>
  <Words>506</Words>
  <Application>Microsoft Office PowerPoint</Application>
  <PresentationFormat>Widescreen</PresentationFormat>
  <Paragraphs>62</Paragraphs>
  <Slides>9</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Instructions </vt:lpstr>
      <vt:lpstr>Instructions </vt:lpstr>
      <vt:lpstr>Lightning Round Presentations  </vt:lpstr>
      <vt:lpstr>Resources</vt:lpstr>
      <vt:lpstr>PowerPoint Presentation</vt:lpstr>
      <vt:lpstr>Learning Objectives</vt:lpstr>
      <vt:lpstr>Acknowledgements</vt:lpstr>
      <vt:lpstr>Outline/Agenda</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Branta, Rebecca</dc:creator>
  <cp:lastModifiedBy>Booker-Lauridson, Haley</cp:lastModifiedBy>
  <cp:revision>66</cp:revision>
  <dcterms:created xsi:type="dcterms:W3CDTF">2022-08-18T17:50:21Z</dcterms:created>
  <dcterms:modified xsi:type="dcterms:W3CDTF">2024-11-20T15:33:43Z</dcterms:modified>
</cp:coreProperties>
</file>