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305" r:id="rId5"/>
    <p:sldId id="287" r:id="rId6"/>
    <p:sldId id="256" r:id="rId7"/>
    <p:sldId id="290" r:id="rId8"/>
    <p:sldId id="291" r:id="rId9"/>
    <p:sldId id="292" r:id="rId10"/>
    <p:sldId id="306" r:id="rId11"/>
    <p:sldId id="289" r:id="rId12"/>
    <p:sldId id="293" r:id="rId13"/>
    <p:sldId id="294" r:id="rId14"/>
    <p:sldId id="295" r:id="rId15"/>
    <p:sldId id="296" r:id="rId16"/>
    <p:sldId id="297" r:id="rId17"/>
    <p:sldId id="298" r:id="rId18"/>
    <p:sldId id="307" r:id="rId19"/>
    <p:sldId id="299" r:id="rId20"/>
    <p:sldId id="300" r:id="rId21"/>
    <p:sldId id="301" r:id="rId22"/>
    <p:sldId id="302" r:id="rId23"/>
    <p:sldId id="30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2/25/2025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D8AD6B-3308-65D4-80D8-4DFF334467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A606-E894-A69D-96A1-FCBEF059F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1487" y="1252677"/>
            <a:ext cx="7823200" cy="1768630"/>
          </a:xfrm>
        </p:spPr>
        <p:txBody>
          <a:bodyPr/>
          <a:lstStyle/>
          <a:p>
            <a:r>
              <a:rPr lang="en-US" sz="4800" dirty="0"/>
              <a:t>Tips for Writing Technical Definitions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D3F268-3F5A-7E61-320E-5A15BA5C8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5552" y="4075402"/>
            <a:ext cx="7579135" cy="1414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rebuchet MS" panose="020B0603020202020204" pitchFamily="34" charset="0"/>
              </a:rPr>
              <a:t>   ASHRAE </a:t>
            </a:r>
            <a:r>
              <a:rPr lang="en-US" sz="3400" dirty="0">
                <a:latin typeface="Trebuchet MS" panose="020B0603020202020204" pitchFamily="34" charset="0"/>
              </a:rPr>
              <a:t>TC 1.6, Terminology</a:t>
            </a:r>
          </a:p>
        </p:txBody>
      </p:sp>
    </p:spTree>
    <p:extLst>
      <p:ext uri="{BB962C8B-B14F-4D97-AF65-F5344CB8AC3E}">
        <p14:creationId xmlns:p14="http://schemas.microsoft.com/office/powerpoint/2010/main" val="19545643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197DB-DA0C-4574-2379-1E50A72E30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8906" y="576164"/>
            <a:ext cx="5569712" cy="910891"/>
          </a:xfrm>
        </p:spPr>
        <p:txBody>
          <a:bodyPr/>
          <a:lstStyle/>
          <a:p>
            <a:r>
              <a:rPr lang="en-CA" sz="4800" dirty="0"/>
              <a:t>Consequence #3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938A11-1A6F-3BB2-16D1-9A5712DE8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8649" y="1995054"/>
            <a:ext cx="8497641" cy="4286782"/>
          </a:xfrm>
        </p:spPr>
        <p:txBody>
          <a:bodyPr>
            <a:normAutofit/>
          </a:bodyPr>
          <a:lstStyle/>
          <a:p>
            <a:r>
              <a:rPr lang="en-US" sz="30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A definition should only say what something is. There are things that should </a:t>
            </a:r>
            <a:r>
              <a:rPr lang="en-US" sz="3000" b="1" u="sng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not</a:t>
            </a:r>
            <a:r>
              <a:rPr lang="en-US" sz="30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be included in a definition: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rebuchet MS" panose="020B0603020202020204" pitchFamily="34" charset="0"/>
              </a:rPr>
              <a:t>Details of how to measure the term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rebuchet MS" panose="020B0603020202020204" pitchFamily="34" charset="0"/>
              </a:rPr>
              <a:t>Details of how to calculate the term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rebuchet MS" panose="020B0603020202020204" pitchFamily="34" charset="0"/>
              </a:rPr>
              <a:t>Units in which the term is expressed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rebuchet MS" panose="020B0603020202020204" pitchFamily="34" charset="0"/>
              </a:rPr>
              <a:t>References to other parts of the document</a:t>
            </a:r>
          </a:p>
          <a:p>
            <a:r>
              <a:rPr lang="en-US" sz="2400" dirty="0">
                <a:latin typeface="Trebuchet MS" panose="020B0603020202020204" pitchFamily="34" charset="0"/>
              </a:rPr>
              <a:t>(These facts belong in a Note appended to the definition, or in the document text)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2027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E4FB1-648D-3509-9E43-B10555C3C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9197" y="484909"/>
            <a:ext cx="4276621" cy="929363"/>
          </a:xfrm>
        </p:spPr>
        <p:txBody>
          <a:bodyPr/>
          <a:lstStyle/>
          <a:p>
            <a:r>
              <a:rPr lang="en-CA" sz="4800" dirty="0"/>
              <a:t>Example #3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AEACDB-5B08-E10A-2A96-2E4270E82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8431" y="2059064"/>
            <a:ext cx="9079533" cy="4120064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particle counter sizing accuracy: </a:t>
            </a:r>
            <a:r>
              <a:rPr lang="en-CA" sz="28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the sizing accuracy Ɛ(x) is determined by the function </a:t>
            </a:r>
          </a:p>
          <a:p>
            <a:r>
              <a:rPr lang="en-CA" sz="28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Ɛ(x) = (</a:t>
            </a:r>
            <a:r>
              <a:rPr lang="en-CA" sz="2800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</a:rPr>
              <a:t>x</a:t>
            </a:r>
            <a:r>
              <a:rPr lang="en-CA" sz="2800" baseline="-25000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</a:rPr>
              <a:t>measured</a:t>
            </a:r>
            <a:r>
              <a:rPr lang="en-CA" sz="28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– </a:t>
            </a:r>
            <a:r>
              <a:rPr lang="en-CA" sz="2800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</a:rPr>
              <a:t>x</a:t>
            </a:r>
            <a:r>
              <a:rPr lang="en-CA" sz="2800" baseline="-25000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</a:rPr>
              <a:t>reference</a:t>
            </a:r>
            <a:r>
              <a:rPr lang="en-CA" sz="28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).100/</a:t>
            </a:r>
            <a:r>
              <a:rPr lang="en-CA" sz="28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</a:rPr>
              <a:t> </a:t>
            </a:r>
            <a:r>
              <a:rPr lang="en-CA" sz="2800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</a:rPr>
              <a:t>x</a:t>
            </a:r>
            <a:r>
              <a:rPr lang="en-CA" sz="2800" baseline="-25000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</a:rPr>
              <a:t>reference</a:t>
            </a:r>
            <a:endParaRPr lang="en-CA" sz="2800" baseline="-25000" dirty="0">
              <a:effectLst/>
              <a:latin typeface="Trebuchet MS" panose="020B0603020202020204" pitchFamily="34" charset="0"/>
              <a:ea typeface="MS Mincho" panose="02020609040205080304" pitchFamily="49" charset="-128"/>
            </a:endParaRPr>
          </a:p>
          <a:p>
            <a:endParaRPr lang="en-CA" sz="2800" baseline="-25000" dirty="0">
              <a:solidFill>
                <a:srgbClr val="FF0000"/>
              </a:solidFill>
              <a:latin typeface="Trebuchet MS" panose="020B0603020202020204" pitchFamily="34" charset="0"/>
              <a:ea typeface="MS Mincho" panose="02020609040205080304" pitchFamily="49" charset="-128"/>
            </a:endParaRPr>
          </a:p>
          <a:p>
            <a:pPr>
              <a:lnSpc>
                <a:spcPct val="100000"/>
              </a:lnSpc>
            </a:pPr>
            <a:r>
              <a:rPr lang="en-GB" sz="2800" b="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definition which does not contain variables or equations can easily be created : </a:t>
            </a:r>
          </a:p>
          <a:p>
            <a:pPr>
              <a:lnSpc>
                <a:spcPct val="100000"/>
              </a:lnSpc>
            </a:pPr>
            <a:r>
              <a:rPr lang="en-GB" sz="2800" b="1" dirty="0">
                <a:solidFill>
                  <a:srgbClr val="00B05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particle counter sizing accuracy: </a:t>
            </a:r>
            <a:r>
              <a:rPr lang="en-GB" sz="2800" b="0" dirty="0">
                <a:solidFill>
                  <a:srgbClr val="00B05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measure of the ability of an instrument to correctly determine the size of a reference particle of known size</a:t>
            </a:r>
            <a:endParaRPr lang="en-CA" sz="2800" b="1" dirty="0">
              <a:solidFill>
                <a:srgbClr val="00B05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2800" b="1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9635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F296-5DE1-B54F-4BFB-FE6309F38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2978" y="1995054"/>
            <a:ext cx="6742732" cy="2357583"/>
          </a:xfrm>
        </p:spPr>
        <p:txBody>
          <a:bodyPr/>
          <a:lstStyle/>
          <a:p>
            <a:r>
              <a:rPr lang="en-CA" sz="4800" dirty="0"/>
              <a:t>There are other important points to consider ……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3E9008-A0A2-7C0B-FD5A-1A5BC5919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6361" y="6954335"/>
            <a:ext cx="7077456" cy="868680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259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49C4-F41B-C35E-120D-0350E4189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9124" y="908673"/>
            <a:ext cx="4295094" cy="957072"/>
          </a:xfrm>
        </p:spPr>
        <p:txBody>
          <a:bodyPr/>
          <a:lstStyle/>
          <a:p>
            <a:r>
              <a:rPr lang="en-CA" sz="4800" dirty="0"/>
              <a:t>Point #4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ACCF3E-B1BC-1EBE-C771-72F250EF6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4961" y="3564589"/>
            <a:ext cx="7583239" cy="1958756"/>
          </a:xfrm>
        </p:spPr>
        <p:txBody>
          <a:bodyPr>
            <a:normAutofit/>
          </a:bodyPr>
          <a:lstStyle/>
          <a:p>
            <a:r>
              <a:rPr lang="en-US" sz="36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The term should be as unique as possible to avoid confusion</a:t>
            </a:r>
            <a:endParaRPr lang="en-CA" sz="3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119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EE945-A66C-F02C-B897-3D20103C0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67743" y="631583"/>
            <a:ext cx="4027239" cy="868680"/>
          </a:xfrm>
        </p:spPr>
        <p:txBody>
          <a:bodyPr/>
          <a:lstStyle/>
          <a:p>
            <a:r>
              <a:rPr lang="en-CA" sz="4800" dirty="0"/>
              <a:t>Example #4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22EC0-9761-7886-1197-0A830726C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5997" y="2329549"/>
            <a:ext cx="9310440" cy="3775688"/>
          </a:xfrm>
        </p:spPr>
        <p:txBody>
          <a:bodyPr>
            <a:normAutofit lnSpcReduction="10000"/>
          </a:bodyPr>
          <a:lstStyle/>
          <a:p>
            <a:r>
              <a:rPr lang="en-CA" sz="2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For a long time ASHRAE’s filter community used “</a:t>
            </a:r>
            <a:r>
              <a:rPr lang="en-CA" sz="2800" b="1" dirty="0">
                <a:solidFill>
                  <a:schemeClr val="accent2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efficiency</a:t>
            </a:r>
            <a:r>
              <a:rPr lang="en-CA" sz="2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” to define the performance of products. Many of ASHRAE’s other technological areas also express performance in terms of efficiency. Therefore, it is necessary to add a qualifier to avoid confusion. Since filters and other air cleaners are designed to remove contaminants from air, the term used for their performance has now been changed to </a:t>
            </a:r>
            <a:r>
              <a:rPr lang="en-US" sz="2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“</a:t>
            </a:r>
            <a:r>
              <a:rPr lang="en-US" sz="2800" b="1" dirty="0">
                <a:solidFill>
                  <a:schemeClr val="accent2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removal efficiency</a:t>
            </a:r>
            <a:r>
              <a:rPr lang="en-US" sz="2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”</a:t>
            </a:r>
            <a:endParaRPr lang="en-CA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7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D65A3-2E6B-69F7-895A-5C2B4FABB9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4928" y="843280"/>
            <a:ext cx="5071872" cy="868680"/>
          </a:xfrm>
        </p:spPr>
        <p:txBody>
          <a:bodyPr/>
          <a:lstStyle/>
          <a:p>
            <a:r>
              <a:rPr lang="en-CA" sz="4800" dirty="0"/>
              <a:t>Aside re Terms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A237B6-8C4A-F0F3-17CA-4F9DFAE8A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2608" y="2522728"/>
            <a:ext cx="8770112" cy="3674872"/>
          </a:xfrm>
        </p:spPr>
        <p:txBody>
          <a:bodyPr>
            <a:normAutofit fontScale="77500" lnSpcReduction="20000"/>
          </a:bodyPr>
          <a:lstStyle/>
          <a:p>
            <a:r>
              <a:rPr lang="en-CA" sz="2800" dirty="0"/>
              <a:t>ASHRAE Online Terminology uses a format for terms that does not include a comma, for example:</a:t>
            </a:r>
          </a:p>
          <a:p>
            <a:r>
              <a:rPr lang="en-CA" sz="2800" b="1" dirty="0">
                <a:solidFill>
                  <a:srgbClr val="00B050"/>
                </a:solidFill>
              </a:rPr>
              <a:t>   </a:t>
            </a:r>
          </a:p>
          <a:p>
            <a:r>
              <a:rPr lang="en-CA" sz="2800" b="1" dirty="0">
                <a:solidFill>
                  <a:srgbClr val="00B050"/>
                </a:solidFill>
              </a:rPr>
              <a:t>   cooling coil   </a:t>
            </a:r>
            <a:r>
              <a:rPr lang="en-CA" sz="2800" dirty="0"/>
              <a:t>(not </a:t>
            </a:r>
            <a:r>
              <a:rPr lang="en-CA" sz="2800" b="1" dirty="0">
                <a:solidFill>
                  <a:srgbClr val="FF0000"/>
                </a:solidFill>
              </a:rPr>
              <a:t>coil, cooling</a:t>
            </a:r>
            <a:r>
              <a:rPr lang="en-CA" sz="2800" dirty="0"/>
              <a:t>)</a:t>
            </a:r>
          </a:p>
          <a:p>
            <a:r>
              <a:rPr lang="en-CA" sz="2800" dirty="0"/>
              <a:t>   </a:t>
            </a:r>
          </a:p>
          <a:p>
            <a:r>
              <a:rPr lang="en-CA" sz="2800" b="1" dirty="0">
                <a:solidFill>
                  <a:srgbClr val="00B050"/>
                </a:solidFill>
              </a:rPr>
              <a:t>   dehumidifier energy factor   </a:t>
            </a:r>
          </a:p>
          <a:p>
            <a:r>
              <a:rPr lang="en-CA" sz="2800" dirty="0"/>
              <a:t>   (not </a:t>
            </a:r>
            <a:r>
              <a:rPr lang="en-CA" sz="2800" b="1" dirty="0">
                <a:solidFill>
                  <a:srgbClr val="FF0000"/>
                </a:solidFill>
              </a:rPr>
              <a:t>energy factor</a:t>
            </a:r>
            <a:r>
              <a:rPr lang="en-CA" sz="2800" b="1">
                <a:solidFill>
                  <a:srgbClr val="FF0000"/>
                </a:solidFill>
              </a:rPr>
              <a:t>, dehumidifier</a:t>
            </a:r>
            <a:r>
              <a:rPr lang="en-CA" sz="2800"/>
              <a:t>)</a:t>
            </a:r>
            <a:endParaRPr lang="en-CA" sz="2800" dirty="0"/>
          </a:p>
          <a:p>
            <a:endParaRPr lang="en-CA" sz="2800" dirty="0"/>
          </a:p>
          <a:p>
            <a:r>
              <a:rPr lang="en-CA" sz="2800" dirty="0"/>
              <a:t>Consider using the no-comma format when writing a definition for your ASHRAE standard</a:t>
            </a:r>
          </a:p>
        </p:txBody>
      </p:sp>
    </p:spTree>
    <p:extLst>
      <p:ext uri="{BB962C8B-B14F-4D97-AF65-F5344CB8AC3E}">
        <p14:creationId xmlns:p14="http://schemas.microsoft.com/office/powerpoint/2010/main" val="1191580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DFBB7-3692-1849-98D1-89339A290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0106" y="945619"/>
            <a:ext cx="3537712" cy="868680"/>
          </a:xfrm>
        </p:spPr>
        <p:txBody>
          <a:bodyPr/>
          <a:lstStyle/>
          <a:p>
            <a:r>
              <a:rPr lang="en-CA" sz="4800" dirty="0"/>
              <a:t>Point #5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0643A-DC8D-7107-6865-30316D7BD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1233" y="2788735"/>
            <a:ext cx="7398513" cy="2605301"/>
          </a:xfrm>
        </p:spPr>
        <p:txBody>
          <a:bodyPr>
            <a:normAutofit/>
          </a:bodyPr>
          <a:lstStyle/>
          <a:p>
            <a:r>
              <a:rPr lang="en-US" sz="2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The definition should avoid using specialized terms if possible</a:t>
            </a:r>
          </a:p>
          <a:p>
            <a:endParaRPr lang="en-US" sz="2800" dirty="0">
              <a:latin typeface="Trebuchet MS" panose="020B06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rebuchet MS" panose="020B0603020202020204" pitchFamily="34" charset="0"/>
              </a:rPr>
              <a:t>Language that is not understood frustrates readers</a:t>
            </a:r>
            <a:endParaRPr lang="en-CA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504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C6BB1-ACB2-0B10-1B6E-46A0E4BB8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5524" y="651164"/>
            <a:ext cx="4147312" cy="938599"/>
          </a:xfrm>
        </p:spPr>
        <p:txBody>
          <a:bodyPr/>
          <a:lstStyle/>
          <a:p>
            <a:r>
              <a:rPr lang="en-CA" sz="4800" dirty="0"/>
              <a:t>Example #5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59CF8-3212-7633-5DDB-EBC0A9564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2453" y="2350606"/>
            <a:ext cx="8890092" cy="3856230"/>
          </a:xfrm>
        </p:spPr>
        <p:txBody>
          <a:bodyPr>
            <a:noAutofit/>
          </a:bodyPr>
          <a:lstStyle/>
          <a:p>
            <a:r>
              <a:rPr lang="en-CA" sz="2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example of a jargon-filled definition is: </a:t>
            </a:r>
          </a:p>
          <a:p>
            <a:r>
              <a:rPr lang="en-CA" sz="2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adsorbent</a:t>
            </a:r>
            <a:r>
              <a:rPr lang="en-CA" sz="28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material that collects sorbates by adsorption</a:t>
            </a:r>
          </a:p>
          <a:p>
            <a:endParaRPr lang="en-CA" sz="2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2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more informative version is:</a:t>
            </a:r>
          </a:p>
          <a:p>
            <a:r>
              <a:rPr lang="en-CA" sz="2800" b="1" dirty="0">
                <a:solidFill>
                  <a:srgbClr val="00B05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adsorbent:</a:t>
            </a:r>
            <a:r>
              <a:rPr lang="en-CA" sz="2800" dirty="0">
                <a:solidFill>
                  <a:srgbClr val="00B05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material that can capture and retain gases and vapors on its surface by physical or chemical processes</a:t>
            </a:r>
            <a:endParaRPr lang="en-CA" sz="2800" dirty="0">
              <a:solidFill>
                <a:srgbClr val="00B05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157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CA93E-7E58-1504-FA95-005A61B89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6506" y="677764"/>
            <a:ext cx="3057421" cy="957072"/>
          </a:xfrm>
        </p:spPr>
        <p:txBody>
          <a:bodyPr/>
          <a:lstStyle/>
          <a:p>
            <a:r>
              <a:rPr lang="en-CA" sz="4800" dirty="0"/>
              <a:t>Point #6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6DFE3C-26A6-ECF9-2606-59A7EAF0B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8288" y="2755623"/>
            <a:ext cx="9107240" cy="24205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en-US" sz="36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Definitions should not be “circular”</a:t>
            </a:r>
            <a:r>
              <a:rPr lang="en-US" sz="34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en-US" sz="2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i.e. they should not simply repeat the term and give little or no additional information.</a:t>
            </a:r>
            <a:endParaRPr lang="en-CA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66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00874-171C-C60E-93A7-2CDDD8862E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1634" y="788601"/>
            <a:ext cx="3824039" cy="1033272"/>
          </a:xfrm>
        </p:spPr>
        <p:txBody>
          <a:bodyPr/>
          <a:lstStyle/>
          <a:p>
            <a:r>
              <a:rPr lang="en-CA" sz="4800" dirty="0"/>
              <a:t>Example #6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9CCAFB-758B-C94F-F9E1-F26CCBDACC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1560" y="2604008"/>
            <a:ext cx="8968695" cy="2725374"/>
          </a:xfrm>
        </p:spPr>
        <p:txBody>
          <a:bodyPr>
            <a:normAutofit fontScale="92500" lnSpcReduction="10000"/>
          </a:bodyPr>
          <a:lstStyle/>
          <a:p>
            <a:r>
              <a:rPr lang="en-CA" sz="2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correlation</a:t>
            </a:r>
            <a:r>
              <a:rPr lang="en-CA" sz="2800" b="1" spc="15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CA" sz="2800" b="1" spc="-5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ratio</a:t>
            </a:r>
            <a:r>
              <a:rPr lang="en-CA" sz="2800" b="1" spc="16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CA" sz="2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data</a:t>
            </a:r>
            <a:r>
              <a:rPr lang="en-CA" sz="2800" b="1" spc="16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CA" sz="2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acceptance</a:t>
            </a:r>
            <a:r>
              <a:rPr lang="en-CA" sz="2800" b="1" spc="16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CA" sz="2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criteria:</a:t>
            </a:r>
            <a:r>
              <a:rPr lang="en-CA" sz="2800" b="1" i="1" spc="15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CA" sz="28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criteria</a:t>
            </a:r>
            <a:r>
              <a:rPr lang="en-CA" sz="2800" spc="16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CA" sz="28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used</a:t>
            </a:r>
            <a:r>
              <a:rPr lang="en-CA" sz="2800" spc="16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CA" sz="28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to</a:t>
            </a:r>
            <a:r>
              <a:rPr lang="en-CA" sz="2800" spc="105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CA" sz="28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determine</a:t>
            </a:r>
            <a:r>
              <a:rPr lang="en-CA" sz="2800" spc="13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CA" sz="28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the</a:t>
            </a:r>
            <a:r>
              <a:rPr lang="en-CA" sz="2800" spc="135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CA" sz="28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adequacy</a:t>
            </a:r>
            <a:r>
              <a:rPr lang="en-CA" sz="2800" spc="135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CA" sz="28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of</a:t>
            </a:r>
            <a:r>
              <a:rPr lang="en-CA" sz="2800" spc="135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CA" sz="28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the</a:t>
            </a:r>
            <a:r>
              <a:rPr lang="en-CA" sz="2800" spc="13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CA" sz="28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correlation</a:t>
            </a:r>
            <a:r>
              <a:rPr lang="en-CA" sz="2800" spc="135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CA" sz="28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data</a:t>
            </a:r>
          </a:p>
          <a:p>
            <a:endParaRPr lang="en-CA" sz="2800" dirty="0">
              <a:latin typeface="Trebuchet MS" panose="020B06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>
                <a:latin typeface="Trebuchet MS" panose="020B0603020202020204" pitchFamily="34" charset="0"/>
              </a:rPr>
              <a:t>No need for replacement or revision. This one can safely be deleted as the definition contains no new information.</a:t>
            </a:r>
          </a:p>
        </p:txBody>
      </p:sp>
    </p:spTree>
    <p:extLst>
      <p:ext uri="{BB962C8B-B14F-4D97-AF65-F5344CB8AC3E}">
        <p14:creationId xmlns:p14="http://schemas.microsoft.com/office/powerpoint/2010/main" val="180764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F5EB6-024B-B417-5FC3-2C24379E1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9222" y="933817"/>
            <a:ext cx="5310068" cy="868680"/>
          </a:xfrm>
        </p:spPr>
        <p:txBody>
          <a:bodyPr/>
          <a:lstStyle/>
          <a:p>
            <a:r>
              <a:rPr lang="en-CA" sz="4800"/>
              <a:t>RESOURCES</a:t>
            </a:r>
            <a:endParaRPr lang="en-CA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960692-4B69-36D4-518B-21315F917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7977" y="2392218"/>
            <a:ext cx="9188314" cy="383309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CA" sz="2800">
                <a:latin typeface="Trebuchet MS" panose="020B0603020202020204" pitchFamily="34" charset="0"/>
              </a:rPr>
              <a:t>TC 1.6: responsible for ASHRAE Terminology</a:t>
            </a:r>
          </a:p>
          <a:p>
            <a:pPr>
              <a:lnSpc>
                <a:spcPct val="150000"/>
              </a:lnSpc>
            </a:pPr>
            <a:r>
              <a:rPr lang="en-CA" sz="2800">
                <a:latin typeface="Trebuchet MS" panose="020B0603020202020204" pitchFamily="34" charset="0"/>
              </a:rPr>
              <a:t>ISO TC 142: Two editions of their Air Cleaner Terminology Standard</a:t>
            </a:r>
          </a:p>
          <a:p>
            <a:pPr>
              <a:lnSpc>
                <a:spcPct val="150000"/>
              </a:lnSpc>
            </a:pPr>
            <a:r>
              <a:rPr lang="en-CA" sz="2800">
                <a:latin typeface="Trebuchet MS" panose="020B0603020202020204" pitchFamily="34" charset="0"/>
              </a:rPr>
              <a:t>IEC: co-authors some air cleaner standards</a:t>
            </a:r>
            <a:endParaRPr lang="en-CA" sz="1600"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endParaRPr lang="en-CA" sz="1600"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CA">
                <a:latin typeface="Trebuchet MS" panose="020B0603020202020204" pitchFamily="34" charset="0"/>
              </a:rPr>
              <a:t>ISO – International Organization for Standardization </a:t>
            </a:r>
          </a:p>
          <a:p>
            <a:pPr>
              <a:lnSpc>
                <a:spcPct val="150000"/>
              </a:lnSpc>
            </a:pPr>
            <a:r>
              <a:rPr lang="en-CA">
                <a:latin typeface="Trebuchet MS" panose="020B0603020202020204" pitchFamily="34" charset="0"/>
              </a:rPr>
              <a:t>IEC – International Electrotechnical Commission</a:t>
            </a:r>
          </a:p>
          <a:p>
            <a:pPr>
              <a:lnSpc>
                <a:spcPct val="150000"/>
              </a:lnSpc>
            </a:pPr>
            <a:endParaRPr lang="en-CA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252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66073-77DD-8B09-B948-40D6C3812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7815" y="493037"/>
            <a:ext cx="3611603" cy="1033272"/>
          </a:xfrm>
        </p:spPr>
        <p:txBody>
          <a:bodyPr/>
          <a:lstStyle/>
          <a:p>
            <a:r>
              <a:rPr lang="en-CA" sz="4800" dirty="0"/>
              <a:t>SUMMARY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AFC8FE-321D-6D52-DFCD-771D01FAD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2301" y="2081231"/>
            <a:ext cx="9091539" cy="4126530"/>
          </a:xfrm>
        </p:spPr>
        <p:txBody>
          <a:bodyPr>
            <a:normAutofit/>
          </a:bodyPr>
          <a:lstStyle/>
          <a:p>
            <a:r>
              <a:rPr lang="en-CA" sz="3200" dirty="0">
                <a:latin typeface="Trebuchet MS" panose="020B0603020202020204" pitchFamily="34" charset="0"/>
              </a:rPr>
              <a:t>Six tips for writing better definitions: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800" dirty="0">
                <a:latin typeface="Trebuchet MS" panose="020B0603020202020204" pitchFamily="34" charset="0"/>
              </a:rPr>
              <a:t>Same grammar for term and definition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800" dirty="0">
                <a:latin typeface="Trebuchet MS" panose="020B0603020202020204" pitchFamily="34" charset="0"/>
              </a:rPr>
              <a:t>Keep definition short and simple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800" dirty="0">
                <a:latin typeface="Trebuchet MS" panose="020B0603020202020204" pitchFamily="34" charset="0"/>
              </a:rPr>
              <a:t>No measurements, calculations, units or internal document references in definition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800" dirty="0">
                <a:latin typeface="Trebuchet MS" panose="020B0603020202020204" pitchFamily="34" charset="0"/>
              </a:rPr>
              <a:t>Choose a unique term if possible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800" dirty="0">
                <a:latin typeface="Trebuchet MS" panose="020B0603020202020204" pitchFamily="34" charset="0"/>
              </a:rPr>
              <a:t>Avoid specialized terms in definition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800" dirty="0">
                <a:latin typeface="Trebuchet MS" panose="020B0603020202020204" pitchFamily="34" charset="0"/>
              </a:rPr>
              <a:t>Avoid “circular” definitions</a:t>
            </a:r>
          </a:p>
        </p:txBody>
      </p:sp>
    </p:spTree>
    <p:extLst>
      <p:ext uri="{BB962C8B-B14F-4D97-AF65-F5344CB8AC3E}">
        <p14:creationId xmlns:p14="http://schemas.microsoft.com/office/powerpoint/2010/main" val="2177318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4357" y="1123597"/>
            <a:ext cx="5326944" cy="971903"/>
          </a:xfrm>
        </p:spPr>
        <p:txBody>
          <a:bodyPr/>
          <a:lstStyle/>
          <a:p>
            <a:r>
              <a:rPr lang="en-US" sz="4800" dirty="0"/>
              <a:t>Why bother?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3127" y="2924176"/>
            <a:ext cx="9014998" cy="3095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Definitions are an important part of ASHRAE standards: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rebuchet MS" panose="020B0603020202020204" pitchFamily="34" charset="0"/>
              </a:rPr>
              <a:t>They educate people unfamiliar with the subject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rebuchet MS" panose="020B0603020202020204" pitchFamily="34" charset="0"/>
              </a:rPr>
              <a:t>They help to avoid misunderstandings</a:t>
            </a:r>
            <a:endParaRPr lang="en-US" sz="3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5E280-7C68-35F9-2D3C-1124323BC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2506" y="1121109"/>
            <a:ext cx="6751967" cy="1446599"/>
          </a:xfrm>
        </p:spPr>
        <p:txBody>
          <a:bodyPr/>
          <a:lstStyle/>
          <a:p>
            <a:r>
              <a:rPr lang="en-CA" sz="4800" dirty="0"/>
              <a:t>Guiding Concept for Creating Definitions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7CCE94-9EAC-9F70-39A8-A89168EE32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5961" y="3800858"/>
            <a:ext cx="7241494" cy="2082706"/>
          </a:xfrm>
        </p:spPr>
        <p:txBody>
          <a:bodyPr>
            <a:noAutofit/>
          </a:bodyPr>
          <a:lstStyle/>
          <a:p>
            <a:r>
              <a:rPr lang="en-CA" sz="3200" dirty="0">
                <a:latin typeface="Trebuchet MS" panose="020B0603020202020204" pitchFamily="34" charset="0"/>
              </a:rPr>
              <a:t>A definition should always be interchangeable with its term</a:t>
            </a:r>
          </a:p>
          <a:p>
            <a:endParaRPr lang="en-CA" sz="3200" dirty="0">
              <a:latin typeface="Trebuchet MS" panose="020B0603020202020204" pitchFamily="34" charset="0"/>
            </a:endParaRPr>
          </a:p>
          <a:p>
            <a:r>
              <a:rPr lang="en-CA" sz="3200" dirty="0">
                <a:latin typeface="Trebuchet MS" panose="020B0603020202020204" pitchFamily="34" charset="0"/>
              </a:rPr>
              <a:t>This has consequences …………</a:t>
            </a:r>
          </a:p>
        </p:txBody>
      </p:sp>
    </p:spTree>
    <p:extLst>
      <p:ext uri="{BB962C8B-B14F-4D97-AF65-F5344CB8AC3E}">
        <p14:creationId xmlns:p14="http://schemas.microsoft.com/office/powerpoint/2010/main" val="1320525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492E7-C2FF-CF93-1648-6425C5084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96325" y="1037982"/>
            <a:ext cx="6908985" cy="1033272"/>
          </a:xfrm>
        </p:spPr>
        <p:txBody>
          <a:bodyPr/>
          <a:lstStyle/>
          <a:p>
            <a:r>
              <a:rPr lang="en-CA" sz="4800" dirty="0"/>
              <a:t>Consequence #1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DE419-C642-AF35-FA73-F8635BD753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0504" y="2817644"/>
            <a:ext cx="9541351" cy="3002374"/>
          </a:xfrm>
        </p:spPr>
        <p:txBody>
          <a:bodyPr>
            <a:normAutofit fontScale="92500" lnSpcReduction="10000"/>
          </a:bodyPr>
          <a:lstStyle/>
          <a:p>
            <a:r>
              <a:rPr lang="en-CA" sz="3900" dirty="0">
                <a:latin typeface="Trebuchet MS" panose="020B0603020202020204" pitchFamily="34" charset="0"/>
              </a:rPr>
              <a:t>Grammar must be the same for both: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>
                <a:latin typeface="Trebuchet MS" panose="020B0603020202020204" pitchFamily="34" charset="0"/>
              </a:rPr>
              <a:t>For a term which is a noun, the definition should also have the form of a noun. Same thing for verb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>
                <a:latin typeface="Trebuchet MS" panose="020B0603020202020204" pitchFamily="34" charset="0"/>
              </a:rPr>
              <a:t>If the term does not start with “An” or “The”, the same holds for the definition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>
                <a:latin typeface="Trebuchet MS" panose="020B0603020202020204" pitchFamily="34" charset="0"/>
              </a:rPr>
              <a:t>No period at the end of the definition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64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4ADAD-1007-E32C-326A-10261900A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7598" y="540328"/>
            <a:ext cx="4572185" cy="868680"/>
          </a:xfrm>
        </p:spPr>
        <p:txBody>
          <a:bodyPr/>
          <a:lstStyle/>
          <a:p>
            <a:r>
              <a:rPr lang="en-CA" sz="4800" dirty="0"/>
              <a:t>Example #1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9717AC-EAAA-BE39-709A-09575A5D47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6905" y="2049826"/>
            <a:ext cx="8765495" cy="4480284"/>
          </a:xfrm>
        </p:spPr>
        <p:txBody>
          <a:bodyPr>
            <a:noAutofit/>
          </a:bodyPr>
          <a:lstStyle/>
          <a:p>
            <a:r>
              <a:rPr lang="en-CA" sz="2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maintain</a:t>
            </a:r>
            <a:r>
              <a:rPr lang="en-CA" sz="2800" b="1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:</a:t>
            </a:r>
            <a:r>
              <a:rPr lang="en-CA" sz="2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r>
              <a:rPr lang="en-CA" sz="28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the</a:t>
            </a:r>
            <a:r>
              <a:rPr lang="en-CA" sz="2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process of keeping equipment and components operating or functioning in accordance with manufacturers’ recommendations and industry standards over their service lives</a:t>
            </a:r>
            <a:r>
              <a:rPr lang="en-CA" sz="28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.</a:t>
            </a:r>
          </a:p>
          <a:p>
            <a:endParaRPr lang="en-CA" sz="28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r>
              <a:rPr lang="en-CA" sz="2800" dirty="0">
                <a:latin typeface="Trebuchet MS" panose="020B0603020202020204" pitchFamily="34" charset="0"/>
              </a:rPr>
              <a:t>To improve: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>
                <a:latin typeface="Trebuchet MS" panose="020B0603020202020204" pitchFamily="34" charset="0"/>
              </a:rPr>
              <a:t>change </a:t>
            </a:r>
            <a:r>
              <a:rPr lang="en-CA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maintain</a:t>
            </a:r>
            <a:r>
              <a:rPr lang="en-CA" sz="2800" dirty="0">
                <a:latin typeface="Trebuchet MS" panose="020B0603020202020204" pitchFamily="34" charset="0"/>
              </a:rPr>
              <a:t> to </a:t>
            </a:r>
            <a:r>
              <a:rPr lang="en-CA" sz="2800" dirty="0">
                <a:solidFill>
                  <a:srgbClr val="00B050"/>
                </a:solidFill>
                <a:latin typeface="Trebuchet MS" panose="020B0603020202020204" pitchFamily="34" charset="0"/>
              </a:rPr>
              <a:t>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>
                <a:latin typeface="Trebuchet MS" panose="020B0603020202020204" pitchFamily="34" charset="0"/>
              </a:rPr>
              <a:t>Remove initial “the” and end period </a:t>
            </a:r>
            <a:endParaRPr lang="en-CA" sz="28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668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0068F9-03EB-3F41-8EF6-339328D43C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4D830-A99E-2276-9B0E-330E5192A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4473" y="600075"/>
            <a:ext cx="8926552" cy="1314450"/>
          </a:xfrm>
        </p:spPr>
        <p:txBody>
          <a:bodyPr/>
          <a:lstStyle/>
          <a:p>
            <a:pPr algn="ctr"/>
            <a:r>
              <a:rPr lang="en-CA" sz="4800" dirty="0"/>
              <a:t>Example #1</a:t>
            </a:r>
            <a:br>
              <a:rPr lang="en-CA" sz="4800" dirty="0"/>
            </a:br>
            <a:r>
              <a:rPr lang="en-CA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Replacing a term with its definition</a:t>
            </a:r>
            <a:endParaRPr lang="en-CA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E807F3-9ADB-02FC-CFEF-9DCDF9D95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6905" y="2049826"/>
            <a:ext cx="8765495" cy="44802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CA" sz="2800" dirty="0">
              <a:latin typeface="Trebuchet MS" panose="020B0603020202020204" pitchFamily="34" charset="0"/>
              <a:ea typeface="Calibri" panose="020F0502020204030204" pitchFamily="34" charset="0"/>
            </a:endParaRPr>
          </a:p>
          <a:p>
            <a:r>
              <a:rPr lang="en-CA" sz="2800" dirty="0">
                <a:latin typeface="Trebuchet MS" panose="020B0603020202020204" pitchFamily="34" charset="0"/>
                <a:ea typeface="Calibri" panose="020F0502020204030204" pitchFamily="34" charset="0"/>
              </a:rPr>
              <a:t>A </a:t>
            </a:r>
            <a:r>
              <a:rPr lang="en-CA" sz="2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maintenance</a:t>
            </a:r>
            <a:r>
              <a:rPr lang="en-CA" sz="2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 schedule must be included</a:t>
            </a:r>
          </a:p>
          <a:p>
            <a:endParaRPr lang="en-CA" sz="2800" dirty="0">
              <a:latin typeface="Trebuchet MS" panose="020B0603020202020204" pitchFamily="34" charset="0"/>
              <a:ea typeface="Calibri" panose="020F0502020204030204" pitchFamily="34" charset="0"/>
            </a:endParaRPr>
          </a:p>
          <a:p>
            <a:r>
              <a:rPr lang="en-CA" sz="2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A </a:t>
            </a:r>
            <a:r>
              <a:rPr lang="en-CA" sz="2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process of keeping equipment and components operating or functioning in accordance with manufacturers’ recommendations and industry standards over their service lives </a:t>
            </a:r>
            <a:r>
              <a:rPr lang="en-CA" sz="2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schedule must be included</a:t>
            </a:r>
            <a:endParaRPr lang="en-CA" sz="2800" dirty="0">
              <a:solidFill>
                <a:srgbClr val="FF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</a:endParaRPr>
          </a:p>
          <a:p>
            <a:endParaRPr lang="en-CA" sz="28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8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80F4D-43CA-1E31-865E-07F58EFEF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3197" y="1431637"/>
            <a:ext cx="6825857" cy="868680"/>
          </a:xfrm>
        </p:spPr>
        <p:txBody>
          <a:bodyPr/>
          <a:lstStyle/>
          <a:p>
            <a:r>
              <a:rPr lang="en-CA" sz="4800" dirty="0"/>
              <a:t>Consequence #2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397A3-A1C7-B749-2538-62FCB52256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26143" y="3074600"/>
            <a:ext cx="8820912" cy="2351763"/>
          </a:xfrm>
        </p:spPr>
        <p:txBody>
          <a:bodyPr>
            <a:normAutofit fontScale="47500" lnSpcReduction="20000"/>
          </a:bodyPr>
          <a:lstStyle/>
          <a:p>
            <a:r>
              <a:rPr lang="en-US" sz="65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The definition needs to be as simple as possible while telling you what you need to know</a:t>
            </a:r>
          </a:p>
          <a:p>
            <a:endParaRPr lang="en-US" sz="2400" dirty="0">
              <a:latin typeface="Trebuchet MS" panose="020B060302020202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IEC requires absence of a period in its definitions</a:t>
            </a:r>
          </a:p>
          <a:p>
            <a:endParaRPr lang="en-US" sz="2400" dirty="0">
              <a:latin typeface="Trebuchet MS" panose="020B0603020202020204" pitchFamily="34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9181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C648E-9757-4280-65C3-34F5CD17C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9887" y="520747"/>
            <a:ext cx="4812330" cy="1033272"/>
          </a:xfrm>
        </p:spPr>
        <p:txBody>
          <a:bodyPr/>
          <a:lstStyle/>
          <a:p>
            <a:r>
              <a:rPr lang="en-CA" sz="4800" dirty="0"/>
              <a:t>Example #2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12C54-1ACD-85CA-6542-71347DC807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3778" y="2179135"/>
            <a:ext cx="8728549" cy="4092356"/>
          </a:xfrm>
        </p:spPr>
        <p:txBody>
          <a:bodyPr>
            <a:normAutofit/>
          </a:bodyPr>
          <a:lstStyle/>
          <a:p>
            <a:r>
              <a:rPr lang="en-US" sz="3000" b="1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batch process: </a:t>
            </a:r>
            <a:r>
              <a:rPr lang="en-US" sz="2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cycle that delivers cooling and/or heating in a non-steady or noncontinuous manner. </a:t>
            </a:r>
            <a:r>
              <a:rPr lang="en-US" sz="28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For this process, the nominal capacity is the integral of instantaneous capacity over a complete cycle (sorption) divided by the cycle time. </a:t>
            </a:r>
            <a:endParaRPr lang="en-CA" sz="2800" dirty="0">
              <a:solidFill>
                <a:srgbClr val="FF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</a:endParaRPr>
          </a:p>
          <a:p>
            <a:endParaRPr lang="en-CA" sz="2800" dirty="0">
              <a:latin typeface="Trebuchet MS" panose="020B0603020202020204" pitchFamily="34" charset="0"/>
            </a:endParaRPr>
          </a:p>
          <a:p>
            <a:r>
              <a:rPr lang="en-CA" sz="2800" dirty="0">
                <a:latin typeface="Trebuchet MS" panose="020B0603020202020204" pitchFamily="34" charset="0"/>
              </a:rPr>
              <a:t>The red text gives info on a property of the process and should be moved to a Note</a:t>
            </a:r>
          </a:p>
          <a:p>
            <a:endParaRPr lang="en-CA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312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757914-1161-4661-9696-421FD6935CD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357</TotalTime>
  <Words>813</Words>
  <Application>Microsoft Office PowerPoint</Application>
  <PresentationFormat>Widescreen</PresentationFormat>
  <Paragraphs>95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Trade Gothic LT Pro</vt:lpstr>
      <vt:lpstr>Trebuchet MS</vt:lpstr>
      <vt:lpstr>Office Theme</vt:lpstr>
      <vt:lpstr>Tips for Writing Technical Definitions</vt:lpstr>
      <vt:lpstr>RESOURCES</vt:lpstr>
      <vt:lpstr>Why bother?</vt:lpstr>
      <vt:lpstr>Guiding Concept for Creating Definitions</vt:lpstr>
      <vt:lpstr>Consequence #1</vt:lpstr>
      <vt:lpstr>Example #1</vt:lpstr>
      <vt:lpstr>Example #1 Replacing a term with its definition</vt:lpstr>
      <vt:lpstr>Consequence #2</vt:lpstr>
      <vt:lpstr>Example #2</vt:lpstr>
      <vt:lpstr>Consequence #3</vt:lpstr>
      <vt:lpstr>Example #3</vt:lpstr>
      <vt:lpstr>There are other important points to consider ……</vt:lpstr>
      <vt:lpstr>Point #4</vt:lpstr>
      <vt:lpstr>Example #4</vt:lpstr>
      <vt:lpstr>Aside re Terms</vt:lpstr>
      <vt:lpstr>Point #5</vt:lpstr>
      <vt:lpstr>Example #5</vt:lpstr>
      <vt:lpstr>Point #6</vt:lpstr>
      <vt:lpstr>Example #6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Gemma Kerr</dc:creator>
  <cp:lastModifiedBy>Shanley, Ryan</cp:lastModifiedBy>
  <cp:revision>46</cp:revision>
  <dcterms:created xsi:type="dcterms:W3CDTF">2024-11-06T23:44:42Z</dcterms:created>
  <dcterms:modified xsi:type="dcterms:W3CDTF">2025-02-25T16:16:11Z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